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9"/>
  </p:notesMasterIdLst>
  <p:sldIdLst>
    <p:sldId id="411" r:id="rId3"/>
    <p:sldId id="410" r:id="rId4"/>
    <p:sldId id="409" r:id="rId5"/>
    <p:sldId id="412" r:id="rId6"/>
    <p:sldId id="259" r:id="rId7"/>
    <p:sldId id="256" r:id="rId8"/>
    <p:sldId id="260" r:id="rId9"/>
    <p:sldId id="261" r:id="rId10"/>
    <p:sldId id="365" r:id="rId11"/>
    <p:sldId id="263" r:id="rId12"/>
    <p:sldId id="262" r:id="rId13"/>
    <p:sldId id="264" r:id="rId14"/>
    <p:sldId id="265" r:id="rId15"/>
    <p:sldId id="269" r:id="rId16"/>
    <p:sldId id="268" r:id="rId17"/>
    <p:sldId id="267" r:id="rId18"/>
    <p:sldId id="266" r:id="rId19"/>
    <p:sldId id="277" r:id="rId20"/>
    <p:sldId id="276" r:id="rId21"/>
    <p:sldId id="275" r:id="rId22"/>
    <p:sldId id="274" r:id="rId23"/>
    <p:sldId id="273" r:id="rId24"/>
    <p:sldId id="272" r:id="rId25"/>
    <p:sldId id="271" r:id="rId26"/>
    <p:sldId id="281" r:id="rId27"/>
    <p:sldId id="280" r:id="rId28"/>
    <p:sldId id="279" r:id="rId29"/>
    <p:sldId id="278" r:id="rId30"/>
    <p:sldId id="270"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96" r:id="rId75"/>
    <p:sldId id="397" r:id="rId76"/>
    <p:sldId id="398" r:id="rId77"/>
    <p:sldId id="399" r:id="rId78"/>
    <p:sldId id="400" r:id="rId79"/>
    <p:sldId id="401" r:id="rId80"/>
    <p:sldId id="402" r:id="rId81"/>
    <p:sldId id="403" r:id="rId82"/>
    <p:sldId id="404" r:id="rId83"/>
    <p:sldId id="405" r:id="rId84"/>
    <p:sldId id="326" r:id="rId85"/>
    <p:sldId id="327" r:id="rId86"/>
    <p:sldId id="328" r:id="rId87"/>
    <p:sldId id="329" r:id="rId88"/>
    <p:sldId id="330" r:id="rId89"/>
    <p:sldId id="331" r:id="rId90"/>
    <p:sldId id="332" r:id="rId91"/>
    <p:sldId id="333" r:id="rId92"/>
    <p:sldId id="334" r:id="rId93"/>
    <p:sldId id="335" r:id="rId94"/>
    <p:sldId id="336" r:id="rId95"/>
    <p:sldId id="337" r:id="rId96"/>
    <p:sldId id="338" r:id="rId97"/>
    <p:sldId id="339" r:id="rId98"/>
    <p:sldId id="340" r:id="rId99"/>
    <p:sldId id="341" r:id="rId100"/>
    <p:sldId id="342" r:id="rId101"/>
    <p:sldId id="343" r:id="rId102"/>
    <p:sldId id="344" r:id="rId103"/>
    <p:sldId id="345" r:id="rId104"/>
    <p:sldId id="346" r:id="rId105"/>
    <p:sldId id="347" r:id="rId106"/>
    <p:sldId id="348" r:id="rId107"/>
    <p:sldId id="349" r:id="rId108"/>
    <p:sldId id="350" r:id="rId109"/>
    <p:sldId id="351" r:id="rId110"/>
    <p:sldId id="352" r:id="rId111"/>
    <p:sldId id="353" r:id="rId112"/>
    <p:sldId id="354" r:id="rId113"/>
    <p:sldId id="355" r:id="rId114"/>
    <p:sldId id="356" r:id="rId115"/>
    <p:sldId id="357" r:id="rId116"/>
    <p:sldId id="358" r:id="rId117"/>
    <p:sldId id="359" r:id="rId118"/>
    <p:sldId id="360" r:id="rId119"/>
    <p:sldId id="361" r:id="rId120"/>
    <p:sldId id="362" r:id="rId121"/>
    <p:sldId id="363" r:id="rId122"/>
    <p:sldId id="364" r:id="rId123"/>
    <p:sldId id="413" r:id="rId124"/>
    <p:sldId id="414" r:id="rId125"/>
    <p:sldId id="415" r:id="rId126"/>
    <p:sldId id="416" r:id="rId127"/>
    <p:sldId id="417" r:id="rId1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2475" autoAdjust="0"/>
  </p:normalViewPr>
  <p:slideViewPr>
    <p:cSldViewPr>
      <p:cViewPr>
        <p:scale>
          <a:sx n="80" d="100"/>
          <a:sy n="80" d="100"/>
        </p:scale>
        <p:origin x="-1878" y="-18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A7761D-F2CC-44AD-B77E-EA0AE50057D0}" type="datetimeFigureOut">
              <a:rPr lang="tr-TR" smtClean="0"/>
              <a:t>04.01.2017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56D495-1177-43A5-815B-EB8D201A556F}" type="slidenum">
              <a:rPr lang="tr-TR" smtClean="0"/>
              <a:t>‹#›</a:t>
            </a:fld>
            <a:endParaRPr lang="tr-TR"/>
          </a:p>
        </p:txBody>
      </p:sp>
    </p:spTree>
    <p:extLst>
      <p:ext uri="{BB962C8B-B14F-4D97-AF65-F5344CB8AC3E}">
        <p14:creationId xmlns:p14="http://schemas.microsoft.com/office/powerpoint/2010/main" val="243183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ayt Görüntüsü Yer Tutucusu 1"/>
          <p:cNvSpPr>
            <a:spLocks noGrp="1" noRot="1" noChangeAspect="1" noTextEdit="1"/>
          </p:cNvSpPr>
          <p:nvPr>
            <p:ph type="sldImg"/>
          </p:nvPr>
        </p:nvSpPr>
        <p:spPr>
          <a:ln/>
        </p:spPr>
      </p:sp>
      <p:sp>
        <p:nvSpPr>
          <p:cNvPr id="76803" name="Not Yer Tutucusu 2"/>
          <p:cNvSpPr>
            <a:spLocks noGrp="1"/>
          </p:cNvSpPr>
          <p:nvPr>
            <p:ph type="body" idx="1"/>
          </p:nvPr>
        </p:nvSpPr>
        <p:spPr>
          <a:noFill/>
        </p:spPr>
        <p:txBody>
          <a:bodyPr/>
          <a:lstStyle/>
          <a:p>
            <a:endParaRPr lang="tr-TR" altLang="tr-TR" dirty="0" smtClean="0"/>
          </a:p>
        </p:txBody>
      </p:sp>
      <p:sp>
        <p:nvSpPr>
          <p:cNvPr id="76804" name="Slayt Numarası Yer Tutucusu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CEE722-DE7D-4A69-8667-4C3892D44772}" type="slidenum">
              <a:rPr lang="tr-TR" altLang="tr-TR" smtClean="0"/>
              <a:pPr eaLnBrk="1" hangingPunct="1">
                <a:spcBef>
                  <a:spcPct val="0"/>
                </a:spcBef>
              </a:pPr>
              <a:t>3</a:t>
            </a:fld>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056D495-1177-43A5-815B-EB8D201A556F}" type="slidenum">
              <a:rPr lang="tr-TR" smtClean="0"/>
              <a:t>13</a:t>
            </a:fld>
            <a:endParaRPr lang="tr-TR"/>
          </a:p>
        </p:txBody>
      </p:sp>
    </p:spTree>
    <p:extLst>
      <p:ext uri="{BB962C8B-B14F-4D97-AF65-F5344CB8AC3E}">
        <p14:creationId xmlns:p14="http://schemas.microsoft.com/office/powerpoint/2010/main" val="272748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739B949-801B-4C98-8CD6-299B1EBF8970}" type="slidenum">
              <a:rPr lang="tr-TR" smtClean="0"/>
              <a:t>73</a:t>
            </a:fld>
            <a:endParaRPr lang="tr-TR"/>
          </a:p>
        </p:txBody>
      </p:sp>
    </p:spTree>
    <p:extLst>
      <p:ext uri="{BB962C8B-B14F-4D97-AF65-F5344CB8AC3E}">
        <p14:creationId xmlns:p14="http://schemas.microsoft.com/office/powerpoint/2010/main" val="95472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B5AC99F-9BDC-49B4-B3C3-8463B55DAC5D}" type="datetimeFigureOut">
              <a:rPr lang="tr-TR" smtClean="0"/>
              <a:t>04.01.2017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875B5EE-5FE7-407A-B82E-04A14B6F2326}" type="slidenum">
              <a:rPr lang="tr-TR" smtClean="0"/>
              <a:t>‹#›</a:t>
            </a:fld>
            <a:endParaRPr lang="tr-TR"/>
          </a:p>
        </p:txBody>
      </p:sp>
    </p:spTree>
    <p:extLst>
      <p:ext uri="{BB962C8B-B14F-4D97-AF65-F5344CB8AC3E}">
        <p14:creationId xmlns:p14="http://schemas.microsoft.com/office/powerpoint/2010/main" val="13349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5AC99F-9BDC-49B4-B3C3-8463B55DAC5D}" type="datetimeFigureOut">
              <a:rPr lang="tr-TR" smtClean="0"/>
              <a:t>04.01.2017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875B5EE-5FE7-407A-B82E-04A14B6F2326}" type="slidenum">
              <a:rPr lang="tr-TR" smtClean="0"/>
              <a:t>‹#›</a:t>
            </a:fld>
            <a:endParaRPr lang="tr-TR"/>
          </a:p>
        </p:txBody>
      </p:sp>
    </p:spTree>
    <p:extLst>
      <p:ext uri="{BB962C8B-B14F-4D97-AF65-F5344CB8AC3E}">
        <p14:creationId xmlns:p14="http://schemas.microsoft.com/office/powerpoint/2010/main" val="3304816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5AC99F-9BDC-49B4-B3C3-8463B55DAC5D}" type="datetimeFigureOut">
              <a:rPr lang="tr-TR" smtClean="0"/>
              <a:t>04.01.2017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875B5EE-5FE7-407A-B82E-04A14B6F2326}" type="slidenum">
              <a:rPr lang="tr-TR" smtClean="0"/>
              <a:t>‹#›</a:t>
            </a:fld>
            <a:endParaRPr lang="tr-TR"/>
          </a:p>
        </p:txBody>
      </p:sp>
    </p:spTree>
    <p:extLst>
      <p:ext uri="{BB962C8B-B14F-4D97-AF65-F5344CB8AC3E}">
        <p14:creationId xmlns:p14="http://schemas.microsoft.com/office/powerpoint/2010/main" val="2453359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a:prstGeom prst="rect">
            <a:avLst/>
          </a:prstGeo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Tree>
    <p:extLst>
      <p:ext uri="{BB962C8B-B14F-4D97-AF65-F5344CB8AC3E}">
        <p14:creationId xmlns:p14="http://schemas.microsoft.com/office/powerpoint/2010/main" val="1023581611"/>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020909661"/>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extLst>
      <p:ext uri="{BB962C8B-B14F-4D97-AF65-F5344CB8AC3E}">
        <p14:creationId xmlns:p14="http://schemas.microsoft.com/office/powerpoint/2010/main" val="3984588080"/>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143099880"/>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161511385"/>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extLst>
      <p:ext uri="{BB962C8B-B14F-4D97-AF65-F5344CB8AC3E}">
        <p14:creationId xmlns:p14="http://schemas.microsoft.com/office/powerpoint/2010/main" val="396417017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91277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73037701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B5AC99F-9BDC-49B4-B3C3-8463B55DAC5D}" type="datetimeFigureOut">
              <a:rPr lang="tr-TR" smtClean="0"/>
              <a:t>04.01.2017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875B5EE-5FE7-407A-B82E-04A14B6F2326}" type="slidenum">
              <a:rPr lang="tr-TR" smtClean="0"/>
              <a:t>‹#›</a:t>
            </a:fld>
            <a:endParaRPr lang="tr-TR"/>
          </a:p>
        </p:txBody>
      </p:sp>
    </p:spTree>
    <p:extLst>
      <p:ext uri="{BB962C8B-B14F-4D97-AF65-F5344CB8AC3E}">
        <p14:creationId xmlns:p14="http://schemas.microsoft.com/office/powerpoint/2010/main" val="1884574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extLst>
      <p:ext uri="{BB962C8B-B14F-4D97-AF65-F5344CB8AC3E}">
        <p14:creationId xmlns:p14="http://schemas.microsoft.com/office/powerpoint/2010/main" val="291795399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51903471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74864393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421951215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B5AC99F-9BDC-49B4-B3C3-8463B55DAC5D}" type="datetimeFigureOut">
              <a:rPr lang="tr-TR" smtClean="0"/>
              <a:t>04.01.2017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875B5EE-5FE7-407A-B82E-04A14B6F2326}" type="slidenum">
              <a:rPr lang="tr-TR" smtClean="0"/>
              <a:t>‹#›</a:t>
            </a:fld>
            <a:endParaRPr lang="tr-TR"/>
          </a:p>
        </p:txBody>
      </p:sp>
    </p:spTree>
    <p:extLst>
      <p:ext uri="{BB962C8B-B14F-4D97-AF65-F5344CB8AC3E}">
        <p14:creationId xmlns:p14="http://schemas.microsoft.com/office/powerpoint/2010/main" val="11453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B5AC99F-9BDC-49B4-B3C3-8463B55DAC5D}" type="datetimeFigureOut">
              <a:rPr lang="tr-TR" smtClean="0"/>
              <a:t>04.01.2017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875B5EE-5FE7-407A-B82E-04A14B6F2326}" type="slidenum">
              <a:rPr lang="tr-TR" smtClean="0"/>
              <a:t>‹#›</a:t>
            </a:fld>
            <a:endParaRPr lang="tr-TR"/>
          </a:p>
        </p:txBody>
      </p:sp>
    </p:spTree>
    <p:extLst>
      <p:ext uri="{BB962C8B-B14F-4D97-AF65-F5344CB8AC3E}">
        <p14:creationId xmlns:p14="http://schemas.microsoft.com/office/powerpoint/2010/main" val="268242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B5AC99F-9BDC-49B4-B3C3-8463B55DAC5D}" type="datetimeFigureOut">
              <a:rPr lang="tr-TR" smtClean="0"/>
              <a:t>04.01.2017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875B5EE-5FE7-407A-B82E-04A14B6F2326}" type="slidenum">
              <a:rPr lang="tr-TR" smtClean="0"/>
              <a:t>‹#›</a:t>
            </a:fld>
            <a:endParaRPr lang="tr-TR"/>
          </a:p>
        </p:txBody>
      </p:sp>
    </p:spTree>
    <p:extLst>
      <p:ext uri="{BB962C8B-B14F-4D97-AF65-F5344CB8AC3E}">
        <p14:creationId xmlns:p14="http://schemas.microsoft.com/office/powerpoint/2010/main" val="122153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B5AC99F-9BDC-49B4-B3C3-8463B55DAC5D}" type="datetimeFigureOut">
              <a:rPr lang="tr-TR" smtClean="0"/>
              <a:t>04.01.2017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875B5EE-5FE7-407A-B82E-04A14B6F2326}" type="slidenum">
              <a:rPr lang="tr-TR" smtClean="0"/>
              <a:t>‹#›</a:t>
            </a:fld>
            <a:endParaRPr lang="tr-TR"/>
          </a:p>
        </p:txBody>
      </p:sp>
    </p:spTree>
    <p:extLst>
      <p:ext uri="{BB962C8B-B14F-4D97-AF65-F5344CB8AC3E}">
        <p14:creationId xmlns:p14="http://schemas.microsoft.com/office/powerpoint/2010/main" val="364797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B5AC99F-9BDC-49B4-B3C3-8463B55DAC5D}" type="datetimeFigureOut">
              <a:rPr lang="tr-TR" smtClean="0"/>
              <a:t>04.01.2017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875B5EE-5FE7-407A-B82E-04A14B6F2326}" type="slidenum">
              <a:rPr lang="tr-TR" smtClean="0"/>
              <a:t>‹#›</a:t>
            </a:fld>
            <a:endParaRPr lang="tr-TR"/>
          </a:p>
        </p:txBody>
      </p:sp>
    </p:spTree>
    <p:extLst>
      <p:ext uri="{BB962C8B-B14F-4D97-AF65-F5344CB8AC3E}">
        <p14:creationId xmlns:p14="http://schemas.microsoft.com/office/powerpoint/2010/main" val="77147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B5AC99F-9BDC-49B4-B3C3-8463B55DAC5D}" type="datetimeFigureOut">
              <a:rPr lang="tr-TR" smtClean="0"/>
              <a:t>04.01.2017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875B5EE-5FE7-407A-B82E-04A14B6F2326}" type="slidenum">
              <a:rPr lang="tr-TR" smtClean="0"/>
              <a:t>‹#›</a:t>
            </a:fld>
            <a:endParaRPr lang="tr-TR"/>
          </a:p>
        </p:txBody>
      </p:sp>
    </p:spTree>
    <p:extLst>
      <p:ext uri="{BB962C8B-B14F-4D97-AF65-F5344CB8AC3E}">
        <p14:creationId xmlns:p14="http://schemas.microsoft.com/office/powerpoint/2010/main" val="3434071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B5AC99F-9BDC-49B4-B3C3-8463B55DAC5D}" type="datetimeFigureOut">
              <a:rPr lang="tr-TR" smtClean="0"/>
              <a:t>04.01.2017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875B5EE-5FE7-407A-B82E-04A14B6F2326}" type="slidenum">
              <a:rPr lang="tr-TR" smtClean="0"/>
              <a:t>‹#›</a:t>
            </a:fld>
            <a:endParaRPr lang="tr-TR"/>
          </a:p>
        </p:txBody>
      </p:sp>
    </p:spTree>
    <p:extLst>
      <p:ext uri="{BB962C8B-B14F-4D97-AF65-F5344CB8AC3E}">
        <p14:creationId xmlns:p14="http://schemas.microsoft.com/office/powerpoint/2010/main" val="233687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hyperlink" Target="http://www.ozurluler.gov.tr/" TargetMode="External"/><Relationship Id="rId2" Type="http://schemas.openxmlformats.org/officeDocument/2006/relationships/slideLayout" Target="../slideLayouts/slideLayout13.xml"/><Relationship Id="rId16" Type="http://schemas.openxmlformats.org/officeDocument/2006/relationships/hyperlink" Target="http://www.ozida.gov.tr/"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mConfetti">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AC99F-9BDC-49B4-B3C3-8463B55DAC5D}" type="datetimeFigureOut">
              <a:rPr lang="tr-TR" smtClean="0"/>
              <a:t>04.01.2017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5B5EE-5FE7-407A-B82E-04A14B6F2326}" type="slidenum">
              <a:rPr lang="tr-TR" smtClean="0"/>
              <a:t>‹#›</a:t>
            </a:fld>
            <a:endParaRPr lang="tr-TR"/>
          </a:p>
        </p:txBody>
      </p:sp>
    </p:spTree>
    <p:extLst>
      <p:ext uri="{BB962C8B-B14F-4D97-AF65-F5344CB8AC3E}">
        <p14:creationId xmlns:p14="http://schemas.microsoft.com/office/powerpoint/2010/main" val="92598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4925" y="44450"/>
            <a:ext cx="10858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10"/>
          <p:cNvSpPr txBox="1">
            <a:spLocks noChangeArrowheads="1"/>
          </p:cNvSpPr>
          <p:nvPr userDrawn="1"/>
        </p:nvSpPr>
        <p:spPr bwMode="auto">
          <a:xfrm>
            <a:off x="0" y="6524625"/>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tr-TR" sz="1000" b="1" smtClean="0">
                <a:solidFill>
                  <a:srgbClr val="FF6600"/>
                </a:solidFill>
                <a:latin typeface="Verdana" pitchFamily="34" charset="0"/>
              </a:rPr>
              <a:t>                  Başbakanlık Özürlüler İdaresi Başkanlığı                                                     </a:t>
            </a:r>
            <a:r>
              <a:rPr lang="tr-TR" sz="1000" b="1" smtClean="0">
                <a:solidFill>
                  <a:srgbClr val="FF6600"/>
                </a:solidFill>
                <a:latin typeface="Verdana" pitchFamily="34" charset="0"/>
                <a:hlinkClick r:id="rId16"/>
              </a:rPr>
              <a:t>www.ozida.gov.tr</a:t>
            </a:r>
            <a:r>
              <a:rPr lang="tr-TR" sz="1000" b="1" smtClean="0">
                <a:solidFill>
                  <a:srgbClr val="FF6600"/>
                </a:solidFill>
                <a:latin typeface="Verdana" pitchFamily="34" charset="0"/>
              </a:rPr>
              <a:t> - </a:t>
            </a:r>
            <a:r>
              <a:rPr lang="tr-TR" sz="1000" b="1" smtClean="0">
                <a:solidFill>
                  <a:srgbClr val="FF6600"/>
                </a:solidFill>
                <a:latin typeface="Verdana" pitchFamily="34" charset="0"/>
                <a:hlinkClick r:id="rId17"/>
              </a:rPr>
              <a:t>www.ozurluler.gov.tr</a:t>
            </a:r>
            <a:r>
              <a:rPr lang="tr-TR" sz="1000" b="1" smtClean="0">
                <a:solidFill>
                  <a:srgbClr val="FF6600"/>
                </a:solidFill>
                <a:latin typeface="Verdana" pitchFamily="34" charset="0"/>
              </a:rPr>
              <a:t> </a:t>
            </a:r>
          </a:p>
        </p:txBody>
      </p:sp>
      <p:sp>
        <p:nvSpPr>
          <p:cNvPr id="1028" name="Line 19"/>
          <p:cNvSpPr>
            <a:spLocks noChangeShapeType="1"/>
          </p:cNvSpPr>
          <p:nvPr userDrawn="1"/>
        </p:nvSpPr>
        <p:spPr bwMode="auto">
          <a:xfrm>
            <a:off x="827088" y="6524625"/>
            <a:ext cx="8316912" cy="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srgbClr val="000000"/>
              </a:solidFill>
            </a:endParaRPr>
          </a:p>
        </p:txBody>
      </p:sp>
      <p:sp>
        <p:nvSpPr>
          <p:cNvPr id="1029" name="Line 20"/>
          <p:cNvSpPr>
            <a:spLocks noChangeShapeType="1"/>
          </p:cNvSpPr>
          <p:nvPr userDrawn="1"/>
        </p:nvSpPr>
        <p:spPr bwMode="auto">
          <a:xfrm>
            <a:off x="1116013" y="1052513"/>
            <a:ext cx="7991475" cy="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tr-TR">
              <a:solidFill>
                <a:srgbClr val="000000"/>
              </a:solidFill>
            </a:endParaRPr>
          </a:p>
        </p:txBody>
      </p:sp>
    </p:spTree>
    <p:extLst>
      <p:ext uri="{BB962C8B-B14F-4D97-AF65-F5344CB8AC3E}">
        <p14:creationId xmlns:p14="http://schemas.microsoft.com/office/powerpoint/2010/main" val="1875315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20.e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23.em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25.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31.e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33.e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35.e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36.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e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40.emf"/><Relationship Id="rId2" Type="http://schemas.openxmlformats.org/officeDocument/2006/relationships/image" Target="../media/image139.emf"/><Relationship Id="rId1" Type="http://schemas.openxmlformats.org/officeDocument/2006/relationships/slideLayout" Target="../slideLayouts/slideLayout7.xml"/><Relationship Id="rId4" Type="http://schemas.openxmlformats.org/officeDocument/2006/relationships/image" Target="../media/image141.emf"/></Relationships>
</file>

<file path=ppt/slides/_rels/slide11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emf"/><Relationship Id="rId1" Type="http://schemas.openxmlformats.org/officeDocument/2006/relationships/slideLayout" Target="../slideLayouts/slideLayout7.xml"/><Relationship Id="rId4" Type="http://schemas.openxmlformats.org/officeDocument/2006/relationships/image" Target="../media/image144.png"/></Relationships>
</file>

<file path=ppt/slides/_rels/slide11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47.em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image" Target="../media/image148.em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53.jp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8.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slideLayout" Target="../slideLayouts/slideLayout7.xml"/><Relationship Id="rId4" Type="http://schemas.openxmlformats.org/officeDocument/2006/relationships/image" Target="../media/image102.png"/></Relationships>
</file>

<file path=ppt/slides/_rels/slide87.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image" Target="../media/image111.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13.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image" Target="../media/image11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124744"/>
            <a:ext cx="7920880" cy="5509200"/>
          </a:xfrm>
          <a:prstGeom prst="rect">
            <a:avLst/>
          </a:prstGeom>
        </p:spPr>
        <p:txBody>
          <a:bodyPr wrap="square">
            <a:spAutoFit/>
          </a:bodyPr>
          <a:lstStyle/>
          <a:p>
            <a:r>
              <a:rPr lang="tr-TR" sz="2000" b="1" dirty="0" smtClean="0">
                <a:solidFill>
                  <a:srgbClr val="000000"/>
                </a:solidFill>
              </a:rPr>
              <a:t>                        </a:t>
            </a:r>
          </a:p>
          <a:p>
            <a:pPr algn="ctr"/>
            <a:r>
              <a:rPr lang="tr-TR" sz="3200" b="1" dirty="0"/>
              <a:t>ERİŞİLEBİLİRLİK İZLEME VE DENETLEME FORMLARI GENELGESİ</a:t>
            </a:r>
          </a:p>
          <a:p>
            <a:pPr algn="ctr"/>
            <a:endParaRPr lang="tr-TR" sz="3200" b="1" dirty="0"/>
          </a:p>
          <a:p>
            <a:pPr algn="ctr"/>
            <a:r>
              <a:rPr lang="tr-TR" sz="3200" b="1" dirty="0"/>
              <a:t>VE </a:t>
            </a:r>
          </a:p>
          <a:p>
            <a:pPr algn="ctr"/>
            <a:r>
              <a:rPr lang="tr-TR" sz="3200" b="1" dirty="0"/>
              <a:t>ERİŞİLEBİLİRLİK İZLEME VE DENETLEME FORMLARI</a:t>
            </a:r>
          </a:p>
          <a:p>
            <a:endParaRPr lang="tr-TR" sz="4000" b="1" dirty="0" smtClean="0"/>
          </a:p>
          <a:p>
            <a:endParaRPr lang="tr-TR" sz="4000" b="1" dirty="0"/>
          </a:p>
          <a:p>
            <a:pPr algn="ctr"/>
            <a:r>
              <a:rPr lang="tr-TR" sz="2000" b="1" dirty="0"/>
              <a:t>ERİŞİLEBİLİRLİK İZLEME VE DENETLEME KOMİSYONLARI EĞİTİMİ</a:t>
            </a:r>
          </a:p>
          <a:p>
            <a:pPr algn="ctr"/>
            <a:r>
              <a:rPr lang="tr-TR" sz="2000" b="1" dirty="0"/>
              <a:t>6-7-8 ARALIK </a:t>
            </a:r>
            <a:r>
              <a:rPr lang="tr-TR" sz="2000" b="1" dirty="0" smtClean="0"/>
              <a:t>2016 ANTALYA</a:t>
            </a:r>
            <a:endParaRPr lang="tr-TR" sz="2000" b="1" dirty="0"/>
          </a:p>
        </p:txBody>
      </p:sp>
    </p:spTree>
    <p:extLst>
      <p:ext uri="{BB962C8B-B14F-4D97-AF65-F5344CB8AC3E}">
        <p14:creationId xmlns:p14="http://schemas.microsoft.com/office/powerpoint/2010/main" val="1929998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26" y="1196752"/>
            <a:ext cx="8100392" cy="385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2987824" y="476672"/>
            <a:ext cx="2760051" cy="400110"/>
          </a:xfrm>
          <a:prstGeom prst="rect">
            <a:avLst/>
          </a:prstGeom>
          <a:noFill/>
        </p:spPr>
        <p:txBody>
          <a:bodyPr wrap="none" rtlCol="0">
            <a:spAutoFit/>
          </a:bodyPr>
          <a:lstStyle/>
          <a:p>
            <a:r>
              <a:rPr lang="tr-TR" sz="2000" b="1" dirty="0" smtClean="0">
                <a:solidFill>
                  <a:srgbClr val="0070C0"/>
                </a:solidFill>
              </a:rPr>
              <a:t>A. BİNANIN ÖZELLİKLERİ</a:t>
            </a:r>
            <a:endParaRPr lang="tr-TR" sz="2000" b="1" dirty="0">
              <a:solidFill>
                <a:srgbClr val="0070C0"/>
              </a:solidFill>
            </a:endParaRPr>
          </a:p>
        </p:txBody>
      </p:sp>
      <p:sp>
        <p:nvSpPr>
          <p:cNvPr id="4" name="Dikdörtgen 3"/>
          <p:cNvSpPr/>
          <p:nvPr/>
        </p:nvSpPr>
        <p:spPr>
          <a:xfrm>
            <a:off x="428125" y="2924944"/>
            <a:ext cx="8100393" cy="115212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428126" y="4077072"/>
            <a:ext cx="8100393" cy="97462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3170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36" y="485775"/>
            <a:ext cx="8928992"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683568" y="5877272"/>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cxnSp>
        <p:nvCxnSpPr>
          <p:cNvPr id="4" name="Düz Bağlayıcı 3"/>
          <p:cNvCxnSpPr/>
          <p:nvPr/>
        </p:nvCxnSpPr>
        <p:spPr>
          <a:xfrm flipH="1">
            <a:off x="2225190" y="3861048"/>
            <a:ext cx="53923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V="1">
            <a:off x="184136" y="485776"/>
            <a:ext cx="2011600" cy="150306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flipV="1">
            <a:off x="107504" y="485775"/>
            <a:ext cx="2088232" cy="157507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184136" y="475480"/>
            <a:ext cx="8928992" cy="151335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69268" y="1988841"/>
            <a:ext cx="8928992" cy="144016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198376" y="3400430"/>
            <a:ext cx="8847836" cy="60532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4" name="Dikdörtgen 13"/>
          <p:cNvSpPr/>
          <p:nvPr/>
        </p:nvSpPr>
        <p:spPr>
          <a:xfrm>
            <a:off x="198376" y="4581128"/>
            <a:ext cx="8928992" cy="108012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79512" y="5661248"/>
            <a:ext cx="8918748" cy="710977"/>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5834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2"/>
                                        </p:tgtEl>
                                        <p:attrNameLst>
                                          <p:attrName>r</p:attrName>
                                        </p:attrNameLst>
                                      </p:cBhvr>
                                    </p:animRot>
                                    <p:animRot by="-240000">
                                      <p:cBhvr>
                                        <p:cTn id="23" dur="200" fill="hold">
                                          <p:stCondLst>
                                            <p:cond delay="200"/>
                                          </p:stCondLst>
                                        </p:cTn>
                                        <p:tgtEl>
                                          <p:spTgt spid="12"/>
                                        </p:tgtEl>
                                        <p:attrNameLst>
                                          <p:attrName>r</p:attrName>
                                        </p:attrNameLst>
                                      </p:cBhvr>
                                    </p:animRot>
                                    <p:animRot by="240000">
                                      <p:cBhvr>
                                        <p:cTn id="24" dur="200" fill="hold">
                                          <p:stCondLst>
                                            <p:cond delay="400"/>
                                          </p:stCondLst>
                                        </p:cTn>
                                        <p:tgtEl>
                                          <p:spTgt spid="12"/>
                                        </p:tgtEl>
                                        <p:attrNameLst>
                                          <p:attrName>r</p:attrName>
                                        </p:attrNameLst>
                                      </p:cBhvr>
                                    </p:animRot>
                                    <p:animRot by="-240000">
                                      <p:cBhvr>
                                        <p:cTn id="25" dur="200" fill="hold">
                                          <p:stCondLst>
                                            <p:cond delay="600"/>
                                          </p:stCondLst>
                                        </p:cTn>
                                        <p:tgtEl>
                                          <p:spTgt spid="12"/>
                                        </p:tgtEl>
                                        <p:attrNameLst>
                                          <p:attrName>r</p:attrName>
                                        </p:attrNameLst>
                                      </p:cBhvr>
                                    </p:animRot>
                                    <p:animRot by="120000">
                                      <p:cBhvr>
                                        <p:cTn id="26" dur="200" fill="hold">
                                          <p:stCondLst>
                                            <p:cond delay="800"/>
                                          </p:stCondLst>
                                        </p:cTn>
                                        <p:tgtEl>
                                          <p:spTgt spid="1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14"/>
                                        </p:tgtEl>
                                        <p:attrNameLst>
                                          <p:attrName>r</p:attrName>
                                        </p:attrNameLst>
                                      </p:cBhvr>
                                    </p:animRot>
                                    <p:animRot by="-240000">
                                      <p:cBhvr>
                                        <p:cTn id="38" dur="200" fill="hold">
                                          <p:stCondLst>
                                            <p:cond delay="200"/>
                                          </p:stCondLst>
                                        </p:cTn>
                                        <p:tgtEl>
                                          <p:spTgt spid="14"/>
                                        </p:tgtEl>
                                        <p:attrNameLst>
                                          <p:attrName>r</p:attrName>
                                        </p:attrNameLst>
                                      </p:cBhvr>
                                    </p:animRot>
                                    <p:animRot by="240000">
                                      <p:cBhvr>
                                        <p:cTn id="39" dur="200" fill="hold">
                                          <p:stCondLst>
                                            <p:cond delay="400"/>
                                          </p:stCondLst>
                                        </p:cTn>
                                        <p:tgtEl>
                                          <p:spTgt spid="14"/>
                                        </p:tgtEl>
                                        <p:attrNameLst>
                                          <p:attrName>r</p:attrName>
                                        </p:attrNameLst>
                                      </p:cBhvr>
                                    </p:animRot>
                                    <p:animRot by="-240000">
                                      <p:cBhvr>
                                        <p:cTn id="40" dur="200" fill="hold">
                                          <p:stCondLst>
                                            <p:cond delay="600"/>
                                          </p:stCondLst>
                                        </p:cTn>
                                        <p:tgtEl>
                                          <p:spTgt spid="14"/>
                                        </p:tgtEl>
                                        <p:attrNameLst>
                                          <p:attrName>r</p:attrName>
                                        </p:attrNameLst>
                                      </p:cBhvr>
                                    </p:animRot>
                                    <p:animRot by="120000">
                                      <p:cBhvr>
                                        <p:cTn id="41" dur="200" fill="hold">
                                          <p:stCondLst>
                                            <p:cond delay="800"/>
                                          </p:stCondLst>
                                        </p:cTn>
                                        <p:tgtEl>
                                          <p:spTgt spid="14"/>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Düz Bağlayıcı 3"/>
          <p:cNvCxnSpPr/>
          <p:nvPr/>
        </p:nvCxnSpPr>
        <p:spPr>
          <a:xfrm flipV="1">
            <a:off x="215008" y="4725145"/>
            <a:ext cx="2628800" cy="1296143"/>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flipV="1">
            <a:off x="215009" y="4725145"/>
            <a:ext cx="2628799" cy="1296143"/>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2987824" y="6525344"/>
            <a:ext cx="53923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169268" y="146358"/>
            <a:ext cx="8867228" cy="83437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79512" y="980728"/>
            <a:ext cx="8856984" cy="129614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95546" y="2286422"/>
            <a:ext cx="8840950" cy="71053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215008" y="2987814"/>
            <a:ext cx="8821488" cy="87323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69268" y="3861047"/>
            <a:ext cx="8821488" cy="45185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69268" y="4725145"/>
            <a:ext cx="8821488" cy="1296143"/>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177280" y="6021288"/>
            <a:ext cx="8847836" cy="720080"/>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109050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8"/>
                                        </p:tgtEl>
                                        <p:attrNameLst>
                                          <p:attrName>r</p:attrName>
                                        </p:attrNameLst>
                                      </p:cBhvr>
                                    </p:animRot>
                                    <p:animRot by="-240000">
                                      <p:cBhvr>
                                        <p:cTn id="15" dur="200" fill="hold">
                                          <p:stCondLst>
                                            <p:cond delay="200"/>
                                          </p:stCondLst>
                                        </p:cTn>
                                        <p:tgtEl>
                                          <p:spTgt spid="8"/>
                                        </p:tgtEl>
                                        <p:attrNameLst>
                                          <p:attrName>r</p:attrName>
                                        </p:attrNameLst>
                                      </p:cBhvr>
                                    </p:animRot>
                                    <p:animRot by="240000">
                                      <p:cBhvr>
                                        <p:cTn id="16" dur="200" fill="hold">
                                          <p:stCondLst>
                                            <p:cond delay="400"/>
                                          </p:stCondLst>
                                        </p:cTn>
                                        <p:tgtEl>
                                          <p:spTgt spid="8"/>
                                        </p:tgtEl>
                                        <p:attrNameLst>
                                          <p:attrName>r</p:attrName>
                                        </p:attrNameLst>
                                      </p:cBhvr>
                                    </p:animRot>
                                    <p:animRot by="-240000">
                                      <p:cBhvr>
                                        <p:cTn id="17" dur="200" fill="hold">
                                          <p:stCondLst>
                                            <p:cond delay="600"/>
                                          </p:stCondLst>
                                        </p:cTn>
                                        <p:tgtEl>
                                          <p:spTgt spid="8"/>
                                        </p:tgtEl>
                                        <p:attrNameLst>
                                          <p:attrName>r</p:attrName>
                                        </p:attrNameLst>
                                      </p:cBhvr>
                                    </p:animRot>
                                    <p:animRot by="120000">
                                      <p:cBhvr>
                                        <p:cTn id="18" dur="200" fill="hold">
                                          <p:stCondLst>
                                            <p:cond delay="800"/>
                                          </p:stCondLst>
                                        </p:cTn>
                                        <p:tgtEl>
                                          <p:spTgt spid="8"/>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9"/>
                                        </p:tgtEl>
                                        <p:attrNameLst>
                                          <p:attrName>r</p:attrName>
                                        </p:attrNameLst>
                                      </p:cBhvr>
                                    </p:animRot>
                                    <p:animRot by="-240000">
                                      <p:cBhvr>
                                        <p:cTn id="23" dur="200" fill="hold">
                                          <p:stCondLst>
                                            <p:cond delay="200"/>
                                          </p:stCondLst>
                                        </p:cTn>
                                        <p:tgtEl>
                                          <p:spTgt spid="9"/>
                                        </p:tgtEl>
                                        <p:attrNameLst>
                                          <p:attrName>r</p:attrName>
                                        </p:attrNameLst>
                                      </p:cBhvr>
                                    </p:animRot>
                                    <p:animRot by="240000">
                                      <p:cBhvr>
                                        <p:cTn id="24" dur="200" fill="hold">
                                          <p:stCondLst>
                                            <p:cond delay="400"/>
                                          </p:stCondLst>
                                        </p:cTn>
                                        <p:tgtEl>
                                          <p:spTgt spid="9"/>
                                        </p:tgtEl>
                                        <p:attrNameLst>
                                          <p:attrName>r</p:attrName>
                                        </p:attrNameLst>
                                      </p:cBhvr>
                                    </p:animRot>
                                    <p:animRot by="-240000">
                                      <p:cBhvr>
                                        <p:cTn id="25" dur="200" fill="hold">
                                          <p:stCondLst>
                                            <p:cond delay="600"/>
                                          </p:stCondLst>
                                        </p:cTn>
                                        <p:tgtEl>
                                          <p:spTgt spid="9"/>
                                        </p:tgtEl>
                                        <p:attrNameLst>
                                          <p:attrName>r</p:attrName>
                                        </p:attrNameLst>
                                      </p:cBhvr>
                                    </p:animRot>
                                    <p:animRot by="120000">
                                      <p:cBhvr>
                                        <p:cTn id="26" dur="200" fill="hold">
                                          <p:stCondLst>
                                            <p:cond delay="800"/>
                                          </p:stCondLst>
                                        </p:cTn>
                                        <p:tgtEl>
                                          <p:spTgt spid="9"/>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10"/>
                                        </p:tgtEl>
                                        <p:attrNameLst>
                                          <p:attrName>r</p:attrName>
                                        </p:attrNameLst>
                                      </p:cBhvr>
                                    </p:animRot>
                                    <p:animRot by="-240000">
                                      <p:cBhvr>
                                        <p:cTn id="31" dur="200" fill="hold">
                                          <p:stCondLst>
                                            <p:cond delay="200"/>
                                          </p:stCondLst>
                                        </p:cTn>
                                        <p:tgtEl>
                                          <p:spTgt spid="10"/>
                                        </p:tgtEl>
                                        <p:attrNameLst>
                                          <p:attrName>r</p:attrName>
                                        </p:attrNameLst>
                                      </p:cBhvr>
                                    </p:animRot>
                                    <p:animRot by="240000">
                                      <p:cBhvr>
                                        <p:cTn id="32" dur="200" fill="hold">
                                          <p:stCondLst>
                                            <p:cond delay="400"/>
                                          </p:stCondLst>
                                        </p:cTn>
                                        <p:tgtEl>
                                          <p:spTgt spid="10"/>
                                        </p:tgtEl>
                                        <p:attrNameLst>
                                          <p:attrName>r</p:attrName>
                                        </p:attrNameLst>
                                      </p:cBhvr>
                                    </p:animRot>
                                    <p:animRot by="-240000">
                                      <p:cBhvr>
                                        <p:cTn id="33" dur="200" fill="hold">
                                          <p:stCondLst>
                                            <p:cond delay="600"/>
                                          </p:stCondLst>
                                        </p:cTn>
                                        <p:tgtEl>
                                          <p:spTgt spid="10"/>
                                        </p:tgtEl>
                                        <p:attrNameLst>
                                          <p:attrName>r</p:attrName>
                                        </p:attrNameLst>
                                      </p:cBhvr>
                                    </p:animRot>
                                    <p:animRot by="120000">
                                      <p:cBhvr>
                                        <p:cTn id="34" dur="200" fill="hold">
                                          <p:stCondLst>
                                            <p:cond delay="800"/>
                                          </p:stCondLst>
                                        </p:cTn>
                                        <p:tgtEl>
                                          <p:spTgt spid="10"/>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11"/>
                                        </p:tgtEl>
                                        <p:attrNameLst>
                                          <p:attrName>r</p:attrName>
                                        </p:attrNameLst>
                                      </p:cBhvr>
                                    </p:animRot>
                                    <p:animRot by="-240000">
                                      <p:cBhvr>
                                        <p:cTn id="39" dur="200" fill="hold">
                                          <p:stCondLst>
                                            <p:cond delay="200"/>
                                          </p:stCondLst>
                                        </p:cTn>
                                        <p:tgtEl>
                                          <p:spTgt spid="11"/>
                                        </p:tgtEl>
                                        <p:attrNameLst>
                                          <p:attrName>r</p:attrName>
                                        </p:attrNameLst>
                                      </p:cBhvr>
                                    </p:animRot>
                                    <p:animRot by="240000">
                                      <p:cBhvr>
                                        <p:cTn id="40" dur="200" fill="hold">
                                          <p:stCondLst>
                                            <p:cond delay="400"/>
                                          </p:stCondLst>
                                        </p:cTn>
                                        <p:tgtEl>
                                          <p:spTgt spid="11"/>
                                        </p:tgtEl>
                                        <p:attrNameLst>
                                          <p:attrName>r</p:attrName>
                                        </p:attrNameLst>
                                      </p:cBhvr>
                                    </p:animRot>
                                    <p:animRot by="-240000">
                                      <p:cBhvr>
                                        <p:cTn id="41" dur="200" fill="hold">
                                          <p:stCondLst>
                                            <p:cond delay="600"/>
                                          </p:stCondLst>
                                        </p:cTn>
                                        <p:tgtEl>
                                          <p:spTgt spid="11"/>
                                        </p:tgtEl>
                                        <p:attrNameLst>
                                          <p:attrName>r</p:attrName>
                                        </p:attrNameLst>
                                      </p:cBhvr>
                                    </p:animRot>
                                    <p:animRot by="120000">
                                      <p:cBhvr>
                                        <p:cTn id="42" dur="200" fill="hold">
                                          <p:stCondLst>
                                            <p:cond delay="800"/>
                                          </p:stCondLst>
                                        </p:cTn>
                                        <p:tgtEl>
                                          <p:spTgt spid="11"/>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15"/>
                                        </p:tgtEl>
                                        <p:attrNameLst>
                                          <p:attrName>r</p:attrName>
                                        </p:attrNameLst>
                                      </p:cBhvr>
                                    </p:animRot>
                                    <p:animRot by="-240000">
                                      <p:cBhvr>
                                        <p:cTn id="47" dur="200" fill="hold">
                                          <p:stCondLst>
                                            <p:cond delay="200"/>
                                          </p:stCondLst>
                                        </p:cTn>
                                        <p:tgtEl>
                                          <p:spTgt spid="15"/>
                                        </p:tgtEl>
                                        <p:attrNameLst>
                                          <p:attrName>r</p:attrName>
                                        </p:attrNameLst>
                                      </p:cBhvr>
                                    </p:animRot>
                                    <p:animRot by="240000">
                                      <p:cBhvr>
                                        <p:cTn id="48" dur="200" fill="hold">
                                          <p:stCondLst>
                                            <p:cond delay="400"/>
                                          </p:stCondLst>
                                        </p:cTn>
                                        <p:tgtEl>
                                          <p:spTgt spid="15"/>
                                        </p:tgtEl>
                                        <p:attrNameLst>
                                          <p:attrName>r</p:attrName>
                                        </p:attrNameLst>
                                      </p:cBhvr>
                                    </p:animRot>
                                    <p:animRot by="-240000">
                                      <p:cBhvr>
                                        <p:cTn id="49" dur="200" fill="hold">
                                          <p:stCondLst>
                                            <p:cond delay="600"/>
                                          </p:stCondLst>
                                        </p:cTn>
                                        <p:tgtEl>
                                          <p:spTgt spid="15"/>
                                        </p:tgtEl>
                                        <p:attrNameLst>
                                          <p:attrName>r</p:attrName>
                                        </p:attrNameLst>
                                      </p:cBhvr>
                                    </p:animRot>
                                    <p:animRot by="120000">
                                      <p:cBhvr>
                                        <p:cTn id="50" dur="200" fill="hold">
                                          <p:stCondLst>
                                            <p:cond delay="800"/>
                                          </p:stCondLst>
                                        </p:cTn>
                                        <p:tgtEl>
                                          <p:spTgt spid="15"/>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par>
                                <p:cTn id="56" presetID="16" presetClass="entr" presetSubtype="21"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inVertical)">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5" grpId="0" animBg="1"/>
      <p:bldP spid="1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1"/>
            <a:ext cx="8856984" cy="655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267744" y="6453336"/>
            <a:ext cx="53923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a:off x="2267744" y="5661248"/>
            <a:ext cx="53923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Metin kutusu 4"/>
          <p:cNvSpPr txBox="1"/>
          <p:nvPr/>
        </p:nvSpPr>
        <p:spPr>
          <a:xfrm>
            <a:off x="755576" y="1484784"/>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sp>
        <p:nvSpPr>
          <p:cNvPr id="7" name="Dikdörtgen 6"/>
          <p:cNvSpPr/>
          <p:nvPr/>
        </p:nvSpPr>
        <p:spPr>
          <a:xfrm>
            <a:off x="179512" y="116631"/>
            <a:ext cx="8821488" cy="87323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79512" y="1484785"/>
            <a:ext cx="8918748" cy="369332"/>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202422" y="1854116"/>
            <a:ext cx="8821488" cy="323106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202422" y="5085182"/>
            <a:ext cx="8847836" cy="864097"/>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1" name="Dikdörtgen 10"/>
          <p:cNvSpPr/>
          <p:nvPr/>
        </p:nvSpPr>
        <p:spPr>
          <a:xfrm>
            <a:off x="172646" y="5949279"/>
            <a:ext cx="8847836" cy="721197"/>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14962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85775"/>
            <a:ext cx="8712968"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915816" y="1484784"/>
            <a:ext cx="53923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a:off x="2915816" y="4149080"/>
            <a:ext cx="53923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179512" y="485774"/>
            <a:ext cx="8712968" cy="566961"/>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84126" y="1052735"/>
            <a:ext cx="8708354" cy="576065"/>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7" name="Dikdörtgen 6"/>
          <p:cNvSpPr/>
          <p:nvPr/>
        </p:nvSpPr>
        <p:spPr>
          <a:xfrm>
            <a:off x="184126" y="1628800"/>
            <a:ext cx="8712968" cy="566961"/>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84126" y="2195761"/>
            <a:ext cx="8712968" cy="566961"/>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79512" y="2784513"/>
            <a:ext cx="8712968" cy="93251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88740" y="3717032"/>
            <a:ext cx="8708354" cy="576065"/>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1" name="Dikdörtgen 10"/>
          <p:cNvSpPr/>
          <p:nvPr/>
        </p:nvSpPr>
        <p:spPr>
          <a:xfrm>
            <a:off x="170344" y="4293097"/>
            <a:ext cx="8712968" cy="207912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3275856" y="4554"/>
            <a:ext cx="3035126" cy="400110"/>
          </a:xfrm>
          <a:prstGeom prst="rect">
            <a:avLst/>
          </a:prstGeom>
          <a:noFill/>
        </p:spPr>
        <p:txBody>
          <a:bodyPr wrap="none" rtlCol="0">
            <a:spAutoFit/>
          </a:bodyPr>
          <a:lstStyle/>
          <a:p>
            <a:r>
              <a:rPr lang="tr-TR" sz="2000" b="1" dirty="0" smtClean="0">
                <a:solidFill>
                  <a:srgbClr val="0070C0"/>
                </a:solidFill>
              </a:rPr>
              <a:t>H.BİNA İÇİ YATAY DOLAŞIM</a:t>
            </a:r>
            <a:endParaRPr lang="tr-TR" sz="2000" b="1" dirty="0">
              <a:solidFill>
                <a:srgbClr val="0070C0"/>
              </a:solidFill>
            </a:endParaRPr>
          </a:p>
        </p:txBody>
      </p:sp>
    </p:spTree>
    <p:extLst>
      <p:ext uri="{BB962C8B-B14F-4D97-AF65-F5344CB8AC3E}">
        <p14:creationId xmlns:p14="http://schemas.microsoft.com/office/powerpoint/2010/main" val="198748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7"/>
                                        </p:tgtEl>
                                        <p:attrNameLst>
                                          <p:attrName>r</p:attrName>
                                        </p:attrNameLst>
                                      </p:cBhvr>
                                    </p:animRot>
                                    <p:animRot by="-240000">
                                      <p:cBhvr>
                                        <p:cTn id="23" dur="200" fill="hold">
                                          <p:stCondLst>
                                            <p:cond delay="200"/>
                                          </p:stCondLst>
                                        </p:cTn>
                                        <p:tgtEl>
                                          <p:spTgt spid="7"/>
                                        </p:tgtEl>
                                        <p:attrNameLst>
                                          <p:attrName>r</p:attrName>
                                        </p:attrNameLst>
                                      </p:cBhvr>
                                    </p:animRot>
                                    <p:animRot by="240000">
                                      <p:cBhvr>
                                        <p:cTn id="24" dur="200" fill="hold">
                                          <p:stCondLst>
                                            <p:cond delay="400"/>
                                          </p:stCondLst>
                                        </p:cTn>
                                        <p:tgtEl>
                                          <p:spTgt spid="7"/>
                                        </p:tgtEl>
                                        <p:attrNameLst>
                                          <p:attrName>r</p:attrName>
                                        </p:attrNameLst>
                                      </p:cBhvr>
                                    </p:animRot>
                                    <p:animRot by="-240000">
                                      <p:cBhvr>
                                        <p:cTn id="25" dur="200" fill="hold">
                                          <p:stCondLst>
                                            <p:cond delay="600"/>
                                          </p:stCondLst>
                                        </p:cTn>
                                        <p:tgtEl>
                                          <p:spTgt spid="7"/>
                                        </p:tgtEl>
                                        <p:attrNameLst>
                                          <p:attrName>r</p:attrName>
                                        </p:attrNameLst>
                                      </p:cBhvr>
                                    </p:animRot>
                                    <p:animRot by="120000">
                                      <p:cBhvr>
                                        <p:cTn id="26" dur="200" fill="hold">
                                          <p:stCondLst>
                                            <p:cond delay="800"/>
                                          </p:stCondLst>
                                        </p:cTn>
                                        <p:tgtEl>
                                          <p:spTgt spid="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grpId="0" nodeType="clickEffect">
                                  <p:stCondLst>
                                    <p:cond delay="0"/>
                                  </p:stCondLst>
                                  <p:childTnLst>
                                    <p:animRot by="120000">
                                      <p:cBhvr>
                                        <p:cTn id="44" dur="100" fill="hold">
                                          <p:stCondLst>
                                            <p:cond delay="0"/>
                                          </p:stCondLst>
                                        </p:cTn>
                                        <p:tgtEl>
                                          <p:spTgt spid="10"/>
                                        </p:tgtEl>
                                        <p:attrNameLst>
                                          <p:attrName>r</p:attrName>
                                        </p:attrNameLst>
                                      </p:cBhvr>
                                    </p:animRot>
                                    <p:animRot by="-240000">
                                      <p:cBhvr>
                                        <p:cTn id="45" dur="200" fill="hold">
                                          <p:stCondLst>
                                            <p:cond delay="200"/>
                                          </p:stCondLst>
                                        </p:cTn>
                                        <p:tgtEl>
                                          <p:spTgt spid="10"/>
                                        </p:tgtEl>
                                        <p:attrNameLst>
                                          <p:attrName>r</p:attrName>
                                        </p:attrNameLst>
                                      </p:cBhvr>
                                    </p:animRot>
                                    <p:animRot by="240000">
                                      <p:cBhvr>
                                        <p:cTn id="46" dur="200" fill="hold">
                                          <p:stCondLst>
                                            <p:cond delay="400"/>
                                          </p:stCondLst>
                                        </p:cTn>
                                        <p:tgtEl>
                                          <p:spTgt spid="10"/>
                                        </p:tgtEl>
                                        <p:attrNameLst>
                                          <p:attrName>r</p:attrName>
                                        </p:attrNameLst>
                                      </p:cBhvr>
                                    </p:animRot>
                                    <p:animRot by="-240000">
                                      <p:cBhvr>
                                        <p:cTn id="47" dur="200" fill="hold">
                                          <p:stCondLst>
                                            <p:cond delay="600"/>
                                          </p:stCondLst>
                                        </p:cTn>
                                        <p:tgtEl>
                                          <p:spTgt spid="10"/>
                                        </p:tgtEl>
                                        <p:attrNameLst>
                                          <p:attrName>r</p:attrName>
                                        </p:attrNameLst>
                                      </p:cBhvr>
                                    </p:animRot>
                                    <p:animRot by="120000">
                                      <p:cBhvr>
                                        <p:cTn id="48" dur="200" fill="hold">
                                          <p:stCondLst>
                                            <p:cond delay="800"/>
                                          </p:stCondLst>
                                        </p:cTn>
                                        <p:tgtEl>
                                          <p:spTgt spid="10"/>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32" presetClass="emph" presetSubtype="0" fill="hold" grpId="0" nodeType="clickEffect">
                                  <p:stCondLst>
                                    <p:cond delay="0"/>
                                  </p:stCondLst>
                                  <p:childTnLst>
                                    <p:animRot by="120000">
                                      <p:cBhvr>
                                        <p:cTn id="52" dur="100" fill="hold">
                                          <p:stCondLst>
                                            <p:cond delay="0"/>
                                          </p:stCondLst>
                                        </p:cTn>
                                        <p:tgtEl>
                                          <p:spTgt spid="11"/>
                                        </p:tgtEl>
                                        <p:attrNameLst>
                                          <p:attrName>r</p:attrName>
                                        </p:attrNameLst>
                                      </p:cBhvr>
                                    </p:animRot>
                                    <p:animRot by="-240000">
                                      <p:cBhvr>
                                        <p:cTn id="53" dur="200" fill="hold">
                                          <p:stCondLst>
                                            <p:cond delay="200"/>
                                          </p:stCondLst>
                                        </p:cTn>
                                        <p:tgtEl>
                                          <p:spTgt spid="11"/>
                                        </p:tgtEl>
                                        <p:attrNameLst>
                                          <p:attrName>r</p:attrName>
                                        </p:attrNameLst>
                                      </p:cBhvr>
                                    </p:animRot>
                                    <p:animRot by="240000">
                                      <p:cBhvr>
                                        <p:cTn id="54" dur="200" fill="hold">
                                          <p:stCondLst>
                                            <p:cond delay="400"/>
                                          </p:stCondLst>
                                        </p:cTn>
                                        <p:tgtEl>
                                          <p:spTgt spid="11"/>
                                        </p:tgtEl>
                                        <p:attrNameLst>
                                          <p:attrName>r</p:attrName>
                                        </p:attrNameLst>
                                      </p:cBhvr>
                                    </p:animRot>
                                    <p:animRot by="-240000">
                                      <p:cBhvr>
                                        <p:cTn id="55" dur="200" fill="hold">
                                          <p:stCondLst>
                                            <p:cond delay="600"/>
                                          </p:stCondLst>
                                        </p:cTn>
                                        <p:tgtEl>
                                          <p:spTgt spid="11"/>
                                        </p:tgtEl>
                                        <p:attrNameLst>
                                          <p:attrName>r</p:attrName>
                                        </p:attrNameLst>
                                      </p:cBhvr>
                                    </p:animRot>
                                    <p:animRot by="120000">
                                      <p:cBhvr>
                                        <p:cTn id="56"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5275"/>
            <a:ext cx="8856984"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755576" y="2636912"/>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sp>
        <p:nvSpPr>
          <p:cNvPr id="4" name="Dikdörtgen 3"/>
          <p:cNvSpPr/>
          <p:nvPr/>
        </p:nvSpPr>
        <p:spPr>
          <a:xfrm>
            <a:off x="179512" y="295275"/>
            <a:ext cx="8856984" cy="1405533"/>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79512" y="1700808"/>
            <a:ext cx="8856984" cy="79208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9512" y="2492896"/>
            <a:ext cx="8918748" cy="648072"/>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79512" y="4869159"/>
            <a:ext cx="8856984" cy="169356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2246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7"/>
                                        </p:tgtEl>
                                        <p:attrNameLst>
                                          <p:attrName>r</p:attrName>
                                        </p:attrNameLst>
                                      </p:cBhvr>
                                    </p:animRot>
                                    <p:animRot by="-240000">
                                      <p:cBhvr>
                                        <p:cTn id="30" dur="200" fill="hold">
                                          <p:stCondLst>
                                            <p:cond delay="200"/>
                                          </p:stCondLst>
                                        </p:cTn>
                                        <p:tgtEl>
                                          <p:spTgt spid="7"/>
                                        </p:tgtEl>
                                        <p:attrNameLst>
                                          <p:attrName>r</p:attrName>
                                        </p:attrNameLst>
                                      </p:cBhvr>
                                    </p:animRot>
                                    <p:animRot by="240000">
                                      <p:cBhvr>
                                        <p:cTn id="31" dur="200" fill="hold">
                                          <p:stCondLst>
                                            <p:cond delay="400"/>
                                          </p:stCondLst>
                                        </p:cTn>
                                        <p:tgtEl>
                                          <p:spTgt spid="7"/>
                                        </p:tgtEl>
                                        <p:attrNameLst>
                                          <p:attrName>r</p:attrName>
                                        </p:attrNameLst>
                                      </p:cBhvr>
                                    </p:animRot>
                                    <p:animRot by="-240000">
                                      <p:cBhvr>
                                        <p:cTn id="32" dur="200" fill="hold">
                                          <p:stCondLst>
                                            <p:cond delay="600"/>
                                          </p:stCondLst>
                                        </p:cTn>
                                        <p:tgtEl>
                                          <p:spTgt spid="7"/>
                                        </p:tgtEl>
                                        <p:attrNameLst>
                                          <p:attrName>r</p:attrName>
                                        </p:attrNameLst>
                                      </p:cBhvr>
                                    </p:animRot>
                                    <p:animRot by="120000">
                                      <p:cBhvr>
                                        <p:cTn id="33"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5698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V="1">
            <a:off x="107504" y="5539574"/>
            <a:ext cx="2592288" cy="64337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flipV="1">
            <a:off x="107504" y="5539574"/>
            <a:ext cx="2592288" cy="64337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107504" y="188640"/>
            <a:ext cx="8856984" cy="122413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07504" y="1412776"/>
            <a:ext cx="8856984" cy="76446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07504" y="2177244"/>
            <a:ext cx="8856984" cy="95165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07504" y="3128902"/>
            <a:ext cx="8856984" cy="146778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07504" y="4596682"/>
            <a:ext cx="8856984" cy="94289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07504" y="5539574"/>
            <a:ext cx="8856984" cy="64337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107504" y="6182950"/>
            <a:ext cx="8856984" cy="48641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8284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7"/>
                                        </p:tgtEl>
                                        <p:attrNameLst>
                                          <p:attrName>r</p:attrName>
                                        </p:attrNameLst>
                                      </p:cBhvr>
                                    </p:animRot>
                                    <p:animRot by="-240000">
                                      <p:cBhvr>
                                        <p:cTn id="23" dur="200" fill="hold">
                                          <p:stCondLst>
                                            <p:cond delay="200"/>
                                          </p:stCondLst>
                                        </p:cTn>
                                        <p:tgtEl>
                                          <p:spTgt spid="7"/>
                                        </p:tgtEl>
                                        <p:attrNameLst>
                                          <p:attrName>r</p:attrName>
                                        </p:attrNameLst>
                                      </p:cBhvr>
                                    </p:animRot>
                                    <p:animRot by="240000">
                                      <p:cBhvr>
                                        <p:cTn id="24" dur="200" fill="hold">
                                          <p:stCondLst>
                                            <p:cond delay="400"/>
                                          </p:stCondLst>
                                        </p:cTn>
                                        <p:tgtEl>
                                          <p:spTgt spid="7"/>
                                        </p:tgtEl>
                                        <p:attrNameLst>
                                          <p:attrName>r</p:attrName>
                                        </p:attrNameLst>
                                      </p:cBhvr>
                                    </p:animRot>
                                    <p:animRot by="-240000">
                                      <p:cBhvr>
                                        <p:cTn id="25" dur="200" fill="hold">
                                          <p:stCondLst>
                                            <p:cond delay="600"/>
                                          </p:stCondLst>
                                        </p:cTn>
                                        <p:tgtEl>
                                          <p:spTgt spid="7"/>
                                        </p:tgtEl>
                                        <p:attrNameLst>
                                          <p:attrName>r</p:attrName>
                                        </p:attrNameLst>
                                      </p:cBhvr>
                                    </p:animRot>
                                    <p:animRot by="120000">
                                      <p:cBhvr>
                                        <p:cTn id="26" dur="200" fill="hold">
                                          <p:stCondLst>
                                            <p:cond delay="800"/>
                                          </p:stCondLst>
                                        </p:cTn>
                                        <p:tgtEl>
                                          <p:spTgt spid="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9"/>
                                        </p:tgtEl>
                                        <p:attrNameLst>
                                          <p:attrName>r</p:attrName>
                                        </p:attrNameLst>
                                      </p:cBhvr>
                                    </p:animRot>
                                    <p:animRot by="-240000">
                                      <p:cBhvr>
                                        <p:cTn id="39" dur="200" fill="hold">
                                          <p:stCondLst>
                                            <p:cond delay="200"/>
                                          </p:stCondLst>
                                        </p:cTn>
                                        <p:tgtEl>
                                          <p:spTgt spid="9"/>
                                        </p:tgtEl>
                                        <p:attrNameLst>
                                          <p:attrName>r</p:attrName>
                                        </p:attrNameLst>
                                      </p:cBhvr>
                                    </p:animRot>
                                    <p:animRot by="240000">
                                      <p:cBhvr>
                                        <p:cTn id="40" dur="200" fill="hold">
                                          <p:stCondLst>
                                            <p:cond delay="400"/>
                                          </p:stCondLst>
                                        </p:cTn>
                                        <p:tgtEl>
                                          <p:spTgt spid="9"/>
                                        </p:tgtEl>
                                        <p:attrNameLst>
                                          <p:attrName>r</p:attrName>
                                        </p:attrNameLst>
                                      </p:cBhvr>
                                    </p:animRot>
                                    <p:animRot by="-240000">
                                      <p:cBhvr>
                                        <p:cTn id="41" dur="200" fill="hold">
                                          <p:stCondLst>
                                            <p:cond delay="600"/>
                                          </p:stCondLst>
                                        </p:cTn>
                                        <p:tgtEl>
                                          <p:spTgt spid="9"/>
                                        </p:tgtEl>
                                        <p:attrNameLst>
                                          <p:attrName>r</p:attrName>
                                        </p:attrNameLst>
                                      </p:cBhvr>
                                    </p:animRot>
                                    <p:animRot by="120000">
                                      <p:cBhvr>
                                        <p:cTn id="42" dur="200" fill="hold">
                                          <p:stCondLst>
                                            <p:cond delay="800"/>
                                          </p:stCondLst>
                                        </p:cTn>
                                        <p:tgtEl>
                                          <p:spTgt spid="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15"/>
                                        </p:tgtEl>
                                        <p:attrNameLst>
                                          <p:attrName>r</p:attrName>
                                        </p:attrNameLst>
                                      </p:cBhvr>
                                    </p:animRot>
                                    <p:animRot by="-240000">
                                      <p:cBhvr>
                                        <p:cTn id="47" dur="200" fill="hold">
                                          <p:stCondLst>
                                            <p:cond delay="200"/>
                                          </p:stCondLst>
                                        </p:cTn>
                                        <p:tgtEl>
                                          <p:spTgt spid="15"/>
                                        </p:tgtEl>
                                        <p:attrNameLst>
                                          <p:attrName>r</p:attrName>
                                        </p:attrNameLst>
                                      </p:cBhvr>
                                    </p:animRot>
                                    <p:animRot by="240000">
                                      <p:cBhvr>
                                        <p:cTn id="48" dur="200" fill="hold">
                                          <p:stCondLst>
                                            <p:cond delay="400"/>
                                          </p:stCondLst>
                                        </p:cTn>
                                        <p:tgtEl>
                                          <p:spTgt spid="15"/>
                                        </p:tgtEl>
                                        <p:attrNameLst>
                                          <p:attrName>r</p:attrName>
                                        </p:attrNameLst>
                                      </p:cBhvr>
                                    </p:animRot>
                                    <p:animRot by="-240000">
                                      <p:cBhvr>
                                        <p:cTn id="49" dur="200" fill="hold">
                                          <p:stCondLst>
                                            <p:cond delay="600"/>
                                          </p:stCondLst>
                                        </p:cTn>
                                        <p:tgtEl>
                                          <p:spTgt spid="15"/>
                                        </p:tgtEl>
                                        <p:attrNameLst>
                                          <p:attrName>r</p:attrName>
                                        </p:attrNameLst>
                                      </p:cBhvr>
                                    </p:animRot>
                                    <p:animRot by="120000">
                                      <p:cBhvr>
                                        <p:cTn id="50" dur="200" fill="hold">
                                          <p:stCondLst>
                                            <p:cond delay="800"/>
                                          </p:stCondLst>
                                        </p:cTn>
                                        <p:tgtEl>
                                          <p:spTgt spid="15"/>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0" nodeType="clickEffect">
                                  <p:stCondLst>
                                    <p:cond delay="0"/>
                                  </p:stCondLst>
                                  <p:childTnLst>
                                    <p:animRot by="120000">
                                      <p:cBhvr>
                                        <p:cTn id="54" dur="100" fill="hold">
                                          <p:stCondLst>
                                            <p:cond delay="0"/>
                                          </p:stCondLst>
                                        </p:cTn>
                                        <p:tgtEl>
                                          <p:spTgt spid="16"/>
                                        </p:tgtEl>
                                        <p:attrNameLst>
                                          <p:attrName>r</p:attrName>
                                        </p:attrNameLst>
                                      </p:cBhvr>
                                    </p:animRot>
                                    <p:animRot by="-240000">
                                      <p:cBhvr>
                                        <p:cTn id="55" dur="200" fill="hold">
                                          <p:stCondLst>
                                            <p:cond delay="200"/>
                                          </p:stCondLst>
                                        </p:cTn>
                                        <p:tgtEl>
                                          <p:spTgt spid="16"/>
                                        </p:tgtEl>
                                        <p:attrNameLst>
                                          <p:attrName>r</p:attrName>
                                        </p:attrNameLst>
                                      </p:cBhvr>
                                    </p:animRot>
                                    <p:animRot by="240000">
                                      <p:cBhvr>
                                        <p:cTn id="56" dur="200" fill="hold">
                                          <p:stCondLst>
                                            <p:cond delay="400"/>
                                          </p:stCondLst>
                                        </p:cTn>
                                        <p:tgtEl>
                                          <p:spTgt spid="16"/>
                                        </p:tgtEl>
                                        <p:attrNameLst>
                                          <p:attrName>r</p:attrName>
                                        </p:attrNameLst>
                                      </p:cBhvr>
                                    </p:animRot>
                                    <p:animRot by="-240000">
                                      <p:cBhvr>
                                        <p:cTn id="57" dur="200" fill="hold">
                                          <p:stCondLst>
                                            <p:cond delay="600"/>
                                          </p:stCondLst>
                                        </p:cTn>
                                        <p:tgtEl>
                                          <p:spTgt spid="16"/>
                                        </p:tgtEl>
                                        <p:attrNameLst>
                                          <p:attrName>r</p:attrName>
                                        </p:attrNameLst>
                                      </p:cBhvr>
                                    </p:animRot>
                                    <p:animRot by="120000">
                                      <p:cBhvr>
                                        <p:cTn id="58"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1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ikdörtgen 11"/>
          <p:cNvSpPr/>
          <p:nvPr/>
        </p:nvSpPr>
        <p:spPr>
          <a:xfrm>
            <a:off x="118904" y="5229200"/>
            <a:ext cx="8945016" cy="57937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8928992"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V="1">
            <a:off x="107504" y="5229200"/>
            <a:ext cx="2664296" cy="57937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flipV="1">
            <a:off x="107504" y="5229200"/>
            <a:ext cx="2664296" cy="57937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91480" y="476672"/>
            <a:ext cx="8945016" cy="122413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09776" y="1700808"/>
            <a:ext cx="8945016" cy="61206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91480" y="2882388"/>
            <a:ext cx="8945016" cy="155472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100618" y="5808576"/>
            <a:ext cx="8847836" cy="64295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4" name="Dikdörtgen 13"/>
          <p:cNvSpPr/>
          <p:nvPr/>
        </p:nvSpPr>
        <p:spPr>
          <a:xfrm>
            <a:off x="118904" y="4473640"/>
            <a:ext cx="8917592" cy="75556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4556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1"/>
                                        </p:tgtEl>
                                        <p:attrNameLst>
                                          <p:attrName>r</p:attrName>
                                        </p:attrNameLst>
                                      </p:cBhvr>
                                    </p:animRot>
                                    <p:animRot by="-240000">
                                      <p:cBhvr>
                                        <p:cTn id="23" dur="200" fill="hold">
                                          <p:stCondLst>
                                            <p:cond delay="200"/>
                                          </p:stCondLst>
                                        </p:cTn>
                                        <p:tgtEl>
                                          <p:spTgt spid="11"/>
                                        </p:tgtEl>
                                        <p:attrNameLst>
                                          <p:attrName>r</p:attrName>
                                        </p:attrNameLst>
                                      </p:cBhvr>
                                    </p:animRot>
                                    <p:animRot by="240000">
                                      <p:cBhvr>
                                        <p:cTn id="24" dur="200" fill="hold">
                                          <p:stCondLst>
                                            <p:cond delay="400"/>
                                          </p:stCondLst>
                                        </p:cTn>
                                        <p:tgtEl>
                                          <p:spTgt spid="11"/>
                                        </p:tgtEl>
                                        <p:attrNameLst>
                                          <p:attrName>r</p:attrName>
                                        </p:attrNameLst>
                                      </p:cBhvr>
                                    </p:animRot>
                                    <p:animRot by="-240000">
                                      <p:cBhvr>
                                        <p:cTn id="25" dur="200" fill="hold">
                                          <p:stCondLst>
                                            <p:cond delay="600"/>
                                          </p:stCondLst>
                                        </p:cTn>
                                        <p:tgtEl>
                                          <p:spTgt spid="11"/>
                                        </p:tgtEl>
                                        <p:attrNameLst>
                                          <p:attrName>r</p:attrName>
                                        </p:attrNameLst>
                                      </p:cBhvr>
                                    </p:animRot>
                                    <p:animRot by="120000">
                                      <p:cBhvr>
                                        <p:cTn id="26" dur="200" fill="hold">
                                          <p:stCondLst>
                                            <p:cond delay="800"/>
                                          </p:stCondLst>
                                        </p:cTn>
                                        <p:tgtEl>
                                          <p:spTgt spid="1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Vertical)">
                                      <p:cBhvr>
                                        <p:cTn id="46" dur="500"/>
                                        <p:tgtEl>
                                          <p:spTgt spid="3"/>
                                        </p:tgtEl>
                                      </p:cBhvr>
                                    </p:animEffect>
                                  </p:childTnLst>
                                </p:cTn>
                              </p:par>
                              <p:par>
                                <p:cTn id="47" presetID="16" presetClass="entr" presetSubtype="21"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0" grpId="0" animBg="1"/>
      <p:bldP spid="11" grpId="0" animBg="1"/>
      <p:bldP spid="13" grpId="0" animBg="1"/>
      <p:bldP spid="1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16632"/>
            <a:ext cx="8928993"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00618" y="116632"/>
            <a:ext cx="8935878" cy="208823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4" name="Dikdörtgen 3"/>
          <p:cNvSpPr/>
          <p:nvPr/>
        </p:nvSpPr>
        <p:spPr>
          <a:xfrm>
            <a:off x="72067" y="2204864"/>
            <a:ext cx="8935878" cy="126474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5" name="Dikdörtgen 4"/>
          <p:cNvSpPr/>
          <p:nvPr/>
        </p:nvSpPr>
        <p:spPr>
          <a:xfrm>
            <a:off x="114329" y="3469649"/>
            <a:ext cx="8893615" cy="323106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6442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30" y="597969"/>
            <a:ext cx="8856985" cy="548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Düz Bağlayıcı 6"/>
          <p:cNvCxnSpPr/>
          <p:nvPr/>
        </p:nvCxnSpPr>
        <p:spPr>
          <a:xfrm flipV="1">
            <a:off x="205830" y="5498640"/>
            <a:ext cx="2205930" cy="58416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H="1" flipV="1">
            <a:off x="205830" y="5498640"/>
            <a:ext cx="2205930" cy="60688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205830" y="1196752"/>
            <a:ext cx="8935878" cy="57606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0" name="Dikdörtgen 9"/>
          <p:cNvSpPr/>
          <p:nvPr/>
        </p:nvSpPr>
        <p:spPr>
          <a:xfrm>
            <a:off x="179511" y="2276872"/>
            <a:ext cx="8935878" cy="151216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3" name="Dikdörtgen 12"/>
          <p:cNvSpPr/>
          <p:nvPr/>
        </p:nvSpPr>
        <p:spPr>
          <a:xfrm>
            <a:off x="179511" y="4921708"/>
            <a:ext cx="8802114" cy="55747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205830" y="5548053"/>
            <a:ext cx="8802114" cy="55747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3290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16" presetClass="entr" presetSubtype="21"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64096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268760"/>
            <a:ext cx="8640960" cy="480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44654" y="581152"/>
            <a:ext cx="8647827" cy="55747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244653" y="1291024"/>
            <a:ext cx="8647827" cy="84183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76654" y="2636912"/>
            <a:ext cx="8615828" cy="55747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64087" y="4797152"/>
            <a:ext cx="8615828" cy="127979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3275856" y="4554"/>
            <a:ext cx="3044423" cy="400110"/>
          </a:xfrm>
          <a:prstGeom prst="rect">
            <a:avLst/>
          </a:prstGeom>
          <a:noFill/>
        </p:spPr>
        <p:txBody>
          <a:bodyPr wrap="none" rtlCol="0">
            <a:spAutoFit/>
          </a:bodyPr>
          <a:lstStyle/>
          <a:p>
            <a:r>
              <a:rPr lang="tr-TR" sz="2000" b="1" dirty="0" smtClean="0">
                <a:solidFill>
                  <a:srgbClr val="0070C0"/>
                </a:solidFill>
              </a:rPr>
              <a:t>H.BİNA İÇİ DİKEY DOLAŞIM</a:t>
            </a:r>
            <a:endParaRPr lang="tr-TR" sz="2000" b="1" dirty="0">
              <a:solidFill>
                <a:srgbClr val="0070C0"/>
              </a:solidFill>
            </a:endParaRPr>
          </a:p>
        </p:txBody>
      </p:sp>
    </p:spTree>
    <p:extLst>
      <p:ext uri="{BB962C8B-B14F-4D97-AF65-F5344CB8AC3E}">
        <p14:creationId xmlns:p14="http://schemas.microsoft.com/office/powerpoint/2010/main" val="319099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2"/>
            <a:ext cx="748883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2987824" y="476672"/>
            <a:ext cx="2746970" cy="400110"/>
          </a:xfrm>
          <a:prstGeom prst="rect">
            <a:avLst/>
          </a:prstGeom>
          <a:noFill/>
        </p:spPr>
        <p:txBody>
          <a:bodyPr wrap="none" rtlCol="0">
            <a:spAutoFit/>
          </a:bodyPr>
          <a:lstStyle/>
          <a:p>
            <a:r>
              <a:rPr lang="tr-TR" sz="2000" b="1" dirty="0">
                <a:solidFill>
                  <a:srgbClr val="0070C0"/>
                </a:solidFill>
              </a:rPr>
              <a:t>B</a:t>
            </a:r>
            <a:r>
              <a:rPr lang="tr-TR" sz="2000" b="1" dirty="0" smtClean="0">
                <a:solidFill>
                  <a:srgbClr val="0070C0"/>
                </a:solidFill>
              </a:rPr>
              <a:t>. BİNANIN ÖZELLİKLERİ</a:t>
            </a:r>
            <a:endParaRPr lang="tr-TR" sz="2000" b="1" dirty="0">
              <a:solidFill>
                <a:srgbClr val="0070C0"/>
              </a:solidFill>
            </a:endParaRPr>
          </a:p>
        </p:txBody>
      </p:sp>
      <p:sp>
        <p:nvSpPr>
          <p:cNvPr id="4" name="Dikdörtgen 3"/>
          <p:cNvSpPr/>
          <p:nvPr/>
        </p:nvSpPr>
        <p:spPr>
          <a:xfrm>
            <a:off x="832148" y="1196752"/>
            <a:ext cx="7488832" cy="187220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832148" y="3068960"/>
            <a:ext cx="7488832" cy="165618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9652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692696"/>
            <a:ext cx="892899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17799" y="693694"/>
            <a:ext cx="8918698" cy="367141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 name="Düz Bağlayıcı 4"/>
          <p:cNvCxnSpPr/>
          <p:nvPr/>
        </p:nvCxnSpPr>
        <p:spPr>
          <a:xfrm flipV="1">
            <a:off x="117799" y="4365104"/>
            <a:ext cx="2293961" cy="158417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flipV="1">
            <a:off x="107504" y="4437112"/>
            <a:ext cx="2376264" cy="151216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a:xfrm>
            <a:off x="117799" y="4365104"/>
            <a:ext cx="8918698" cy="158417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Metin kutusu 16"/>
          <p:cNvSpPr txBox="1"/>
          <p:nvPr/>
        </p:nvSpPr>
        <p:spPr>
          <a:xfrm>
            <a:off x="3275856" y="4554"/>
            <a:ext cx="3044423" cy="400110"/>
          </a:xfrm>
          <a:prstGeom prst="rect">
            <a:avLst/>
          </a:prstGeom>
          <a:noFill/>
        </p:spPr>
        <p:txBody>
          <a:bodyPr wrap="none" rtlCol="0">
            <a:spAutoFit/>
          </a:bodyPr>
          <a:lstStyle/>
          <a:p>
            <a:r>
              <a:rPr lang="tr-TR" sz="2000" b="1" dirty="0" smtClean="0">
                <a:solidFill>
                  <a:srgbClr val="0070C0"/>
                </a:solidFill>
              </a:rPr>
              <a:t>H.BİNA İÇİ DİKEY DOLAŞIM</a:t>
            </a:r>
            <a:endParaRPr lang="tr-TR" sz="2000" b="1" dirty="0">
              <a:solidFill>
                <a:srgbClr val="0070C0"/>
              </a:solidFill>
            </a:endParaRPr>
          </a:p>
        </p:txBody>
      </p:sp>
    </p:spTree>
    <p:extLst>
      <p:ext uri="{BB962C8B-B14F-4D97-AF65-F5344CB8AC3E}">
        <p14:creationId xmlns:p14="http://schemas.microsoft.com/office/powerpoint/2010/main" val="131525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2" y="323850"/>
            <a:ext cx="8712969" cy="62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3185432" y="4725144"/>
            <a:ext cx="53923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Dikdörtgen 3"/>
          <p:cNvSpPr/>
          <p:nvPr/>
        </p:nvSpPr>
        <p:spPr>
          <a:xfrm>
            <a:off x="225302" y="323850"/>
            <a:ext cx="8698010" cy="130495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217821" y="3383059"/>
            <a:ext cx="8698010" cy="91003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05830" y="4293096"/>
            <a:ext cx="8717482" cy="57606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7" name="Dikdörtgen 6"/>
          <p:cNvSpPr/>
          <p:nvPr/>
        </p:nvSpPr>
        <p:spPr>
          <a:xfrm>
            <a:off x="217821" y="4869159"/>
            <a:ext cx="8698010" cy="65247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25302" y="5521634"/>
            <a:ext cx="8698010" cy="101251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3275856" y="4554"/>
            <a:ext cx="3044423" cy="400110"/>
          </a:xfrm>
          <a:prstGeom prst="rect">
            <a:avLst/>
          </a:prstGeom>
          <a:noFill/>
        </p:spPr>
        <p:txBody>
          <a:bodyPr wrap="none" rtlCol="0">
            <a:spAutoFit/>
          </a:bodyPr>
          <a:lstStyle/>
          <a:p>
            <a:r>
              <a:rPr lang="tr-TR" sz="2000" b="1" dirty="0" smtClean="0">
                <a:solidFill>
                  <a:srgbClr val="0070C0"/>
                </a:solidFill>
              </a:rPr>
              <a:t>H.BİNA İÇİ DİKEY DOLAŞIM</a:t>
            </a:r>
            <a:endParaRPr lang="tr-TR" sz="2000" b="1" dirty="0">
              <a:solidFill>
                <a:srgbClr val="0070C0"/>
              </a:solidFill>
            </a:endParaRPr>
          </a:p>
        </p:txBody>
      </p:sp>
    </p:spTree>
    <p:extLst>
      <p:ext uri="{BB962C8B-B14F-4D97-AF65-F5344CB8AC3E}">
        <p14:creationId xmlns:p14="http://schemas.microsoft.com/office/powerpoint/2010/main" val="373211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6"/>
                                        </p:tgtEl>
                                        <p:attrNameLst>
                                          <p:attrName>r</p:attrName>
                                        </p:attrNameLst>
                                      </p:cBhvr>
                                    </p:animRot>
                                    <p:animRot by="-240000">
                                      <p:cBhvr>
                                        <p:cTn id="22" dur="200" fill="hold">
                                          <p:stCondLst>
                                            <p:cond delay="200"/>
                                          </p:stCondLst>
                                        </p:cTn>
                                        <p:tgtEl>
                                          <p:spTgt spid="6"/>
                                        </p:tgtEl>
                                        <p:attrNameLst>
                                          <p:attrName>r</p:attrName>
                                        </p:attrNameLst>
                                      </p:cBhvr>
                                    </p:animRot>
                                    <p:animRot by="240000">
                                      <p:cBhvr>
                                        <p:cTn id="23" dur="200" fill="hold">
                                          <p:stCondLst>
                                            <p:cond delay="400"/>
                                          </p:stCondLst>
                                        </p:cTn>
                                        <p:tgtEl>
                                          <p:spTgt spid="6"/>
                                        </p:tgtEl>
                                        <p:attrNameLst>
                                          <p:attrName>r</p:attrName>
                                        </p:attrNameLst>
                                      </p:cBhvr>
                                    </p:animRot>
                                    <p:animRot by="-240000">
                                      <p:cBhvr>
                                        <p:cTn id="24" dur="200" fill="hold">
                                          <p:stCondLst>
                                            <p:cond delay="600"/>
                                          </p:stCondLst>
                                        </p:cTn>
                                        <p:tgtEl>
                                          <p:spTgt spid="6"/>
                                        </p:tgtEl>
                                        <p:attrNameLst>
                                          <p:attrName>r</p:attrName>
                                        </p:attrNameLst>
                                      </p:cBhvr>
                                    </p:animRot>
                                    <p:animRot by="120000">
                                      <p:cBhvr>
                                        <p:cTn id="25" dur="200" fill="hold">
                                          <p:stCondLst>
                                            <p:cond delay="800"/>
                                          </p:stCondLst>
                                        </p:cTn>
                                        <p:tgtEl>
                                          <p:spTgt spid="6"/>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60647"/>
            <a:ext cx="8784977" cy="626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790937" y="6021288"/>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cxnSp>
        <p:nvCxnSpPr>
          <p:cNvPr id="5" name="Düz Bağlayıcı 4"/>
          <p:cNvCxnSpPr/>
          <p:nvPr/>
        </p:nvCxnSpPr>
        <p:spPr>
          <a:xfrm flipH="1">
            <a:off x="2436177" y="2132856"/>
            <a:ext cx="46722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150930" y="260647"/>
            <a:ext cx="8813557" cy="50625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79510" y="1772816"/>
            <a:ext cx="8784977" cy="504056"/>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9" name="Dikdörtgen 8"/>
          <p:cNvSpPr/>
          <p:nvPr/>
        </p:nvSpPr>
        <p:spPr>
          <a:xfrm>
            <a:off x="192078" y="2291538"/>
            <a:ext cx="8772410" cy="185754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92078" y="4149080"/>
            <a:ext cx="8772410" cy="84943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92078" y="4998510"/>
            <a:ext cx="8772410" cy="84943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79512" y="5847940"/>
            <a:ext cx="8918748" cy="648072"/>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4306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8"/>
                                        </p:tgtEl>
                                        <p:attrNameLst>
                                          <p:attrName>r</p:attrName>
                                        </p:attrNameLst>
                                      </p:cBhvr>
                                    </p:animRot>
                                    <p:animRot by="-240000">
                                      <p:cBhvr>
                                        <p:cTn id="14" dur="200" fill="hold">
                                          <p:stCondLst>
                                            <p:cond delay="200"/>
                                          </p:stCondLst>
                                        </p:cTn>
                                        <p:tgtEl>
                                          <p:spTgt spid="8"/>
                                        </p:tgtEl>
                                        <p:attrNameLst>
                                          <p:attrName>r</p:attrName>
                                        </p:attrNameLst>
                                      </p:cBhvr>
                                    </p:animRot>
                                    <p:animRot by="240000">
                                      <p:cBhvr>
                                        <p:cTn id="15" dur="200" fill="hold">
                                          <p:stCondLst>
                                            <p:cond delay="400"/>
                                          </p:stCondLst>
                                        </p:cTn>
                                        <p:tgtEl>
                                          <p:spTgt spid="8"/>
                                        </p:tgtEl>
                                        <p:attrNameLst>
                                          <p:attrName>r</p:attrName>
                                        </p:attrNameLst>
                                      </p:cBhvr>
                                    </p:animRot>
                                    <p:animRot by="-240000">
                                      <p:cBhvr>
                                        <p:cTn id="16" dur="200" fill="hold">
                                          <p:stCondLst>
                                            <p:cond delay="600"/>
                                          </p:stCondLst>
                                        </p:cTn>
                                        <p:tgtEl>
                                          <p:spTgt spid="8"/>
                                        </p:tgtEl>
                                        <p:attrNameLst>
                                          <p:attrName>r</p:attrName>
                                        </p:attrNameLst>
                                      </p:cBhvr>
                                    </p:animRot>
                                    <p:animRot by="120000">
                                      <p:cBhvr>
                                        <p:cTn id="17" dur="200" fill="hold">
                                          <p:stCondLst>
                                            <p:cond delay="800"/>
                                          </p:stCondLst>
                                        </p:cTn>
                                        <p:tgtEl>
                                          <p:spTgt spid="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9"/>
                                        </p:tgtEl>
                                        <p:attrNameLst>
                                          <p:attrName>r</p:attrName>
                                        </p:attrNameLst>
                                      </p:cBhvr>
                                    </p:animRot>
                                    <p:animRot by="-240000">
                                      <p:cBhvr>
                                        <p:cTn id="22" dur="200" fill="hold">
                                          <p:stCondLst>
                                            <p:cond delay="200"/>
                                          </p:stCondLst>
                                        </p:cTn>
                                        <p:tgtEl>
                                          <p:spTgt spid="9"/>
                                        </p:tgtEl>
                                        <p:attrNameLst>
                                          <p:attrName>r</p:attrName>
                                        </p:attrNameLst>
                                      </p:cBhvr>
                                    </p:animRot>
                                    <p:animRot by="240000">
                                      <p:cBhvr>
                                        <p:cTn id="23" dur="200" fill="hold">
                                          <p:stCondLst>
                                            <p:cond delay="400"/>
                                          </p:stCondLst>
                                        </p:cTn>
                                        <p:tgtEl>
                                          <p:spTgt spid="9"/>
                                        </p:tgtEl>
                                        <p:attrNameLst>
                                          <p:attrName>r</p:attrName>
                                        </p:attrNameLst>
                                      </p:cBhvr>
                                    </p:animRot>
                                    <p:animRot by="-240000">
                                      <p:cBhvr>
                                        <p:cTn id="24" dur="200" fill="hold">
                                          <p:stCondLst>
                                            <p:cond delay="600"/>
                                          </p:stCondLst>
                                        </p:cTn>
                                        <p:tgtEl>
                                          <p:spTgt spid="9"/>
                                        </p:tgtEl>
                                        <p:attrNameLst>
                                          <p:attrName>r</p:attrName>
                                        </p:attrNameLst>
                                      </p:cBhvr>
                                    </p:animRot>
                                    <p:animRot by="120000">
                                      <p:cBhvr>
                                        <p:cTn id="25" dur="200" fill="hold">
                                          <p:stCondLst>
                                            <p:cond delay="800"/>
                                          </p:stCondLst>
                                        </p:cTn>
                                        <p:tgtEl>
                                          <p:spTgt spid="9"/>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10"/>
                                        </p:tgtEl>
                                        <p:attrNameLst>
                                          <p:attrName>r</p:attrName>
                                        </p:attrNameLst>
                                      </p:cBhvr>
                                    </p:animRot>
                                    <p:animRot by="-240000">
                                      <p:cBhvr>
                                        <p:cTn id="30" dur="200" fill="hold">
                                          <p:stCondLst>
                                            <p:cond delay="200"/>
                                          </p:stCondLst>
                                        </p:cTn>
                                        <p:tgtEl>
                                          <p:spTgt spid="10"/>
                                        </p:tgtEl>
                                        <p:attrNameLst>
                                          <p:attrName>r</p:attrName>
                                        </p:attrNameLst>
                                      </p:cBhvr>
                                    </p:animRot>
                                    <p:animRot by="240000">
                                      <p:cBhvr>
                                        <p:cTn id="31" dur="200" fill="hold">
                                          <p:stCondLst>
                                            <p:cond delay="400"/>
                                          </p:stCondLst>
                                        </p:cTn>
                                        <p:tgtEl>
                                          <p:spTgt spid="10"/>
                                        </p:tgtEl>
                                        <p:attrNameLst>
                                          <p:attrName>r</p:attrName>
                                        </p:attrNameLst>
                                      </p:cBhvr>
                                    </p:animRot>
                                    <p:animRot by="-240000">
                                      <p:cBhvr>
                                        <p:cTn id="32" dur="200" fill="hold">
                                          <p:stCondLst>
                                            <p:cond delay="600"/>
                                          </p:stCondLst>
                                        </p:cTn>
                                        <p:tgtEl>
                                          <p:spTgt spid="10"/>
                                        </p:tgtEl>
                                        <p:attrNameLst>
                                          <p:attrName>r</p:attrName>
                                        </p:attrNameLst>
                                      </p:cBhvr>
                                    </p:animRot>
                                    <p:animRot by="120000">
                                      <p:cBhvr>
                                        <p:cTn id="33" dur="200" fill="hold">
                                          <p:stCondLst>
                                            <p:cond delay="80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60648"/>
            <a:ext cx="8640961"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403648" y="2348880"/>
            <a:ext cx="61206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251519" y="764704"/>
            <a:ext cx="8640961" cy="122413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51518" y="1988840"/>
            <a:ext cx="8640961" cy="122413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37787" y="3212976"/>
            <a:ext cx="8640961" cy="115212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51519" y="4365104"/>
            <a:ext cx="8640961" cy="76446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253791" y="5129572"/>
            <a:ext cx="8640961" cy="161179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0683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7"/>
                                        </p:tgtEl>
                                        <p:attrNameLst>
                                          <p:attrName>r</p:attrName>
                                        </p:attrNameLst>
                                      </p:cBhvr>
                                    </p:animRot>
                                    <p:animRot by="-240000">
                                      <p:cBhvr>
                                        <p:cTn id="28" dur="200" fill="hold">
                                          <p:stCondLst>
                                            <p:cond delay="200"/>
                                          </p:stCondLst>
                                        </p:cTn>
                                        <p:tgtEl>
                                          <p:spTgt spid="7"/>
                                        </p:tgtEl>
                                        <p:attrNameLst>
                                          <p:attrName>r</p:attrName>
                                        </p:attrNameLst>
                                      </p:cBhvr>
                                    </p:animRot>
                                    <p:animRot by="240000">
                                      <p:cBhvr>
                                        <p:cTn id="29" dur="200" fill="hold">
                                          <p:stCondLst>
                                            <p:cond delay="400"/>
                                          </p:stCondLst>
                                        </p:cTn>
                                        <p:tgtEl>
                                          <p:spTgt spid="7"/>
                                        </p:tgtEl>
                                        <p:attrNameLst>
                                          <p:attrName>r</p:attrName>
                                        </p:attrNameLst>
                                      </p:cBhvr>
                                    </p:animRot>
                                    <p:animRot by="-240000">
                                      <p:cBhvr>
                                        <p:cTn id="30" dur="200" fill="hold">
                                          <p:stCondLst>
                                            <p:cond delay="600"/>
                                          </p:stCondLst>
                                        </p:cTn>
                                        <p:tgtEl>
                                          <p:spTgt spid="7"/>
                                        </p:tgtEl>
                                        <p:attrNameLst>
                                          <p:attrName>r</p:attrName>
                                        </p:attrNameLst>
                                      </p:cBhvr>
                                    </p:animRot>
                                    <p:animRot by="120000">
                                      <p:cBhvr>
                                        <p:cTn id="31" dur="200" fill="hold">
                                          <p:stCondLst>
                                            <p:cond delay="800"/>
                                          </p:stCondLst>
                                        </p:cTn>
                                        <p:tgtEl>
                                          <p:spTgt spid="7"/>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8"/>
                                        </p:tgtEl>
                                        <p:attrNameLst>
                                          <p:attrName>r</p:attrName>
                                        </p:attrNameLst>
                                      </p:cBhvr>
                                    </p:animRot>
                                    <p:animRot by="-240000">
                                      <p:cBhvr>
                                        <p:cTn id="36" dur="200" fill="hold">
                                          <p:stCondLst>
                                            <p:cond delay="200"/>
                                          </p:stCondLst>
                                        </p:cTn>
                                        <p:tgtEl>
                                          <p:spTgt spid="8"/>
                                        </p:tgtEl>
                                        <p:attrNameLst>
                                          <p:attrName>r</p:attrName>
                                        </p:attrNameLst>
                                      </p:cBhvr>
                                    </p:animRot>
                                    <p:animRot by="240000">
                                      <p:cBhvr>
                                        <p:cTn id="37" dur="200" fill="hold">
                                          <p:stCondLst>
                                            <p:cond delay="400"/>
                                          </p:stCondLst>
                                        </p:cTn>
                                        <p:tgtEl>
                                          <p:spTgt spid="8"/>
                                        </p:tgtEl>
                                        <p:attrNameLst>
                                          <p:attrName>r</p:attrName>
                                        </p:attrNameLst>
                                      </p:cBhvr>
                                    </p:animRot>
                                    <p:animRot by="-240000">
                                      <p:cBhvr>
                                        <p:cTn id="38" dur="200" fill="hold">
                                          <p:stCondLst>
                                            <p:cond delay="600"/>
                                          </p:stCondLst>
                                        </p:cTn>
                                        <p:tgtEl>
                                          <p:spTgt spid="8"/>
                                        </p:tgtEl>
                                        <p:attrNameLst>
                                          <p:attrName>r</p:attrName>
                                        </p:attrNameLst>
                                      </p:cBhvr>
                                    </p:animRot>
                                    <p:animRot by="120000">
                                      <p:cBhvr>
                                        <p:cTn id="39" dur="200" fill="hold">
                                          <p:stCondLst>
                                            <p:cond delay="800"/>
                                          </p:stCondLst>
                                        </p:cTn>
                                        <p:tgtEl>
                                          <p:spTgt spid="8"/>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grpId="0" nodeType="clickEffect">
                                  <p:stCondLst>
                                    <p:cond delay="0"/>
                                  </p:stCondLst>
                                  <p:childTnLst>
                                    <p:animRot by="120000">
                                      <p:cBhvr>
                                        <p:cTn id="43" dur="100" fill="hold">
                                          <p:stCondLst>
                                            <p:cond delay="0"/>
                                          </p:stCondLst>
                                        </p:cTn>
                                        <p:tgtEl>
                                          <p:spTgt spid="9"/>
                                        </p:tgtEl>
                                        <p:attrNameLst>
                                          <p:attrName>r</p:attrName>
                                        </p:attrNameLst>
                                      </p:cBhvr>
                                    </p:animRot>
                                    <p:animRot by="-240000">
                                      <p:cBhvr>
                                        <p:cTn id="44" dur="200" fill="hold">
                                          <p:stCondLst>
                                            <p:cond delay="200"/>
                                          </p:stCondLst>
                                        </p:cTn>
                                        <p:tgtEl>
                                          <p:spTgt spid="9"/>
                                        </p:tgtEl>
                                        <p:attrNameLst>
                                          <p:attrName>r</p:attrName>
                                        </p:attrNameLst>
                                      </p:cBhvr>
                                    </p:animRot>
                                    <p:animRot by="240000">
                                      <p:cBhvr>
                                        <p:cTn id="45" dur="200" fill="hold">
                                          <p:stCondLst>
                                            <p:cond delay="400"/>
                                          </p:stCondLst>
                                        </p:cTn>
                                        <p:tgtEl>
                                          <p:spTgt spid="9"/>
                                        </p:tgtEl>
                                        <p:attrNameLst>
                                          <p:attrName>r</p:attrName>
                                        </p:attrNameLst>
                                      </p:cBhvr>
                                    </p:animRot>
                                    <p:animRot by="-240000">
                                      <p:cBhvr>
                                        <p:cTn id="46" dur="200" fill="hold">
                                          <p:stCondLst>
                                            <p:cond delay="600"/>
                                          </p:stCondLst>
                                        </p:cTn>
                                        <p:tgtEl>
                                          <p:spTgt spid="9"/>
                                        </p:tgtEl>
                                        <p:attrNameLst>
                                          <p:attrName>r</p:attrName>
                                        </p:attrNameLst>
                                      </p:cBhvr>
                                    </p:animRot>
                                    <p:animRot by="120000">
                                      <p:cBhvr>
                                        <p:cTn id="4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51519" y="1916832"/>
            <a:ext cx="8640961" cy="100811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692696"/>
            <a:ext cx="864096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51519" y="692696"/>
            <a:ext cx="8640961" cy="122413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 name="Düz Bağlayıcı 2"/>
          <p:cNvCxnSpPr/>
          <p:nvPr/>
        </p:nvCxnSpPr>
        <p:spPr>
          <a:xfrm>
            <a:off x="251519" y="1916832"/>
            <a:ext cx="2880321" cy="1008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H="1">
            <a:off x="251519" y="1916832"/>
            <a:ext cx="2880321" cy="10081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238266" y="2924944"/>
            <a:ext cx="8640961" cy="86409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269368" y="3831061"/>
            <a:ext cx="8640961" cy="122413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69367" y="5055196"/>
            <a:ext cx="8640961" cy="111010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8241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7170"/>
                                        </p:tgtEl>
                                        <p:attrNameLst>
                                          <p:attrName>r</p:attrName>
                                        </p:attrNameLst>
                                      </p:cBhvr>
                                    </p:animRot>
                                    <p:animRot by="-240000">
                                      <p:cBhvr>
                                        <p:cTn id="23" dur="200" fill="hold">
                                          <p:stCondLst>
                                            <p:cond delay="200"/>
                                          </p:stCondLst>
                                        </p:cTn>
                                        <p:tgtEl>
                                          <p:spTgt spid="7170"/>
                                        </p:tgtEl>
                                        <p:attrNameLst>
                                          <p:attrName>r</p:attrName>
                                        </p:attrNameLst>
                                      </p:cBhvr>
                                    </p:animRot>
                                    <p:animRot by="240000">
                                      <p:cBhvr>
                                        <p:cTn id="24" dur="200" fill="hold">
                                          <p:stCondLst>
                                            <p:cond delay="400"/>
                                          </p:stCondLst>
                                        </p:cTn>
                                        <p:tgtEl>
                                          <p:spTgt spid="7170"/>
                                        </p:tgtEl>
                                        <p:attrNameLst>
                                          <p:attrName>r</p:attrName>
                                        </p:attrNameLst>
                                      </p:cBhvr>
                                    </p:animRot>
                                    <p:animRot by="-240000">
                                      <p:cBhvr>
                                        <p:cTn id="25" dur="200" fill="hold">
                                          <p:stCondLst>
                                            <p:cond delay="600"/>
                                          </p:stCondLst>
                                        </p:cTn>
                                        <p:tgtEl>
                                          <p:spTgt spid="7170"/>
                                        </p:tgtEl>
                                        <p:attrNameLst>
                                          <p:attrName>r</p:attrName>
                                        </p:attrNameLst>
                                      </p:cBhvr>
                                    </p:animRot>
                                    <p:animRot by="120000">
                                      <p:cBhvr>
                                        <p:cTn id="26" dur="200" fill="hold">
                                          <p:stCondLst>
                                            <p:cond delay="800"/>
                                          </p:stCondLst>
                                        </p:cTn>
                                        <p:tgtEl>
                                          <p:spTgt spid="7170"/>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12"/>
                                        </p:tgtEl>
                                        <p:attrNameLst>
                                          <p:attrName>r</p:attrName>
                                        </p:attrNameLst>
                                      </p:cBhvr>
                                    </p:animRot>
                                    <p:animRot by="-240000">
                                      <p:cBhvr>
                                        <p:cTn id="39" dur="200" fill="hold">
                                          <p:stCondLst>
                                            <p:cond delay="200"/>
                                          </p:stCondLst>
                                        </p:cTn>
                                        <p:tgtEl>
                                          <p:spTgt spid="12"/>
                                        </p:tgtEl>
                                        <p:attrNameLst>
                                          <p:attrName>r</p:attrName>
                                        </p:attrNameLst>
                                      </p:cBhvr>
                                    </p:animRot>
                                    <p:animRot by="240000">
                                      <p:cBhvr>
                                        <p:cTn id="40" dur="200" fill="hold">
                                          <p:stCondLst>
                                            <p:cond delay="400"/>
                                          </p:stCondLst>
                                        </p:cTn>
                                        <p:tgtEl>
                                          <p:spTgt spid="12"/>
                                        </p:tgtEl>
                                        <p:attrNameLst>
                                          <p:attrName>r</p:attrName>
                                        </p:attrNameLst>
                                      </p:cBhvr>
                                    </p:animRot>
                                    <p:animRot by="-240000">
                                      <p:cBhvr>
                                        <p:cTn id="41" dur="200" fill="hold">
                                          <p:stCondLst>
                                            <p:cond delay="600"/>
                                          </p:stCondLst>
                                        </p:cTn>
                                        <p:tgtEl>
                                          <p:spTgt spid="12"/>
                                        </p:tgtEl>
                                        <p:attrNameLst>
                                          <p:attrName>r</p:attrName>
                                        </p:attrNameLst>
                                      </p:cBhvr>
                                    </p:animRot>
                                    <p:animRot by="120000">
                                      <p:cBhvr>
                                        <p:cTn id="42" dur="200" fill="hold">
                                          <p:stCondLst>
                                            <p:cond delay="800"/>
                                          </p:stCondLst>
                                        </p:cTn>
                                        <p:tgtEl>
                                          <p:spTgt spid="12"/>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13"/>
                                        </p:tgtEl>
                                        <p:attrNameLst>
                                          <p:attrName>r</p:attrName>
                                        </p:attrNameLst>
                                      </p:cBhvr>
                                    </p:animRot>
                                    <p:animRot by="-240000">
                                      <p:cBhvr>
                                        <p:cTn id="47" dur="200" fill="hold">
                                          <p:stCondLst>
                                            <p:cond delay="200"/>
                                          </p:stCondLst>
                                        </p:cTn>
                                        <p:tgtEl>
                                          <p:spTgt spid="13"/>
                                        </p:tgtEl>
                                        <p:attrNameLst>
                                          <p:attrName>r</p:attrName>
                                        </p:attrNameLst>
                                      </p:cBhvr>
                                    </p:animRot>
                                    <p:animRot by="240000">
                                      <p:cBhvr>
                                        <p:cTn id="48" dur="200" fill="hold">
                                          <p:stCondLst>
                                            <p:cond delay="400"/>
                                          </p:stCondLst>
                                        </p:cTn>
                                        <p:tgtEl>
                                          <p:spTgt spid="13"/>
                                        </p:tgtEl>
                                        <p:attrNameLst>
                                          <p:attrName>r</p:attrName>
                                        </p:attrNameLst>
                                      </p:cBhvr>
                                    </p:animRot>
                                    <p:animRot by="-240000">
                                      <p:cBhvr>
                                        <p:cTn id="49" dur="200" fill="hold">
                                          <p:stCondLst>
                                            <p:cond delay="600"/>
                                          </p:stCondLst>
                                        </p:cTn>
                                        <p:tgtEl>
                                          <p:spTgt spid="13"/>
                                        </p:tgtEl>
                                        <p:attrNameLst>
                                          <p:attrName>r</p:attrName>
                                        </p:attrNameLst>
                                      </p:cBhvr>
                                    </p:animRot>
                                    <p:animRot by="120000">
                                      <p:cBhvr>
                                        <p:cTn id="50" dur="200" fill="hold">
                                          <p:stCondLst>
                                            <p:cond delay="800"/>
                                          </p:stCondLst>
                                        </p:cTn>
                                        <p:tgtEl>
                                          <p:spTgt spid="13"/>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0" nodeType="clickEffect">
                                  <p:stCondLst>
                                    <p:cond delay="0"/>
                                  </p:stCondLst>
                                  <p:childTnLst>
                                    <p:animRot by="120000">
                                      <p:cBhvr>
                                        <p:cTn id="54" dur="100" fill="hold">
                                          <p:stCondLst>
                                            <p:cond delay="0"/>
                                          </p:stCondLst>
                                        </p:cTn>
                                        <p:tgtEl>
                                          <p:spTgt spid="14"/>
                                        </p:tgtEl>
                                        <p:attrNameLst>
                                          <p:attrName>r</p:attrName>
                                        </p:attrNameLst>
                                      </p:cBhvr>
                                    </p:animRot>
                                    <p:animRot by="-240000">
                                      <p:cBhvr>
                                        <p:cTn id="55" dur="200" fill="hold">
                                          <p:stCondLst>
                                            <p:cond delay="200"/>
                                          </p:stCondLst>
                                        </p:cTn>
                                        <p:tgtEl>
                                          <p:spTgt spid="14"/>
                                        </p:tgtEl>
                                        <p:attrNameLst>
                                          <p:attrName>r</p:attrName>
                                        </p:attrNameLst>
                                      </p:cBhvr>
                                    </p:animRot>
                                    <p:animRot by="240000">
                                      <p:cBhvr>
                                        <p:cTn id="56" dur="200" fill="hold">
                                          <p:stCondLst>
                                            <p:cond delay="400"/>
                                          </p:stCondLst>
                                        </p:cTn>
                                        <p:tgtEl>
                                          <p:spTgt spid="14"/>
                                        </p:tgtEl>
                                        <p:attrNameLst>
                                          <p:attrName>r</p:attrName>
                                        </p:attrNameLst>
                                      </p:cBhvr>
                                    </p:animRot>
                                    <p:animRot by="-240000">
                                      <p:cBhvr>
                                        <p:cTn id="57" dur="200" fill="hold">
                                          <p:stCondLst>
                                            <p:cond delay="600"/>
                                          </p:stCondLst>
                                        </p:cTn>
                                        <p:tgtEl>
                                          <p:spTgt spid="14"/>
                                        </p:tgtEl>
                                        <p:attrNameLst>
                                          <p:attrName>r</p:attrName>
                                        </p:attrNameLst>
                                      </p:cBhvr>
                                    </p:animRot>
                                    <p:animRot by="120000">
                                      <p:cBhvr>
                                        <p:cTn id="58"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2" grpId="0" animBg="1"/>
      <p:bldP spid="13" grpId="0" animBg="1"/>
      <p:bldP spid="14"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0" y="188640"/>
            <a:ext cx="8856985"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Bağlayıcı 4"/>
          <p:cNvCxnSpPr/>
          <p:nvPr/>
        </p:nvCxnSpPr>
        <p:spPr>
          <a:xfrm flipH="1">
            <a:off x="2483768" y="5229200"/>
            <a:ext cx="46722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H="1">
            <a:off x="2483768" y="6021288"/>
            <a:ext cx="46722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H="1">
            <a:off x="2483768" y="6597352"/>
            <a:ext cx="46722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 name="Dikdörtgen 8"/>
          <p:cNvSpPr/>
          <p:nvPr/>
        </p:nvSpPr>
        <p:spPr>
          <a:xfrm>
            <a:off x="202295" y="188640"/>
            <a:ext cx="8834200" cy="122413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Bağlayıcı 9"/>
          <p:cNvCxnSpPr/>
          <p:nvPr/>
        </p:nvCxnSpPr>
        <p:spPr>
          <a:xfrm>
            <a:off x="179510" y="214671"/>
            <a:ext cx="2304258" cy="11981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H="1">
            <a:off x="202296" y="214671"/>
            <a:ext cx="2281472" cy="11981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a:xfrm>
            <a:off x="190902" y="1412776"/>
            <a:ext cx="8834200" cy="100811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173830" y="2441712"/>
            <a:ext cx="8851272" cy="2211423"/>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208122" y="4659896"/>
            <a:ext cx="8816980" cy="857336"/>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9" name="Dikdörtgen 18"/>
          <p:cNvSpPr/>
          <p:nvPr/>
        </p:nvSpPr>
        <p:spPr>
          <a:xfrm>
            <a:off x="190902" y="5517232"/>
            <a:ext cx="8834200" cy="76068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20" name="Dikdörtgen 19"/>
          <p:cNvSpPr/>
          <p:nvPr/>
        </p:nvSpPr>
        <p:spPr>
          <a:xfrm>
            <a:off x="179510" y="6277920"/>
            <a:ext cx="8845592" cy="46344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309053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6"/>
                                        </p:tgtEl>
                                        <p:attrNameLst>
                                          <p:attrName>r</p:attrName>
                                        </p:attrNameLst>
                                      </p:cBhvr>
                                    </p:animRot>
                                    <p:animRot by="-240000">
                                      <p:cBhvr>
                                        <p:cTn id="23" dur="200" fill="hold">
                                          <p:stCondLst>
                                            <p:cond delay="200"/>
                                          </p:stCondLst>
                                        </p:cTn>
                                        <p:tgtEl>
                                          <p:spTgt spid="16"/>
                                        </p:tgtEl>
                                        <p:attrNameLst>
                                          <p:attrName>r</p:attrName>
                                        </p:attrNameLst>
                                      </p:cBhvr>
                                    </p:animRot>
                                    <p:animRot by="240000">
                                      <p:cBhvr>
                                        <p:cTn id="24" dur="200" fill="hold">
                                          <p:stCondLst>
                                            <p:cond delay="400"/>
                                          </p:stCondLst>
                                        </p:cTn>
                                        <p:tgtEl>
                                          <p:spTgt spid="16"/>
                                        </p:tgtEl>
                                        <p:attrNameLst>
                                          <p:attrName>r</p:attrName>
                                        </p:attrNameLst>
                                      </p:cBhvr>
                                    </p:animRot>
                                    <p:animRot by="-240000">
                                      <p:cBhvr>
                                        <p:cTn id="25" dur="200" fill="hold">
                                          <p:stCondLst>
                                            <p:cond delay="600"/>
                                          </p:stCondLst>
                                        </p:cTn>
                                        <p:tgtEl>
                                          <p:spTgt spid="16"/>
                                        </p:tgtEl>
                                        <p:attrNameLst>
                                          <p:attrName>r</p:attrName>
                                        </p:attrNameLst>
                                      </p:cBhvr>
                                    </p:animRot>
                                    <p:animRot by="120000">
                                      <p:cBhvr>
                                        <p:cTn id="26" dur="200" fill="hold">
                                          <p:stCondLst>
                                            <p:cond delay="800"/>
                                          </p:stCondLst>
                                        </p:cTn>
                                        <p:tgtEl>
                                          <p:spTgt spid="16"/>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8" grpId="0" animBg="1"/>
      <p:bldP spid="19" grpId="0" animBg="1"/>
      <p:bldP spid="2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8823"/>
            <a:ext cx="871296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251520" y="840688"/>
            <a:ext cx="8712968" cy="230028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847" y="1577338"/>
            <a:ext cx="6524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Bağlayıcı 4"/>
          <p:cNvCxnSpPr/>
          <p:nvPr/>
        </p:nvCxnSpPr>
        <p:spPr>
          <a:xfrm flipH="1">
            <a:off x="2450888" y="4997152"/>
            <a:ext cx="37357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251520" y="258823"/>
            <a:ext cx="8712968" cy="57788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51520" y="3140967"/>
            <a:ext cx="8712968" cy="345455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1694310" y="4581653"/>
            <a:ext cx="484428" cy="830997"/>
          </a:xfrm>
          <a:prstGeom prst="rect">
            <a:avLst/>
          </a:prstGeom>
          <a:solidFill>
            <a:schemeClr val="accent4">
              <a:lumMod val="60000"/>
              <a:lumOff val="40000"/>
            </a:schemeClr>
          </a:solidFill>
        </p:spPr>
        <p:txBody>
          <a:bodyPr wrap="none" rtlCol="0">
            <a:spAutoFit/>
          </a:bodyPr>
          <a:lstStyle/>
          <a:p>
            <a:r>
              <a:rPr lang="tr-TR" sz="4800" dirty="0">
                <a:solidFill>
                  <a:srgbClr val="FF0000"/>
                </a:solidFill>
              </a:rPr>
              <a:t>T</a:t>
            </a:r>
          </a:p>
        </p:txBody>
      </p:sp>
    </p:spTree>
    <p:extLst>
      <p:ext uri="{BB962C8B-B14F-4D97-AF65-F5344CB8AC3E}">
        <p14:creationId xmlns:p14="http://schemas.microsoft.com/office/powerpoint/2010/main" val="175231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219"/>
                                        </p:tgtEl>
                                        <p:attrNameLst>
                                          <p:attrName>style.visibility</p:attrName>
                                        </p:attrNameLst>
                                      </p:cBhvr>
                                      <p:to>
                                        <p:strVal val="visible"/>
                                      </p:to>
                                    </p:set>
                                    <p:animEffect transition="in" filter="barn(inVertical)">
                                      <p:cBhvr>
                                        <p:cTn id="21" dur="500"/>
                                        <p:tgtEl>
                                          <p:spTgt spid="92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8" y="1268760"/>
            <a:ext cx="8712968"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212976"/>
            <a:ext cx="8712969"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509120"/>
            <a:ext cx="8712968"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251521" y="3216112"/>
            <a:ext cx="8712968" cy="57788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51520" y="4509120"/>
            <a:ext cx="8712968" cy="84772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9887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885698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Dikdörtgen 13"/>
          <p:cNvSpPr/>
          <p:nvPr/>
        </p:nvSpPr>
        <p:spPr>
          <a:xfrm>
            <a:off x="169918" y="5278229"/>
            <a:ext cx="8832128" cy="131912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204864"/>
            <a:ext cx="15668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825965"/>
            <a:ext cx="15668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1" y="4725144"/>
            <a:ext cx="15668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286" y="5661248"/>
            <a:ext cx="6524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157199" y="2060848"/>
            <a:ext cx="8879297" cy="637729"/>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18638" y="2698577"/>
            <a:ext cx="8794599" cy="495605"/>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96257" y="3234953"/>
            <a:ext cx="8816980" cy="770111"/>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2" name="Dikdörtgen 11"/>
          <p:cNvSpPr/>
          <p:nvPr/>
        </p:nvSpPr>
        <p:spPr>
          <a:xfrm>
            <a:off x="181109" y="4005064"/>
            <a:ext cx="8832128" cy="57788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207447" y="4582954"/>
            <a:ext cx="8794599" cy="695274"/>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173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8197"/>
                                        </p:tgtEl>
                                        <p:attrNameLst>
                                          <p:attrName>style.visibility</p:attrName>
                                        </p:attrNameLst>
                                      </p:cBhvr>
                                      <p:to>
                                        <p:strVal val="visible"/>
                                      </p:to>
                                    </p:set>
                                    <p:animEffect transition="in" filter="barn(inVertical)">
                                      <p:cBhvr>
                                        <p:cTn id="49"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animBg="1"/>
      <p:bldP spid="8" grpId="0" animBg="1"/>
      <p:bldP spid="11" grpId="0" animBg="1"/>
      <p:bldP spid="12" grpId="0" animBg="1"/>
      <p:bldP spid="1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49694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332993" y="925962"/>
            <a:ext cx="8487479" cy="120689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323528" y="4775175"/>
            <a:ext cx="8487479" cy="958081"/>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99" y="5013176"/>
            <a:ext cx="652463"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Bağlayıcı 4"/>
          <p:cNvCxnSpPr/>
          <p:nvPr/>
        </p:nvCxnSpPr>
        <p:spPr>
          <a:xfrm flipH="1">
            <a:off x="3051089" y="3645024"/>
            <a:ext cx="454323"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3051089" y="4581128"/>
            <a:ext cx="454323"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326196" y="887217"/>
            <a:ext cx="2724893" cy="12456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H="1">
            <a:off x="348982" y="925962"/>
            <a:ext cx="2702108" cy="12068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a:xfrm>
            <a:off x="332993" y="2874913"/>
            <a:ext cx="8487479" cy="1202159"/>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7" name="Dikdörtgen 16"/>
          <p:cNvSpPr/>
          <p:nvPr/>
        </p:nvSpPr>
        <p:spPr>
          <a:xfrm>
            <a:off x="348982" y="4077072"/>
            <a:ext cx="8471490" cy="698103"/>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17453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1268"/>
                                        </p:tgtEl>
                                        <p:attrNameLst>
                                          <p:attrName>style.visibility</p:attrName>
                                        </p:attrNameLst>
                                      </p:cBhvr>
                                      <p:to>
                                        <p:strVal val="visible"/>
                                      </p:to>
                                    </p:set>
                                    <p:animEffect transition="in" filter="barn(inVertical)">
                                      <p:cBhvr>
                                        <p:cTn id="43"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986" y="1916832"/>
            <a:ext cx="712879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2987824" y="476672"/>
            <a:ext cx="2566344" cy="400110"/>
          </a:xfrm>
          <a:prstGeom prst="rect">
            <a:avLst/>
          </a:prstGeom>
          <a:noFill/>
        </p:spPr>
        <p:txBody>
          <a:bodyPr wrap="none" rtlCol="0">
            <a:spAutoFit/>
          </a:bodyPr>
          <a:lstStyle/>
          <a:p>
            <a:r>
              <a:rPr lang="tr-TR" sz="2000" b="1" dirty="0" smtClean="0">
                <a:solidFill>
                  <a:srgbClr val="0070C0"/>
                </a:solidFill>
              </a:rPr>
              <a:t>B.BİNA YAKIN ÇEVRESİ</a:t>
            </a:r>
          </a:p>
        </p:txBody>
      </p:sp>
      <p:sp>
        <p:nvSpPr>
          <p:cNvPr id="4" name="Dikdörtgen 3"/>
          <p:cNvSpPr/>
          <p:nvPr/>
        </p:nvSpPr>
        <p:spPr>
          <a:xfrm>
            <a:off x="1103986" y="1916832"/>
            <a:ext cx="7128792" cy="201622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6644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8"/>
            <a:ext cx="8856984" cy="648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Düz Bağlayıcı 6"/>
          <p:cNvCxnSpPr/>
          <p:nvPr/>
        </p:nvCxnSpPr>
        <p:spPr>
          <a:xfrm flipH="1">
            <a:off x="2411760" y="6309320"/>
            <a:ext cx="35471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179512" y="188638"/>
            <a:ext cx="8856983" cy="187221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9512" y="2564904"/>
            <a:ext cx="8856983" cy="136815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79512" y="4437112"/>
            <a:ext cx="8856983" cy="120689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56726" y="4442521"/>
            <a:ext cx="2255034" cy="12014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H="1">
            <a:off x="179512" y="4481266"/>
            <a:ext cx="2232248" cy="11627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Dikdörtgen 15"/>
          <p:cNvSpPr/>
          <p:nvPr/>
        </p:nvSpPr>
        <p:spPr>
          <a:xfrm>
            <a:off x="179512" y="5655842"/>
            <a:ext cx="8856983" cy="101351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414334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4665"/>
            <a:ext cx="8712968"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96951"/>
            <a:ext cx="8712968" cy="28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Düz Bağlayıcı 3"/>
          <p:cNvCxnSpPr/>
          <p:nvPr/>
        </p:nvCxnSpPr>
        <p:spPr>
          <a:xfrm flipH="1">
            <a:off x="3131840" y="4077072"/>
            <a:ext cx="35471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3131840" y="5085184"/>
            <a:ext cx="35471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3108384" y="5589240"/>
            <a:ext cx="35471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259227" y="404665"/>
            <a:ext cx="8705261" cy="223224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59227" y="2996950"/>
            <a:ext cx="8705261" cy="1728193"/>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9" name="Dikdörtgen 8"/>
          <p:cNvSpPr/>
          <p:nvPr/>
        </p:nvSpPr>
        <p:spPr>
          <a:xfrm>
            <a:off x="259227" y="4725143"/>
            <a:ext cx="8705261" cy="432049"/>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0" name="Dikdörtgen 9"/>
          <p:cNvSpPr/>
          <p:nvPr/>
        </p:nvSpPr>
        <p:spPr>
          <a:xfrm>
            <a:off x="270992" y="5157192"/>
            <a:ext cx="8705261" cy="64807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1" name="Metin kutusu 10"/>
          <p:cNvSpPr txBox="1"/>
          <p:nvPr/>
        </p:nvSpPr>
        <p:spPr>
          <a:xfrm>
            <a:off x="2167472" y="1196752"/>
            <a:ext cx="484428" cy="830997"/>
          </a:xfrm>
          <a:prstGeom prst="rect">
            <a:avLst/>
          </a:prstGeom>
          <a:solidFill>
            <a:schemeClr val="accent4">
              <a:lumMod val="60000"/>
              <a:lumOff val="40000"/>
            </a:schemeClr>
          </a:solidFill>
        </p:spPr>
        <p:txBody>
          <a:bodyPr wrap="none" rtlCol="0">
            <a:spAutoFit/>
          </a:bodyPr>
          <a:lstStyle/>
          <a:p>
            <a:r>
              <a:rPr lang="tr-TR" sz="4800" dirty="0">
                <a:solidFill>
                  <a:srgbClr val="FF0000"/>
                </a:solidFill>
              </a:rPr>
              <a:t>T</a:t>
            </a:r>
          </a:p>
        </p:txBody>
      </p:sp>
    </p:spTree>
    <p:extLst>
      <p:ext uri="{BB962C8B-B14F-4D97-AF65-F5344CB8AC3E}">
        <p14:creationId xmlns:p14="http://schemas.microsoft.com/office/powerpoint/2010/main" val="98831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11560" y="260648"/>
            <a:ext cx="7848872" cy="400110"/>
          </a:xfrm>
          <a:prstGeom prst="rect">
            <a:avLst/>
          </a:prstGeom>
          <a:noFill/>
        </p:spPr>
        <p:txBody>
          <a:bodyPr wrap="square" rtlCol="0">
            <a:spAutoFit/>
          </a:bodyPr>
          <a:lstStyle/>
          <a:p>
            <a:pPr algn="ctr"/>
            <a:r>
              <a:rPr lang="tr-TR" sz="2000" b="1" dirty="0" smtClean="0"/>
              <a:t>Sıkça Sorulan Sorular;</a:t>
            </a:r>
            <a:endParaRPr lang="tr-TR" sz="2000" b="1" dirty="0"/>
          </a:p>
        </p:txBody>
      </p:sp>
      <p:graphicFrame>
        <p:nvGraphicFramePr>
          <p:cNvPr id="5" name="Tablo 4"/>
          <p:cNvGraphicFramePr>
            <a:graphicFrameLocks noGrp="1"/>
          </p:cNvGraphicFramePr>
          <p:nvPr>
            <p:extLst>
              <p:ext uri="{D42A27DB-BD31-4B8C-83A1-F6EECF244321}">
                <p14:modId xmlns:p14="http://schemas.microsoft.com/office/powerpoint/2010/main" val="1396892885"/>
              </p:ext>
            </p:extLst>
          </p:nvPr>
        </p:nvGraphicFramePr>
        <p:xfrm>
          <a:off x="179512" y="1052736"/>
          <a:ext cx="8712968" cy="4104456"/>
        </p:xfrm>
        <a:graphic>
          <a:graphicData uri="http://schemas.openxmlformats.org/drawingml/2006/table">
            <a:tbl>
              <a:tblPr>
                <a:tableStyleId>{5C22544A-7EE6-4342-B048-85BDC9FD1C3A}</a:tableStyleId>
              </a:tblPr>
              <a:tblGrid>
                <a:gridCol w="561222"/>
                <a:gridCol w="8151746"/>
              </a:tblGrid>
              <a:tr h="4104456">
                <a:tc>
                  <a:txBody>
                    <a:bodyPr/>
                    <a:lstStyle/>
                    <a:p>
                      <a:pPr algn="ctr" fontAlgn="ctr"/>
                      <a:r>
                        <a:rPr lang="tr-TR" sz="1200" u="none" strike="noStrike" dirty="0">
                          <a:effectLst/>
                        </a:rPr>
                        <a:t>A.13</a:t>
                      </a:r>
                      <a:endParaRPr lang="tr-TR" sz="1200" b="0" i="0" u="none" strike="noStrike" dirty="0">
                        <a:solidFill>
                          <a:srgbClr val="000000"/>
                        </a:solidFill>
                        <a:effectLst/>
                        <a:latin typeface="Calibri"/>
                      </a:endParaRPr>
                    </a:p>
                  </a:txBody>
                  <a:tcPr marL="9525" marR="9525" marT="9525" marB="0" anchor="ctr"/>
                </a:tc>
                <a:tc>
                  <a:txBody>
                    <a:bodyPr/>
                    <a:lstStyle/>
                    <a:p>
                      <a:pPr algn="l" fontAlgn="ctr"/>
                      <a:r>
                        <a:rPr lang="tr-TR" sz="1200" u="none" strike="noStrike" dirty="0">
                          <a:effectLst/>
                        </a:rPr>
                        <a:t>Bina bir site/yerleşke (Adres ve Numaralamaya İlişkin Yönetmeliğe göre site; genellikle bir merkezden yönetilen binalar grubudur) içerisinde midir?</a:t>
                      </a:r>
                      <a:br>
                        <a:rPr lang="tr-TR" sz="1200" u="none" strike="noStrike" dirty="0">
                          <a:effectLst/>
                        </a:rPr>
                      </a:br>
                      <a:r>
                        <a:rPr lang="tr-TR" sz="1200" u="sng" strike="noStrike" dirty="0">
                          <a:effectLst/>
                        </a:rPr>
                        <a:t/>
                      </a:r>
                      <a:br>
                        <a:rPr lang="tr-TR" sz="1200" u="sng" strike="noStrike" dirty="0">
                          <a:effectLst/>
                        </a:rPr>
                      </a:br>
                      <a:r>
                        <a:rPr lang="tr-TR" sz="1200" u="sng" strike="noStrike" dirty="0">
                          <a:effectLst/>
                        </a:rPr>
                        <a:t>Soru 1.</a:t>
                      </a:r>
                      <a:r>
                        <a:rPr lang="tr-TR" sz="1200" u="none" strike="noStrike" dirty="0">
                          <a:effectLst/>
                        </a:rPr>
                        <a:t> Bina bir kampus içerisinde bulunuyorsa bahçe girişi olarak ele alınması gereken noktalar nelerdir?</a:t>
                      </a:r>
                      <a:br>
                        <a:rPr lang="tr-TR" sz="1200" u="none" strike="noStrike" dirty="0">
                          <a:effectLst/>
                        </a:rPr>
                      </a:br>
                      <a:r>
                        <a:rPr lang="tr-TR" sz="1200" u="none" strike="noStrike" dirty="0">
                          <a:effectLst/>
                        </a:rPr>
                        <a:t/>
                      </a:r>
                      <a:br>
                        <a:rPr lang="tr-TR" sz="1200" u="none" strike="noStrike" dirty="0">
                          <a:effectLst/>
                        </a:rPr>
                      </a:br>
                      <a:r>
                        <a:rPr lang="tr-TR" sz="1200" u="none" strike="noStrike" dirty="0">
                          <a:effectLst/>
                        </a:rPr>
                        <a:t>Yerel </a:t>
                      </a:r>
                      <a:r>
                        <a:rPr lang="tr-TR" sz="1200" u="none" strike="noStrike" dirty="0" smtClean="0">
                          <a:effectLst/>
                        </a:rPr>
                        <a:t>trafik </a:t>
                      </a:r>
                      <a:r>
                        <a:rPr lang="tr-TR" sz="1200" u="none" strike="noStrike" dirty="0">
                          <a:effectLst/>
                        </a:rPr>
                        <a:t>koşulları, topoğrafya, toplu taşıma durağına yakınlık ve otoparka yakınlık ihtiyaçları bina ve bölge özelinde değişkenlik gösterebilmektedir. Bu nedenle her bahçe girişinin site/yerleşke özelinde değerlendirilmesi ve komisyonun ortak kararı ile denetlenecek en az bir bahçe girişi belirlenmelidir. </a:t>
                      </a:r>
                      <a:br>
                        <a:rPr lang="tr-TR" sz="1200" u="none" strike="noStrike" dirty="0">
                          <a:effectLst/>
                        </a:rPr>
                      </a:br>
                      <a:r>
                        <a:rPr lang="tr-TR" sz="1200" u="none" strike="noStrike" dirty="0">
                          <a:effectLst/>
                        </a:rPr>
                        <a:t/>
                      </a:r>
                      <a:br>
                        <a:rPr lang="tr-TR" sz="1200" u="none" strike="noStrike" dirty="0">
                          <a:effectLst/>
                        </a:rPr>
                      </a:br>
                      <a:r>
                        <a:rPr lang="tr-TR" sz="1200" u="sng" strike="noStrike" dirty="0">
                          <a:effectLst/>
                        </a:rPr>
                        <a:t>Soru 2.</a:t>
                      </a:r>
                      <a:r>
                        <a:rPr lang="tr-TR" sz="1200" u="none" strike="noStrike" dirty="0">
                          <a:effectLst/>
                        </a:rPr>
                        <a:t> Site/yerleşke içerisinde yer alan yaya yolları/ kaldırımlar/bahçe yolları hangi kapsamda değerlendirilmelidir?</a:t>
                      </a:r>
                      <a:br>
                        <a:rPr lang="tr-TR" sz="1200" u="none" strike="noStrike" dirty="0">
                          <a:effectLst/>
                        </a:rPr>
                      </a:br>
                      <a:r>
                        <a:rPr lang="tr-TR" sz="1200" u="none" strike="noStrike" dirty="0">
                          <a:effectLst/>
                        </a:rPr>
                        <a:t/>
                      </a:r>
                      <a:br>
                        <a:rPr lang="tr-TR" sz="1200" u="none" strike="noStrike" dirty="0">
                          <a:effectLst/>
                        </a:rPr>
                      </a:br>
                      <a:r>
                        <a:rPr lang="tr-TR" sz="1200" u="none" strike="noStrike" dirty="0">
                          <a:effectLst/>
                        </a:rPr>
                        <a:t>Site/yerleşke içerisindeki trafiğe kapalı bahçe yolları "Bina Yakın Çevresi" olarak, trafiğe açık alanlarda bulunan yaya yolları/kaldırımlar Ek 2 "Açık Alanlar Formu- Yaya Kaldırımları" olarak değerlendirilmelidir.</a:t>
                      </a:r>
                      <a:endParaRPr lang="tr-TR" sz="12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263559058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844" y="332656"/>
            <a:ext cx="59817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904531"/>
            <a:ext cx="5295428" cy="2775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31473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846168149"/>
              </p:ext>
            </p:extLst>
          </p:nvPr>
        </p:nvGraphicFramePr>
        <p:xfrm>
          <a:off x="1360488" y="1166813"/>
          <a:ext cx="6421451" cy="4525963"/>
        </p:xfrm>
        <a:graphic>
          <a:graphicData uri="http://schemas.openxmlformats.org/drawingml/2006/table">
            <a:tbl>
              <a:tblPr>
                <a:tableStyleId>{5C22544A-7EE6-4342-B048-85BDC9FD1C3A}</a:tableStyleId>
              </a:tblPr>
              <a:tblGrid>
                <a:gridCol w="6421451"/>
              </a:tblGrid>
              <a:tr h="4525963">
                <a:tc>
                  <a:txBody>
                    <a:bodyPr/>
                    <a:lstStyle/>
                    <a:p>
                      <a:pPr algn="l" fontAlgn="t"/>
                      <a:r>
                        <a:rPr lang="tr-TR" sz="1000" u="none" strike="noStrike" dirty="0">
                          <a:effectLst/>
                        </a:rPr>
                        <a:t>D.75.a Kanatlı kapının kapı kanadının açıldığı tarafta, kanat </a:t>
                      </a:r>
                      <a:r>
                        <a:rPr lang="tr-TR" sz="1000" u="none" strike="noStrike" dirty="0" err="1">
                          <a:effectLst/>
                        </a:rPr>
                        <a:t>açlıdıktan</a:t>
                      </a:r>
                      <a:r>
                        <a:rPr lang="tr-TR" sz="1000" u="none" strike="noStrike" dirty="0">
                          <a:effectLst/>
                        </a:rPr>
                        <a:t> sonra 30 cm boşluk bırakılarak 60 cm genişliğinde (derinliğinde) ve kapı genişliği boyunca, kapının diğer tarafında kapıdan 30 cm boşluk bırakılarak 60 cm genişliğinde (derinliğinde) ve kapı genişliği boyunca  uyarıcı yüzey var mıdır? </a:t>
                      </a:r>
                      <a:br>
                        <a:rPr lang="tr-TR" sz="1000" u="none" strike="noStrike" dirty="0">
                          <a:effectLst/>
                        </a:rPr>
                      </a:br>
                      <a:r>
                        <a:rPr lang="tr-TR" sz="1000" u="none" strike="noStrike" dirty="0">
                          <a:effectLst/>
                        </a:rPr>
                        <a:t/>
                      </a:r>
                      <a:br>
                        <a:rPr lang="tr-TR" sz="1000" u="none" strike="noStrike" dirty="0">
                          <a:effectLst/>
                        </a:rPr>
                      </a:br>
                      <a:r>
                        <a:rPr lang="tr-TR" sz="1000" u="sng" strike="noStrike" dirty="0">
                          <a:effectLst/>
                        </a:rPr>
                        <a:t>AÇILAMA; </a:t>
                      </a:r>
                      <a:r>
                        <a:rPr lang="tr-TR" sz="1000" u="none" strike="noStrike" dirty="0">
                          <a:effectLst/>
                        </a:rPr>
                        <a:t>Uygulama aşağıdaki şekle göre yapılmalıdır.</a:t>
                      </a:r>
                      <a:br>
                        <a:rPr lang="tr-TR" sz="1000" u="none" strike="noStrike" dirty="0">
                          <a:effectLst/>
                        </a:rPr>
                      </a:br>
                      <a:r>
                        <a:rPr lang="tr-TR" sz="1000" u="none" strike="noStrike" dirty="0">
                          <a:effectLst/>
                        </a:rPr>
                        <a:t/>
                      </a:r>
                      <a:br>
                        <a:rPr lang="tr-TR" sz="1000" u="none" strike="noStrike" dirty="0">
                          <a:effectLst/>
                        </a:rPr>
                      </a:br>
                      <a:r>
                        <a:rPr lang="tr-TR" sz="1000" u="none" strike="noStrike" dirty="0">
                          <a:effectLst/>
                        </a:rPr>
                        <a:t> </a:t>
                      </a:r>
                      <a:endParaRPr lang="tr-TR" sz="1000" b="0" i="0" u="none" strike="noStrike" dirty="0">
                        <a:solidFill>
                          <a:srgbClr val="FF0000"/>
                        </a:solidFill>
                        <a:effectLst/>
                        <a:latin typeface="Calibri"/>
                      </a:endParaRPr>
                    </a:p>
                  </a:txBody>
                  <a:tcPr marL="0" marR="0" marT="0" marB="0"/>
                </a:tc>
              </a:tr>
            </a:tbl>
          </a:graphicData>
        </a:graphic>
      </p:graphicFrame>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276872"/>
            <a:ext cx="4745182" cy="3701360"/>
          </a:xfrm>
          <a:prstGeom prst="rect">
            <a:avLst/>
          </a:prstGeom>
        </p:spPr>
      </p:pic>
    </p:spTree>
    <p:extLst>
      <p:ext uri="{BB962C8B-B14F-4D97-AF65-F5344CB8AC3E}">
        <p14:creationId xmlns:p14="http://schemas.microsoft.com/office/powerpoint/2010/main" val="31630605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253754075"/>
              </p:ext>
            </p:extLst>
          </p:nvPr>
        </p:nvGraphicFramePr>
        <p:xfrm>
          <a:off x="942975" y="1166813"/>
          <a:ext cx="7259032" cy="4525963"/>
        </p:xfrm>
        <a:graphic>
          <a:graphicData uri="http://schemas.openxmlformats.org/drawingml/2006/table">
            <a:tbl>
              <a:tblPr>
                <a:tableStyleId>{5C22544A-7EE6-4342-B048-85BDC9FD1C3A}</a:tableStyleId>
              </a:tblPr>
              <a:tblGrid>
                <a:gridCol w="7259032"/>
              </a:tblGrid>
              <a:tr h="4525963">
                <a:tc>
                  <a:txBody>
                    <a:bodyPr/>
                    <a:lstStyle/>
                    <a:p>
                      <a:pPr algn="l" fontAlgn="t"/>
                      <a:r>
                        <a:rPr lang="tr-TR" sz="1200" u="none" strike="noStrike" dirty="0">
                          <a:effectLst/>
                        </a:rPr>
                        <a:t>D.76.j Turnike yanında temiz geçiş genişliği 90 cm olan erişilebilir turnike geçişi var mıdır? </a:t>
                      </a:r>
                      <a:br>
                        <a:rPr lang="tr-TR" sz="1200" u="none" strike="noStrike" dirty="0">
                          <a:effectLst/>
                        </a:rPr>
                      </a:br>
                      <a:r>
                        <a:rPr lang="tr-TR" sz="1200" u="none" strike="noStrike" dirty="0">
                          <a:effectLst/>
                        </a:rPr>
                        <a:t/>
                      </a:r>
                      <a:br>
                        <a:rPr lang="tr-TR" sz="1200" u="none" strike="noStrike" dirty="0">
                          <a:effectLst/>
                        </a:rPr>
                      </a:br>
                      <a:r>
                        <a:rPr lang="tr-TR" sz="1200" u="sng" strike="noStrike" dirty="0">
                          <a:effectLst/>
                        </a:rPr>
                        <a:t>AÇIKLAMA;</a:t>
                      </a:r>
                      <a:r>
                        <a:rPr lang="tr-TR" sz="1200" u="none" strike="noStrike" dirty="0">
                          <a:effectLst/>
                        </a:rPr>
                        <a:t> Erişilebilir turnikesi (temiz geçiş genişliği 90 cm olan tek kanatlı veya çift kanatlı) normal turnikelerin yanında yer alabilir.</a:t>
                      </a:r>
                      <a:br>
                        <a:rPr lang="tr-TR" sz="1200" u="none" strike="noStrike" dirty="0">
                          <a:effectLst/>
                        </a:rPr>
                      </a:br>
                      <a:r>
                        <a:rPr lang="tr-TR" sz="1200" u="none" strike="noStrike" dirty="0">
                          <a:effectLst/>
                        </a:rPr>
                        <a:t/>
                      </a:r>
                      <a:br>
                        <a:rPr lang="tr-TR" sz="1200" u="none" strike="noStrike" dirty="0">
                          <a:effectLst/>
                        </a:rPr>
                      </a:br>
                      <a:r>
                        <a:rPr lang="tr-TR" sz="1200" u="none" strike="noStrike" dirty="0">
                          <a:effectLst/>
                        </a:rPr>
                        <a:t/>
                      </a:r>
                      <a:br>
                        <a:rPr lang="tr-TR" sz="1200" u="none" strike="noStrike" dirty="0">
                          <a:effectLst/>
                        </a:rPr>
                      </a:br>
                      <a:endParaRPr lang="tr-TR" sz="1200" b="0" i="0" u="none" strike="noStrike" dirty="0">
                        <a:solidFill>
                          <a:srgbClr val="FF0000"/>
                        </a:solidFill>
                        <a:effectLst/>
                        <a:latin typeface="Calibri"/>
                      </a:endParaRPr>
                    </a:p>
                  </a:txBody>
                  <a:tcPr marL="0" marR="0" marT="0" marB="0"/>
                </a:tc>
              </a:tr>
            </a:tbl>
          </a:graphicData>
        </a:graphic>
      </p:graphicFrame>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762" y="2204863"/>
            <a:ext cx="5468471" cy="3645647"/>
          </a:xfrm>
          <a:prstGeom prst="rect">
            <a:avLst/>
          </a:prstGeom>
        </p:spPr>
      </p:pic>
    </p:spTree>
    <p:extLst>
      <p:ext uri="{BB962C8B-B14F-4D97-AF65-F5344CB8AC3E}">
        <p14:creationId xmlns:p14="http://schemas.microsoft.com/office/powerpoint/2010/main" val="228636978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347864" y="3645024"/>
            <a:ext cx="5289140" cy="923330"/>
          </a:xfrm>
          <a:prstGeom prst="rect">
            <a:avLst/>
          </a:prstGeom>
          <a:noFill/>
        </p:spPr>
        <p:txBody>
          <a:bodyPr wrap="none" rtlCol="0">
            <a:spAutoFit/>
          </a:bodyPr>
          <a:lstStyle/>
          <a:p>
            <a:r>
              <a:rPr lang="tr-TR" sz="5400" b="1" dirty="0" smtClean="0">
                <a:solidFill>
                  <a:srgbClr val="FF0000"/>
                </a:solidFill>
              </a:rPr>
              <a:t>TEŞEKKÜR EDERİZ</a:t>
            </a:r>
            <a:endParaRPr lang="tr-TR" sz="5400" b="1" dirty="0">
              <a:solidFill>
                <a:srgbClr val="FF0000"/>
              </a:solidFill>
            </a:endParaRPr>
          </a:p>
        </p:txBody>
      </p:sp>
    </p:spTree>
    <p:extLst>
      <p:ext uri="{BB962C8B-B14F-4D97-AF65-F5344CB8AC3E}">
        <p14:creationId xmlns:p14="http://schemas.microsoft.com/office/powerpoint/2010/main" val="2706839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0426"/>
          <a:stretch/>
        </p:blipFill>
        <p:spPr bwMode="auto">
          <a:xfrm>
            <a:off x="251520" y="925830"/>
            <a:ext cx="8640960" cy="581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Düz Bağlayıcı 6"/>
          <p:cNvCxnSpPr/>
          <p:nvPr/>
        </p:nvCxnSpPr>
        <p:spPr>
          <a:xfrm flipH="1">
            <a:off x="2051717" y="3861048"/>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H="1">
            <a:off x="2051719" y="5877272"/>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 name="Metin kutusu 1"/>
          <p:cNvSpPr txBox="1"/>
          <p:nvPr/>
        </p:nvSpPr>
        <p:spPr>
          <a:xfrm>
            <a:off x="539551" y="3047970"/>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sp>
        <p:nvSpPr>
          <p:cNvPr id="3" name="Dikdörtgen 2"/>
          <p:cNvSpPr/>
          <p:nvPr/>
        </p:nvSpPr>
        <p:spPr>
          <a:xfrm>
            <a:off x="251520" y="3429000"/>
            <a:ext cx="8640960" cy="58776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251480" y="5468084"/>
            <a:ext cx="8640960" cy="58776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251520" y="3063111"/>
            <a:ext cx="8640960" cy="365889"/>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p:cNvSpPr txBox="1"/>
          <p:nvPr/>
        </p:nvSpPr>
        <p:spPr>
          <a:xfrm>
            <a:off x="2987824" y="476672"/>
            <a:ext cx="2566344" cy="400110"/>
          </a:xfrm>
          <a:prstGeom prst="rect">
            <a:avLst/>
          </a:prstGeom>
          <a:noFill/>
        </p:spPr>
        <p:txBody>
          <a:bodyPr wrap="none" rtlCol="0">
            <a:spAutoFit/>
          </a:bodyPr>
          <a:lstStyle/>
          <a:p>
            <a:r>
              <a:rPr lang="tr-TR" sz="2000" b="1" dirty="0" smtClean="0">
                <a:solidFill>
                  <a:srgbClr val="0070C0"/>
                </a:solidFill>
              </a:rPr>
              <a:t>B.BİNA YAKIN ÇEVRESİ</a:t>
            </a:r>
          </a:p>
        </p:txBody>
      </p:sp>
      <p:sp>
        <p:nvSpPr>
          <p:cNvPr id="13" name="Dikdörtgen 12"/>
          <p:cNvSpPr/>
          <p:nvPr/>
        </p:nvSpPr>
        <p:spPr>
          <a:xfrm>
            <a:off x="251480" y="969412"/>
            <a:ext cx="8640960" cy="209954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51520" y="4653136"/>
            <a:ext cx="8640960" cy="80340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251520" y="6055846"/>
            <a:ext cx="8640960" cy="68552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765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49" y="1268760"/>
            <a:ext cx="8277225"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2987824" y="476672"/>
            <a:ext cx="2624052" cy="400110"/>
          </a:xfrm>
          <a:prstGeom prst="rect">
            <a:avLst/>
          </a:prstGeom>
          <a:noFill/>
        </p:spPr>
        <p:txBody>
          <a:bodyPr wrap="none" rtlCol="0">
            <a:spAutoFit/>
          </a:bodyPr>
          <a:lstStyle/>
          <a:p>
            <a:r>
              <a:rPr lang="tr-TR" sz="2000" b="1" dirty="0" smtClean="0">
                <a:solidFill>
                  <a:srgbClr val="0070C0"/>
                </a:solidFill>
              </a:rPr>
              <a:t>B. BİNA YAKIN ÇEVRESİ</a:t>
            </a:r>
            <a:endParaRPr lang="tr-TR" sz="2000" b="1" dirty="0">
              <a:solidFill>
                <a:srgbClr val="0070C0"/>
              </a:solidFill>
            </a:endParaRPr>
          </a:p>
        </p:txBody>
      </p:sp>
      <p:sp>
        <p:nvSpPr>
          <p:cNvPr id="4" name="Dikdörtgen 3"/>
          <p:cNvSpPr/>
          <p:nvPr/>
        </p:nvSpPr>
        <p:spPr>
          <a:xfrm>
            <a:off x="322848" y="1268760"/>
            <a:ext cx="8277225" cy="345638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descr="D:\Aile_Users\mehmet.gokdal\Desktop\UDEP TEKNİK RAPORLAR\Giresun Fotoğraflar\IMG_08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5061" y="2780928"/>
            <a:ext cx="5459586" cy="3384376"/>
          </a:xfrm>
          <a:prstGeom prst="rect">
            <a:avLst/>
          </a:prstGeom>
          <a:noFill/>
          <a:ln>
            <a:noFill/>
          </a:ln>
        </p:spPr>
      </p:pic>
    </p:spTree>
    <p:extLst>
      <p:ext uri="{BB962C8B-B14F-4D97-AF65-F5344CB8AC3E}">
        <p14:creationId xmlns:p14="http://schemas.microsoft.com/office/powerpoint/2010/main" val="387977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476672"/>
            <a:ext cx="8277225"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131840" y="76562"/>
            <a:ext cx="2624052" cy="400110"/>
          </a:xfrm>
          <a:prstGeom prst="rect">
            <a:avLst/>
          </a:prstGeom>
          <a:noFill/>
        </p:spPr>
        <p:txBody>
          <a:bodyPr wrap="none" rtlCol="0">
            <a:spAutoFit/>
          </a:bodyPr>
          <a:lstStyle/>
          <a:p>
            <a:r>
              <a:rPr lang="tr-TR" sz="2000" b="1" dirty="0" smtClean="0">
                <a:solidFill>
                  <a:srgbClr val="0070C0"/>
                </a:solidFill>
              </a:rPr>
              <a:t>B. BİNA YAKIN ÇEVRESİ</a:t>
            </a:r>
            <a:endParaRPr lang="tr-TR" sz="2000" b="1" dirty="0">
              <a:solidFill>
                <a:srgbClr val="0070C0"/>
              </a:solidFill>
            </a:endParaRPr>
          </a:p>
        </p:txBody>
      </p:sp>
      <p:sp>
        <p:nvSpPr>
          <p:cNvPr id="4" name="Dikdörtgen 3"/>
          <p:cNvSpPr/>
          <p:nvPr/>
        </p:nvSpPr>
        <p:spPr>
          <a:xfrm>
            <a:off x="433387" y="476672"/>
            <a:ext cx="8277225" cy="100811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433388" y="2132856"/>
            <a:ext cx="8277225" cy="86409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433386" y="4797152"/>
            <a:ext cx="8277225" cy="151216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6569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Düz Bağlayıcı 10"/>
          <p:cNvCxnSpPr/>
          <p:nvPr/>
        </p:nvCxnSpPr>
        <p:spPr>
          <a:xfrm flipH="1">
            <a:off x="1979712" y="2780928"/>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885698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611560" y="5589240"/>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sp>
        <p:nvSpPr>
          <p:cNvPr id="6" name="Metin kutusu 5"/>
          <p:cNvSpPr txBox="1"/>
          <p:nvPr/>
        </p:nvSpPr>
        <p:spPr>
          <a:xfrm>
            <a:off x="2987824" y="0"/>
            <a:ext cx="2566344" cy="400110"/>
          </a:xfrm>
          <a:prstGeom prst="rect">
            <a:avLst/>
          </a:prstGeom>
          <a:noFill/>
        </p:spPr>
        <p:txBody>
          <a:bodyPr wrap="none" rtlCol="0">
            <a:spAutoFit/>
          </a:bodyPr>
          <a:lstStyle/>
          <a:p>
            <a:r>
              <a:rPr lang="tr-TR" sz="2000" b="1" dirty="0" smtClean="0">
                <a:solidFill>
                  <a:srgbClr val="0070C0"/>
                </a:solidFill>
              </a:rPr>
              <a:t>B.BİNA YAKIN ÇEVRESİ</a:t>
            </a:r>
          </a:p>
        </p:txBody>
      </p:sp>
      <p:sp>
        <p:nvSpPr>
          <p:cNvPr id="7" name="Dikdörtgen 6"/>
          <p:cNvSpPr/>
          <p:nvPr/>
        </p:nvSpPr>
        <p:spPr>
          <a:xfrm>
            <a:off x="107504" y="1916832"/>
            <a:ext cx="8856984" cy="1224136"/>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07504" y="5337881"/>
            <a:ext cx="8856984" cy="899431"/>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07504" y="400110"/>
            <a:ext cx="8856983" cy="151672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18123" y="4077071"/>
            <a:ext cx="8856983" cy="126080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5543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95569" y="3856477"/>
            <a:ext cx="8230465" cy="166075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91" y="188640"/>
            <a:ext cx="82772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ikdörtgen 11"/>
          <p:cNvSpPr/>
          <p:nvPr/>
        </p:nvSpPr>
        <p:spPr>
          <a:xfrm>
            <a:off x="218951" y="1593089"/>
            <a:ext cx="8230465" cy="144303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Oval 1"/>
          <p:cNvSpPr/>
          <p:nvPr/>
        </p:nvSpPr>
        <p:spPr>
          <a:xfrm>
            <a:off x="954425" y="2132856"/>
            <a:ext cx="61206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190" y="3040368"/>
            <a:ext cx="8277225"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66" y="3829043"/>
            <a:ext cx="82772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043608" y="4581128"/>
            <a:ext cx="809263" cy="369332"/>
          </a:xfrm>
          <a:prstGeom prst="rect">
            <a:avLst/>
          </a:prstGeom>
          <a:noFill/>
        </p:spPr>
        <p:txBody>
          <a:bodyPr wrap="square" rtlCol="0">
            <a:spAutoFit/>
          </a:bodyPr>
          <a:lstStyle/>
          <a:p>
            <a:r>
              <a:rPr lang="tr-TR" dirty="0" smtClean="0"/>
              <a:t>*</a:t>
            </a:r>
            <a:endParaRPr lang="tr-TR" dirty="0"/>
          </a:p>
        </p:txBody>
      </p:sp>
      <p:cxnSp>
        <p:nvCxnSpPr>
          <p:cNvPr id="7" name="Düz Bağlayıcı 6"/>
          <p:cNvCxnSpPr/>
          <p:nvPr/>
        </p:nvCxnSpPr>
        <p:spPr>
          <a:xfrm flipH="1">
            <a:off x="218954" y="3869043"/>
            <a:ext cx="2192806" cy="164818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H="1" flipV="1">
            <a:off x="218953" y="3869043"/>
            <a:ext cx="2192807" cy="1576181"/>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218952" y="188640"/>
            <a:ext cx="8260049" cy="144303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3 Resim" descr="C:\Users\gamze\Desktop\küpeşte 2.JPG"/>
          <p:cNvPicPr/>
          <p:nvPr/>
        </p:nvPicPr>
        <p:blipFill>
          <a:blip r:embed="rId5"/>
          <a:srcRect/>
          <a:stretch>
            <a:fillRect/>
          </a:stretch>
        </p:blipFill>
        <p:spPr bwMode="auto">
          <a:xfrm>
            <a:off x="1852871" y="317172"/>
            <a:ext cx="6858000" cy="4286250"/>
          </a:xfrm>
          <a:prstGeom prst="rect">
            <a:avLst/>
          </a:prstGeom>
          <a:ln>
            <a:noFill/>
          </a:ln>
          <a:effectLst>
            <a:outerShdw blurRad="292100" dist="139700" dir="2700000" algn="tl" rotWithShape="0">
              <a:srgbClr val="333333">
                <a:alpha val="65000"/>
              </a:srgbClr>
            </a:outerShdw>
          </a:effectLst>
        </p:spPr>
      </p:pic>
      <p:sp>
        <p:nvSpPr>
          <p:cNvPr id="13" name="Dikdörtgen 12"/>
          <p:cNvSpPr/>
          <p:nvPr/>
        </p:nvSpPr>
        <p:spPr>
          <a:xfrm>
            <a:off x="189366" y="3022194"/>
            <a:ext cx="8230465" cy="80684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217724" y="5517232"/>
            <a:ext cx="8230465" cy="98833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5277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0"/>
                                        </p:tgtEl>
                                      </p:cBhvr>
                                    </p:animEffect>
                                    <p:anim calcmode="lin" valueType="num">
                                      <p:cBhvr>
                                        <p:cTn id="33" dur="1000"/>
                                        <p:tgtEl>
                                          <p:spTgt spid="10"/>
                                        </p:tgtEl>
                                        <p:attrNameLst>
                                          <p:attrName>ppt_x</p:attrName>
                                        </p:attrNameLst>
                                      </p:cBhvr>
                                      <p:tavLst>
                                        <p:tav tm="0">
                                          <p:val>
                                            <p:strVal val="ppt_x"/>
                                          </p:val>
                                        </p:tav>
                                        <p:tav tm="100000">
                                          <p:val>
                                            <p:strVal val="ppt_x"/>
                                          </p:val>
                                        </p:tav>
                                      </p:tavLst>
                                    </p:anim>
                                    <p:anim calcmode="lin" valueType="num">
                                      <p:cBhvr>
                                        <p:cTn id="34" dur="1000"/>
                                        <p:tgtEl>
                                          <p:spTgt spid="10"/>
                                        </p:tgtEl>
                                        <p:attrNameLst>
                                          <p:attrName>ppt_y</p:attrName>
                                        </p:attrNameLst>
                                      </p:cBhvr>
                                      <p:tavLst>
                                        <p:tav tm="0">
                                          <p:val>
                                            <p:strVal val="ppt_y"/>
                                          </p:val>
                                        </p:tav>
                                        <p:tav tm="100000">
                                          <p:val>
                                            <p:strVal val="ppt_y+.1"/>
                                          </p:val>
                                        </p:tav>
                                      </p:tavLst>
                                    </p:anim>
                                    <p:set>
                                      <p:cBhvr>
                                        <p:cTn id="35" dur="1" fill="hold">
                                          <p:stCondLst>
                                            <p:cond delay="9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down)">
                                      <p:cBhvr>
                                        <p:cTn id="54" dur="500"/>
                                        <p:tgtEl>
                                          <p:spTgt spid="8"/>
                                        </p:tgtEl>
                                      </p:cBhvr>
                                    </p:animEffect>
                                  </p:childTnLst>
                                </p:cTn>
                              </p:par>
                              <p:par>
                                <p:cTn id="55" presetID="22" presetClass="entr" presetSubtype="4"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2" grpId="0" animBg="1"/>
      <p:bldP spid="11"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699792" y="5589240"/>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a:off x="2699791" y="6453336"/>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101774" y="126886"/>
            <a:ext cx="8934722" cy="135789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01774" y="1484784"/>
            <a:ext cx="8934722" cy="352839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01774" y="5013176"/>
            <a:ext cx="8934722" cy="864096"/>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07504" y="5877272"/>
            <a:ext cx="8934722" cy="864096"/>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Bağlayıcı 9"/>
          <p:cNvCxnSpPr/>
          <p:nvPr/>
        </p:nvCxnSpPr>
        <p:spPr>
          <a:xfrm>
            <a:off x="4211960" y="2708920"/>
            <a:ext cx="2304256" cy="0"/>
          </a:xfrm>
          <a:prstGeom prst="line">
            <a:avLst/>
          </a:prstGeom>
          <a:ln w="12700" cmpd="sng">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9" name="Resim 8" descr="IMG_099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046921"/>
            <a:ext cx="4392488" cy="4104456"/>
          </a:xfrm>
          <a:prstGeom prst="rect">
            <a:avLst/>
          </a:prstGeom>
          <a:noFill/>
          <a:ln>
            <a:noFill/>
          </a:ln>
        </p:spPr>
      </p:pic>
      <p:sp>
        <p:nvSpPr>
          <p:cNvPr id="12" name="Dikdörtgen 11"/>
          <p:cNvSpPr/>
          <p:nvPr/>
        </p:nvSpPr>
        <p:spPr>
          <a:xfrm>
            <a:off x="755576" y="548680"/>
            <a:ext cx="6948772" cy="244827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tr-TR" dirty="0" smtClean="0">
              <a:solidFill>
                <a:schemeClr val="tx1"/>
              </a:solidFill>
            </a:endParaRPr>
          </a:p>
          <a:p>
            <a:pPr algn="just"/>
            <a:endParaRPr lang="tr-TR" dirty="0">
              <a:solidFill>
                <a:schemeClr val="tx1"/>
              </a:solidFill>
            </a:endParaRPr>
          </a:p>
          <a:p>
            <a:pPr algn="just"/>
            <a:endParaRPr lang="tr-TR" dirty="0" smtClean="0">
              <a:solidFill>
                <a:schemeClr val="tx1"/>
              </a:solidFill>
            </a:endParaRPr>
          </a:p>
          <a:p>
            <a:pPr algn="just"/>
            <a:r>
              <a:rPr lang="tr-TR" dirty="0" smtClean="0">
                <a:solidFill>
                  <a:schemeClr val="tx1"/>
                </a:solidFill>
              </a:rPr>
              <a:t>Erişilebilir Asansör Soruları I.5-I.36;</a:t>
            </a:r>
          </a:p>
          <a:p>
            <a:pPr algn="just"/>
            <a:endParaRPr lang="tr-TR" dirty="0">
              <a:solidFill>
                <a:schemeClr val="tx1"/>
              </a:solidFill>
            </a:endParaRPr>
          </a:p>
          <a:p>
            <a:pPr algn="just"/>
            <a:r>
              <a:rPr lang="tr-TR" dirty="0" smtClean="0">
                <a:solidFill>
                  <a:schemeClr val="tx1"/>
                </a:solidFill>
              </a:rPr>
              <a:t>*Girişten itibaren yönlendirme sağlanmış,</a:t>
            </a:r>
          </a:p>
          <a:p>
            <a:pPr algn="just"/>
            <a:r>
              <a:rPr lang="tr-TR" dirty="0" smtClean="0">
                <a:solidFill>
                  <a:schemeClr val="tx1"/>
                </a:solidFill>
              </a:rPr>
              <a:t>*Asansör kabinine engelsiz erişim sağlanmış,</a:t>
            </a:r>
          </a:p>
          <a:p>
            <a:pPr algn="just"/>
            <a:r>
              <a:rPr lang="tr-TR" dirty="0" smtClean="0">
                <a:solidFill>
                  <a:schemeClr val="tx1"/>
                </a:solidFill>
              </a:rPr>
              <a:t>*Kapı genişliği 90 cm,</a:t>
            </a:r>
          </a:p>
          <a:p>
            <a:pPr algn="just"/>
            <a:r>
              <a:rPr lang="tr-TR" dirty="0" smtClean="0">
                <a:solidFill>
                  <a:schemeClr val="tx1"/>
                </a:solidFill>
              </a:rPr>
              <a:t>*Kabin içi ve dışı kontrol düğmeleri Braille kabartmalı ve uygun boyut ve yüksekliğe yerleştirilmiş,</a:t>
            </a:r>
          </a:p>
          <a:p>
            <a:pPr algn="just"/>
            <a:r>
              <a:rPr lang="tr-TR" dirty="0" smtClean="0">
                <a:solidFill>
                  <a:schemeClr val="tx1"/>
                </a:solidFill>
              </a:rPr>
              <a:t>*Sesli uyarı sistemi olan,</a:t>
            </a:r>
          </a:p>
          <a:p>
            <a:pPr algn="just"/>
            <a:r>
              <a:rPr lang="tr-TR" dirty="0" smtClean="0">
                <a:solidFill>
                  <a:schemeClr val="tx1"/>
                </a:solidFill>
              </a:rPr>
              <a:t>*Asansör kabin ölçüleri uygun,</a:t>
            </a:r>
          </a:p>
          <a:p>
            <a:pPr algn="just"/>
            <a:endParaRPr lang="tr-TR" dirty="0" smtClean="0">
              <a:solidFill>
                <a:schemeClr val="tx1"/>
              </a:solidFill>
            </a:endParaRPr>
          </a:p>
          <a:p>
            <a:pPr algn="just"/>
            <a:endParaRPr lang="tr-TR" dirty="0" smtClean="0">
              <a:solidFill>
                <a:schemeClr val="tx1"/>
              </a:solidFill>
            </a:endParaRPr>
          </a:p>
          <a:p>
            <a:pPr algn="ctr"/>
            <a:endParaRPr lang="tr-TR" dirty="0"/>
          </a:p>
        </p:txBody>
      </p:sp>
    </p:spTree>
    <p:extLst>
      <p:ext uri="{BB962C8B-B14F-4D97-AF65-F5344CB8AC3E}">
        <p14:creationId xmlns:p14="http://schemas.microsoft.com/office/powerpoint/2010/main" val="37087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9"/>
                                        </p:tgtEl>
                                        <p:attrNameLst>
                                          <p:attrName>ppt_x</p:attrName>
                                        </p:attrNameLst>
                                      </p:cBhvr>
                                      <p:tavLst>
                                        <p:tav tm="0">
                                          <p:val>
                                            <p:strVal val="ppt_x"/>
                                          </p:val>
                                        </p:tav>
                                        <p:tav tm="100000">
                                          <p:val>
                                            <p:strVal val="ppt_x"/>
                                          </p:val>
                                        </p:tav>
                                      </p:tavLst>
                                    </p:anim>
                                    <p:anim calcmode="lin" valueType="num">
                                      <p:cBhvr additive="base">
                                        <p:cTn id="26" dur="500"/>
                                        <p:tgtEl>
                                          <p:spTgt spid="9"/>
                                        </p:tgtEl>
                                        <p:attrNameLst>
                                          <p:attrName>ppt_y</p:attrName>
                                        </p:attrNameLst>
                                      </p:cBhvr>
                                      <p:tavLst>
                                        <p:tav tm="0">
                                          <p:val>
                                            <p:strVal val="ppt_y"/>
                                          </p:val>
                                        </p:tav>
                                        <p:tav tm="100000">
                                          <p:val>
                                            <p:strVal val="1+ppt_h/2"/>
                                          </p:val>
                                        </p:tav>
                                      </p:tavLst>
                                    </p:anim>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29287"/>
          <a:stretch/>
        </p:blipFill>
        <p:spPr bwMode="auto">
          <a:xfrm>
            <a:off x="179512" y="939706"/>
            <a:ext cx="8784976" cy="472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Düz Bağlayıcı 7"/>
          <p:cNvCxnSpPr/>
          <p:nvPr/>
        </p:nvCxnSpPr>
        <p:spPr>
          <a:xfrm flipH="1">
            <a:off x="2699792" y="2910066"/>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H="1">
            <a:off x="2699792" y="5502354"/>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179512" y="1901955"/>
            <a:ext cx="8784976" cy="57606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84066" y="2478019"/>
            <a:ext cx="8780422" cy="576063"/>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84066" y="3054082"/>
            <a:ext cx="8784976" cy="57606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93194" y="4224526"/>
            <a:ext cx="8784976" cy="84578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203835" y="5085184"/>
            <a:ext cx="8760653" cy="576063"/>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3131840" y="76562"/>
            <a:ext cx="2624052" cy="400110"/>
          </a:xfrm>
          <a:prstGeom prst="rect">
            <a:avLst/>
          </a:prstGeom>
          <a:noFill/>
        </p:spPr>
        <p:txBody>
          <a:bodyPr wrap="none" rtlCol="0">
            <a:spAutoFit/>
          </a:bodyPr>
          <a:lstStyle/>
          <a:p>
            <a:r>
              <a:rPr lang="tr-TR" sz="2000" b="1" dirty="0" smtClean="0">
                <a:solidFill>
                  <a:srgbClr val="0070C0"/>
                </a:solidFill>
              </a:rPr>
              <a:t>B. BİNA YAKIN ÇEVRESİ</a:t>
            </a:r>
            <a:endParaRPr lang="tr-TR" sz="2000" b="1" dirty="0">
              <a:solidFill>
                <a:srgbClr val="0070C0"/>
              </a:solidFill>
            </a:endParaRPr>
          </a:p>
        </p:txBody>
      </p:sp>
    </p:spTree>
    <p:extLst>
      <p:ext uri="{BB962C8B-B14F-4D97-AF65-F5344CB8AC3E}">
        <p14:creationId xmlns:p14="http://schemas.microsoft.com/office/powerpoint/2010/main" val="309516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39544" y="1556792"/>
            <a:ext cx="7920880" cy="1231106"/>
          </a:xfrm>
          <a:prstGeom prst="rect">
            <a:avLst/>
          </a:prstGeom>
        </p:spPr>
        <p:txBody>
          <a:bodyPr wrap="square">
            <a:spAutoFit/>
          </a:bodyPr>
          <a:lstStyle/>
          <a:p>
            <a:r>
              <a:rPr lang="tr-TR" sz="2000" b="1" dirty="0" smtClean="0"/>
              <a:t>                        </a:t>
            </a:r>
          </a:p>
          <a:p>
            <a:endParaRPr lang="tr-TR" sz="3600" b="1" dirty="0" smtClean="0"/>
          </a:p>
          <a:p>
            <a:pPr algn="ctr"/>
            <a:endParaRPr lang="tr-TR" b="1" dirty="0"/>
          </a:p>
        </p:txBody>
      </p:sp>
      <p:pic>
        <p:nvPicPr>
          <p:cNvPr id="3" name="Picture 2" descr="C:\Users\gfeyzioglu.AILE\Desktop\Genelge Ekran Alıntısı.JPG"/>
          <p:cNvPicPr>
            <a:picLocks noChangeAspect="1" noChangeArrowheads="1"/>
          </p:cNvPicPr>
          <p:nvPr/>
        </p:nvPicPr>
        <p:blipFill rotWithShape="1">
          <a:blip r:embed="rId2">
            <a:extLst>
              <a:ext uri="{28A0092B-C50C-407E-A947-70E740481C1C}">
                <a14:useLocalDpi xmlns:a14="http://schemas.microsoft.com/office/drawing/2010/main" val="0"/>
              </a:ext>
            </a:extLst>
          </a:blip>
          <a:srcRect t="5718"/>
          <a:stretch/>
        </p:blipFill>
        <p:spPr bwMode="auto">
          <a:xfrm>
            <a:off x="1346302" y="44624"/>
            <a:ext cx="6250034" cy="681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685969"/>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889248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611560" y="4653136"/>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sp>
        <p:nvSpPr>
          <p:cNvPr id="5" name="Dikdörtgen 4"/>
          <p:cNvSpPr/>
          <p:nvPr/>
        </p:nvSpPr>
        <p:spPr>
          <a:xfrm>
            <a:off x="107504" y="358944"/>
            <a:ext cx="8856984" cy="223224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646976"/>
            <a:ext cx="3963800"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143000" y="2591192"/>
            <a:ext cx="8856984" cy="191792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98356" y="4453897"/>
            <a:ext cx="8856984" cy="703296"/>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98356" y="5157193"/>
            <a:ext cx="8856984" cy="122413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Picture 2" descr="DSC013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625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SC013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47625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3500438"/>
            <a:ext cx="374491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19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par>
                                <p:cTn id="35" presetID="2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9"/>
                                        </p:tgtEl>
                                        <p:attrNameLst>
                                          <p:attrName>ppt_x</p:attrName>
                                        </p:attrNameLst>
                                      </p:cBhvr>
                                      <p:tavLst>
                                        <p:tav tm="0">
                                          <p:val>
                                            <p:strVal val="ppt_x"/>
                                          </p:val>
                                        </p:tav>
                                        <p:tav tm="100000">
                                          <p:val>
                                            <p:strVal val="ppt_x"/>
                                          </p:val>
                                        </p:tav>
                                      </p:tavLst>
                                    </p:anim>
                                    <p:anim calcmode="lin" valueType="num">
                                      <p:cBhvr additive="base">
                                        <p:cTn id="42" dur="500"/>
                                        <p:tgtEl>
                                          <p:spTgt spid="9"/>
                                        </p:tgtEl>
                                        <p:attrNameLst>
                                          <p:attrName>ppt_y</p:attrName>
                                        </p:attrNameLst>
                                      </p:cBhvr>
                                      <p:tavLst>
                                        <p:tav tm="0">
                                          <p:val>
                                            <p:strVal val="ppt_y"/>
                                          </p:val>
                                        </p:tav>
                                        <p:tav tm="100000">
                                          <p:val>
                                            <p:strVal val="1+ppt_h/2"/>
                                          </p:val>
                                        </p:tav>
                                      </p:tavLst>
                                    </p:anim>
                                    <p:set>
                                      <p:cBhvr>
                                        <p:cTn id="43" dur="1" fill="hold">
                                          <p:stCondLst>
                                            <p:cond delay="499"/>
                                          </p:stCondLst>
                                        </p:cTn>
                                        <p:tgtEl>
                                          <p:spTgt spid="9"/>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10"/>
                                        </p:tgtEl>
                                        <p:attrNameLst>
                                          <p:attrName>ppt_x</p:attrName>
                                        </p:attrNameLst>
                                      </p:cBhvr>
                                      <p:tavLst>
                                        <p:tav tm="0">
                                          <p:val>
                                            <p:strVal val="ppt_x"/>
                                          </p:val>
                                        </p:tav>
                                        <p:tav tm="100000">
                                          <p:val>
                                            <p:strVal val="ppt_x"/>
                                          </p:val>
                                        </p:tav>
                                      </p:tavLst>
                                    </p:anim>
                                    <p:anim calcmode="lin" valueType="num">
                                      <p:cBhvr additive="base">
                                        <p:cTn id="46" dur="500"/>
                                        <p:tgtEl>
                                          <p:spTgt spid="10"/>
                                        </p:tgtEl>
                                        <p:attrNameLst>
                                          <p:attrName>ppt_y</p:attrName>
                                        </p:attrNameLst>
                                      </p:cBhvr>
                                      <p:tavLst>
                                        <p:tav tm="0">
                                          <p:val>
                                            <p:strVal val="ppt_y"/>
                                          </p:val>
                                        </p:tav>
                                        <p:tav tm="100000">
                                          <p:val>
                                            <p:strVal val="1+ppt_h/2"/>
                                          </p:val>
                                        </p:tav>
                                      </p:tavLst>
                                    </p:anim>
                                    <p:set>
                                      <p:cBhvr>
                                        <p:cTn id="47" dur="1" fill="hold">
                                          <p:stCondLst>
                                            <p:cond delay="499"/>
                                          </p:stCondLst>
                                        </p:cTn>
                                        <p:tgtEl>
                                          <p:spTgt spid="10"/>
                                        </p:tgtEl>
                                        <p:attrNameLst>
                                          <p:attrName>style.visibility</p:attrName>
                                        </p:attrNameLst>
                                      </p:cBhvr>
                                      <p:to>
                                        <p:strVal val="hidden"/>
                                      </p:to>
                                    </p:set>
                                  </p:childTnLst>
                                </p:cTn>
                              </p:par>
                              <p:par>
                                <p:cTn id="48" presetID="2" presetClass="exit" presetSubtype="4" fill="hold" nodeType="withEffect">
                                  <p:stCondLst>
                                    <p:cond delay="0"/>
                                  </p:stCondLst>
                                  <p:childTnLst>
                                    <p:anim calcmode="lin" valueType="num">
                                      <p:cBhvr additive="base">
                                        <p:cTn id="49" dur="500"/>
                                        <p:tgtEl>
                                          <p:spTgt spid="11"/>
                                        </p:tgtEl>
                                        <p:attrNameLst>
                                          <p:attrName>ppt_x</p:attrName>
                                        </p:attrNameLst>
                                      </p:cBhvr>
                                      <p:tavLst>
                                        <p:tav tm="0">
                                          <p:val>
                                            <p:strVal val="ppt_x"/>
                                          </p:val>
                                        </p:tav>
                                        <p:tav tm="100000">
                                          <p:val>
                                            <p:strVal val="ppt_x"/>
                                          </p:val>
                                        </p:tav>
                                      </p:tavLst>
                                    </p:anim>
                                    <p:anim calcmode="lin" valueType="num">
                                      <p:cBhvr additive="base">
                                        <p:cTn id="50" dur="500"/>
                                        <p:tgtEl>
                                          <p:spTgt spid="11"/>
                                        </p:tgtEl>
                                        <p:attrNameLst>
                                          <p:attrName>ppt_y</p:attrName>
                                        </p:attrNameLst>
                                      </p:cBhvr>
                                      <p:tavLst>
                                        <p:tav tm="0">
                                          <p:val>
                                            <p:strVal val="ppt_y"/>
                                          </p:val>
                                        </p:tav>
                                        <p:tav tm="100000">
                                          <p:val>
                                            <p:strVal val="1+ppt_h/2"/>
                                          </p:val>
                                        </p:tav>
                                      </p:tavLst>
                                    </p:anim>
                                    <p:set>
                                      <p:cBhvr>
                                        <p:cTn id="51" dur="1" fill="hold">
                                          <p:stCondLst>
                                            <p:cond delay="4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185" y="260648"/>
            <a:ext cx="8277225"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414185" y="260648"/>
            <a:ext cx="8277226" cy="122413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414185" y="3284984"/>
            <a:ext cx="8277226" cy="151216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414184" y="4797152"/>
            <a:ext cx="8277226" cy="172819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752202"/>
            <a:ext cx="2976563" cy="4044950"/>
          </a:xfrm>
          <a:prstGeom prst="rect">
            <a:avLst/>
          </a:prstGeom>
          <a:solidFill>
            <a:schemeClr val="bg1"/>
          </a:solidFill>
          <a:ln w="9525" algn="ctr">
            <a:solidFill>
              <a:srgbClr val="800000"/>
            </a:solidFill>
            <a:miter lim="800000"/>
            <a:headEnd/>
            <a:tailEnd/>
          </a:ln>
          <a:effectLst>
            <a:outerShdw dist="38100" dir="8100000" algn="tr" rotWithShape="0">
              <a:srgbClr val="000000">
                <a:alpha val="39998"/>
              </a:srgbClr>
            </a:outerShdw>
          </a:effectLst>
        </p:spPr>
      </p:pic>
      <p:pic>
        <p:nvPicPr>
          <p:cNvPr id="7" name="Picture 4" descr="Compliant handr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564904"/>
            <a:ext cx="4751388"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58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61" y="116632"/>
            <a:ext cx="8277225" cy="6599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414185" y="116632"/>
            <a:ext cx="8277226" cy="86409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Picture 2" descr="Correct return to side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91" y="260648"/>
            <a:ext cx="3671887"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420460" y="980728"/>
            <a:ext cx="8277226" cy="103807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414185" y="2018804"/>
            <a:ext cx="8277226" cy="191425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419895" y="3963928"/>
            <a:ext cx="8277226" cy="83322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414185" y="4789140"/>
            <a:ext cx="8277226" cy="130415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87307" y="6165304"/>
            <a:ext cx="8277226" cy="54234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3292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476672"/>
            <a:ext cx="8277225"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433387" y="4339681"/>
            <a:ext cx="8277226" cy="196963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 name="Düz Bağlayıcı 2"/>
          <p:cNvCxnSpPr/>
          <p:nvPr/>
        </p:nvCxnSpPr>
        <p:spPr>
          <a:xfrm flipH="1">
            <a:off x="433389" y="4339681"/>
            <a:ext cx="2266403" cy="1969637"/>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flipV="1">
            <a:off x="433388" y="4339681"/>
            <a:ext cx="2266404" cy="196963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Metin kutusu 4"/>
          <p:cNvSpPr txBox="1"/>
          <p:nvPr/>
        </p:nvSpPr>
        <p:spPr>
          <a:xfrm>
            <a:off x="3131840" y="76562"/>
            <a:ext cx="2624052" cy="400110"/>
          </a:xfrm>
          <a:prstGeom prst="rect">
            <a:avLst/>
          </a:prstGeom>
          <a:noFill/>
        </p:spPr>
        <p:txBody>
          <a:bodyPr wrap="none" rtlCol="0">
            <a:spAutoFit/>
          </a:bodyPr>
          <a:lstStyle/>
          <a:p>
            <a:r>
              <a:rPr lang="tr-TR" sz="2000" b="1" dirty="0" smtClean="0">
                <a:solidFill>
                  <a:srgbClr val="0070C0"/>
                </a:solidFill>
              </a:rPr>
              <a:t>B. BİNA YAKIN ÇEVRESİ</a:t>
            </a:r>
            <a:endParaRPr lang="tr-TR" sz="2000" b="1" dirty="0">
              <a:solidFill>
                <a:srgbClr val="0070C0"/>
              </a:solidFill>
            </a:endParaRPr>
          </a:p>
        </p:txBody>
      </p:sp>
      <p:sp>
        <p:nvSpPr>
          <p:cNvPr id="6" name="Dikdörtgen 5"/>
          <p:cNvSpPr/>
          <p:nvPr/>
        </p:nvSpPr>
        <p:spPr>
          <a:xfrm>
            <a:off x="433388" y="476672"/>
            <a:ext cx="8277226" cy="158417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427657" y="2047166"/>
            <a:ext cx="8277226" cy="158417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descr="D:\Aile_Users\mehmet.gokdal\Desktop\UDEP TEKNİK RAPORLAR\Giresun Fotoğraflar\IMG_09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268760"/>
            <a:ext cx="4464496" cy="3744416"/>
          </a:xfrm>
          <a:prstGeom prst="rect">
            <a:avLst/>
          </a:prstGeom>
          <a:noFill/>
          <a:ln>
            <a:noFill/>
          </a:ln>
        </p:spPr>
      </p:pic>
    </p:spTree>
    <p:extLst>
      <p:ext uri="{BB962C8B-B14F-4D97-AF65-F5344CB8AC3E}">
        <p14:creationId xmlns:p14="http://schemas.microsoft.com/office/powerpoint/2010/main" val="156954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8"/>
                                        </p:tgtEl>
                                        <p:attrNameLst>
                                          <p:attrName>ppt_x</p:attrName>
                                        </p:attrNameLst>
                                      </p:cBhvr>
                                      <p:tavLst>
                                        <p:tav tm="0">
                                          <p:val>
                                            <p:strVal val="ppt_x"/>
                                          </p:val>
                                        </p:tav>
                                        <p:tav tm="100000">
                                          <p:val>
                                            <p:strVal val="ppt_x"/>
                                          </p:val>
                                        </p:tav>
                                      </p:tavLst>
                                    </p:anim>
                                    <p:anim calcmode="lin" valueType="num">
                                      <p:cBhvr additive="base">
                                        <p:cTn id="26" dur="500"/>
                                        <p:tgtEl>
                                          <p:spTgt spid="8"/>
                                        </p:tgtEl>
                                        <p:attrNameLst>
                                          <p:attrName>ppt_y</p:attrName>
                                        </p:attrNameLst>
                                      </p:cBhvr>
                                      <p:tavLst>
                                        <p:tav tm="0">
                                          <p:val>
                                            <p:strVal val="ppt_y"/>
                                          </p:val>
                                        </p:tav>
                                        <p:tav tm="100000">
                                          <p:val>
                                            <p:strVal val="1+ppt_h/2"/>
                                          </p:val>
                                        </p:tav>
                                      </p:tavLst>
                                    </p:anim>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2" presetClass="emph" presetSubtype="0" fill="hold" grpId="0" nodeType="clickEffect">
                                  <p:stCondLst>
                                    <p:cond delay="0"/>
                                  </p:stCondLst>
                                  <p:childTnLst>
                                    <p:animRot by="120000">
                                      <p:cBhvr>
                                        <p:cTn id="31" dur="100" fill="hold">
                                          <p:stCondLst>
                                            <p:cond delay="0"/>
                                          </p:stCondLst>
                                        </p:cTn>
                                        <p:tgtEl>
                                          <p:spTgt spid="9"/>
                                        </p:tgtEl>
                                        <p:attrNameLst>
                                          <p:attrName>r</p:attrName>
                                        </p:attrNameLst>
                                      </p:cBhvr>
                                    </p:animRot>
                                    <p:animRot by="-240000">
                                      <p:cBhvr>
                                        <p:cTn id="32" dur="200" fill="hold">
                                          <p:stCondLst>
                                            <p:cond delay="200"/>
                                          </p:stCondLst>
                                        </p:cTn>
                                        <p:tgtEl>
                                          <p:spTgt spid="9"/>
                                        </p:tgtEl>
                                        <p:attrNameLst>
                                          <p:attrName>r</p:attrName>
                                        </p:attrNameLst>
                                      </p:cBhvr>
                                    </p:animRot>
                                    <p:animRot by="240000">
                                      <p:cBhvr>
                                        <p:cTn id="33" dur="200" fill="hold">
                                          <p:stCondLst>
                                            <p:cond delay="400"/>
                                          </p:stCondLst>
                                        </p:cTn>
                                        <p:tgtEl>
                                          <p:spTgt spid="9"/>
                                        </p:tgtEl>
                                        <p:attrNameLst>
                                          <p:attrName>r</p:attrName>
                                        </p:attrNameLst>
                                      </p:cBhvr>
                                    </p:animRot>
                                    <p:animRot by="-240000">
                                      <p:cBhvr>
                                        <p:cTn id="34" dur="200" fill="hold">
                                          <p:stCondLst>
                                            <p:cond delay="600"/>
                                          </p:stCondLst>
                                        </p:cTn>
                                        <p:tgtEl>
                                          <p:spTgt spid="9"/>
                                        </p:tgtEl>
                                        <p:attrNameLst>
                                          <p:attrName>r</p:attrName>
                                        </p:attrNameLst>
                                      </p:cBhvr>
                                    </p:animRot>
                                    <p:animRot by="120000">
                                      <p:cBhvr>
                                        <p:cTn id="35" dur="200" fill="hold">
                                          <p:stCondLst>
                                            <p:cond delay="800"/>
                                          </p:stCondLst>
                                        </p:cTn>
                                        <p:tgtEl>
                                          <p:spTgt spid="9"/>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15894"/>
            <a:ext cx="8820472" cy="573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074532" y="3140968"/>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a:off x="2074531" y="3789040"/>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1907704" y="5085184"/>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179512" y="415894"/>
            <a:ext cx="8820472" cy="1068890"/>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79512" y="1484783"/>
            <a:ext cx="8820472" cy="122413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79512" y="2708920"/>
            <a:ext cx="8820472" cy="652889"/>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86316" y="4608579"/>
            <a:ext cx="8813668" cy="64807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79512" y="4040927"/>
            <a:ext cx="8820472" cy="57205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79512" y="3361809"/>
            <a:ext cx="8820472" cy="64807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65036" y="5256651"/>
            <a:ext cx="8834948" cy="897423"/>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8950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242888"/>
            <a:ext cx="9144000"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21714" y="908720"/>
            <a:ext cx="9144000" cy="57606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 name="Düz Bağlayıcı 3"/>
          <p:cNvCxnSpPr/>
          <p:nvPr/>
        </p:nvCxnSpPr>
        <p:spPr>
          <a:xfrm flipH="1">
            <a:off x="2051720" y="1340768"/>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21714" y="1484784"/>
            <a:ext cx="9122286" cy="93610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0" y="3717031"/>
            <a:ext cx="9122286" cy="2898081"/>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822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188640"/>
            <a:ext cx="8928993"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Düz Bağlayıcı 3"/>
          <p:cNvCxnSpPr/>
          <p:nvPr/>
        </p:nvCxnSpPr>
        <p:spPr>
          <a:xfrm flipH="1">
            <a:off x="2051720" y="3717032"/>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2051719" y="5805264"/>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2049372" y="6453336"/>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136073" y="188640"/>
            <a:ext cx="8900423" cy="72008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07503" y="908720"/>
            <a:ext cx="8928993" cy="230425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96646" y="3248442"/>
            <a:ext cx="8939850" cy="68461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36073" y="4581128"/>
            <a:ext cx="8900423" cy="72008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16359" y="5314920"/>
            <a:ext cx="8939850" cy="68461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25206" y="5999534"/>
            <a:ext cx="8939850" cy="68461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3800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476672"/>
            <a:ext cx="847725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33376" y="2420888"/>
            <a:ext cx="8477250" cy="388843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343222" y="476672"/>
            <a:ext cx="8477250" cy="64807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3131840" y="76562"/>
            <a:ext cx="1799723" cy="400110"/>
          </a:xfrm>
          <a:prstGeom prst="rect">
            <a:avLst/>
          </a:prstGeom>
          <a:noFill/>
        </p:spPr>
        <p:txBody>
          <a:bodyPr wrap="none" rtlCol="0">
            <a:spAutoFit/>
          </a:bodyPr>
          <a:lstStyle/>
          <a:p>
            <a:r>
              <a:rPr lang="tr-TR" sz="2000" b="1" dirty="0" smtClean="0">
                <a:solidFill>
                  <a:srgbClr val="0070C0"/>
                </a:solidFill>
              </a:rPr>
              <a:t>B. BAHÇE YOLU</a:t>
            </a:r>
            <a:endParaRPr lang="tr-TR" sz="2000" b="1" dirty="0">
              <a:solidFill>
                <a:srgbClr val="0070C0"/>
              </a:solidFill>
            </a:endParaRPr>
          </a:p>
        </p:txBody>
      </p:sp>
    </p:spTree>
    <p:extLst>
      <p:ext uri="{BB962C8B-B14F-4D97-AF65-F5344CB8AC3E}">
        <p14:creationId xmlns:p14="http://schemas.microsoft.com/office/powerpoint/2010/main" val="298409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738188"/>
            <a:ext cx="908685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3139" y="767716"/>
            <a:ext cx="9082286" cy="93309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49133" y="1700808"/>
            <a:ext cx="9082286" cy="72008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70832" y="3356992"/>
            <a:ext cx="9082286" cy="57606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49133" y="3933056"/>
            <a:ext cx="9082286" cy="79208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1714" y="4725143"/>
            <a:ext cx="9082286" cy="139466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3131840" y="76562"/>
            <a:ext cx="1799723" cy="400110"/>
          </a:xfrm>
          <a:prstGeom prst="rect">
            <a:avLst/>
          </a:prstGeom>
          <a:noFill/>
        </p:spPr>
        <p:txBody>
          <a:bodyPr wrap="none" rtlCol="0">
            <a:spAutoFit/>
          </a:bodyPr>
          <a:lstStyle/>
          <a:p>
            <a:r>
              <a:rPr lang="tr-TR" sz="2000" b="1" dirty="0" smtClean="0">
                <a:solidFill>
                  <a:srgbClr val="0070C0"/>
                </a:solidFill>
              </a:rPr>
              <a:t>B. BAHÇE YOLU</a:t>
            </a:r>
            <a:endParaRPr lang="tr-TR" sz="2000" b="1" dirty="0">
              <a:solidFill>
                <a:srgbClr val="0070C0"/>
              </a:solidFill>
            </a:endParaRPr>
          </a:p>
        </p:txBody>
      </p:sp>
    </p:spTree>
    <p:extLst>
      <p:ext uri="{BB962C8B-B14F-4D97-AF65-F5344CB8AC3E}">
        <p14:creationId xmlns:p14="http://schemas.microsoft.com/office/powerpoint/2010/main" val="82028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692696"/>
            <a:ext cx="9036497"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539552" y="5373216"/>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cxnSp>
        <p:nvCxnSpPr>
          <p:cNvPr id="4" name="Düz Bağlayıcı 3"/>
          <p:cNvCxnSpPr/>
          <p:nvPr/>
        </p:nvCxnSpPr>
        <p:spPr>
          <a:xfrm flipH="1">
            <a:off x="1907704" y="2492896"/>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Metin kutusu 4"/>
          <p:cNvSpPr txBox="1"/>
          <p:nvPr/>
        </p:nvSpPr>
        <p:spPr>
          <a:xfrm>
            <a:off x="3131840" y="76562"/>
            <a:ext cx="1799723" cy="400110"/>
          </a:xfrm>
          <a:prstGeom prst="rect">
            <a:avLst/>
          </a:prstGeom>
          <a:noFill/>
        </p:spPr>
        <p:txBody>
          <a:bodyPr wrap="none" rtlCol="0">
            <a:spAutoFit/>
          </a:bodyPr>
          <a:lstStyle/>
          <a:p>
            <a:r>
              <a:rPr lang="tr-TR" sz="2000" b="1" dirty="0" smtClean="0">
                <a:solidFill>
                  <a:srgbClr val="0070C0"/>
                </a:solidFill>
              </a:rPr>
              <a:t>B. BAHÇE YOLU</a:t>
            </a:r>
            <a:endParaRPr lang="tr-TR" sz="2000" b="1" dirty="0">
              <a:solidFill>
                <a:srgbClr val="0070C0"/>
              </a:solidFill>
            </a:endParaRPr>
          </a:p>
        </p:txBody>
      </p:sp>
      <p:sp>
        <p:nvSpPr>
          <p:cNvPr id="6" name="Dikdörtgen 5"/>
          <p:cNvSpPr/>
          <p:nvPr/>
        </p:nvSpPr>
        <p:spPr>
          <a:xfrm>
            <a:off x="96645" y="692696"/>
            <a:ext cx="9018779" cy="108012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96646" y="1774544"/>
            <a:ext cx="9047354" cy="1150399"/>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25221" y="3645024"/>
            <a:ext cx="9018779" cy="151216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25220" y="5157192"/>
            <a:ext cx="9018779" cy="792088"/>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99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etin kutusu 1"/>
          <p:cNvSpPr txBox="1">
            <a:spLocks noChangeArrowheads="1"/>
          </p:cNvSpPr>
          <p:nvPr/>
        </p:nvSpPr>
        <p:spPr bwMode="auto">
          <a:xfrm>
            <a:off x="144463" y="549275"/>
            <a:ext cx="8891587"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tr-TR" altLang="tr-TR" sz="2000" b="1">
                <a:solidFill>
                  <a:srgbClr val="C00000"/>
                </a:solidFill>
                <a:latin typeface="Tahoma" pitchFamily="34" charset="0"/>
                <a:cs typeface="Tahoma" pitchFamily="34" charset="0"/>
              </a:rPr>
              <a:t>İZLEME VE DENETLEME FORMLARI;</a:t>
            </a:r>
          </a:p>
          <a:p>
            <a:pPr eaLnBrk="1" hangingPunct="1">
              <a:spcBef>
                <a:spcPct val="0"/>
              </a:spcBef>
              <a:buFontTx/>
              <a:buNone/>
            </a:pPr>
            <a:endParaRPr lang="tr-TR" altLang="tr-TR" sz="1800">
              <a:latin typeface="Tahoma" pitchFamily="34" charset="0"/>
              <a:cs typeface="Tahoma" pitchFamily="34" charset="0"/>
            </a:endParaRPr>
          </a:p>
          <a:p>
            <a:pPr algn="just" eaLnBrk="1" hangingPunct="1">
              <a:spcBef>
                <a:spcPct val="0"/>
              </a:spcBef>
              <a:buFontTx/>
              <a:buNone/>
            </a:pPr>
            <a:r>
              <a:rPr lang="tr-TR" altLang="tr-TR" sz="1800">
                <a:latin typeface="Tahoma" pitchFamily="34" charset="0"/>
                <a:cs typeface="Tahoma" pitchFamily="34" charset="0"/>
              </a:rPr>
              <a:t>EK1 BİNALAR (673 soru) </a:t>
            </a:r>
          </a:p>
          <a:p>
            <a:pPr algn="just" eaLnBrk="1" hangingPunct="1">
              <a:spcBef>
                <a:spcPct val="0"/>
              </a:spcBef>
              <a:buFontTx/>
              <a:buNone/>
            </a:pPr>
            <a:endParaRPr lang="tr-TR" altLang="tr-TR" sz="1800">
              <a:latin typeface="Tahoma" pitchFamily="34" charset="0"/>
              <a:cs typeface="Tahoma" pitchFamily="34" charset="0"/>
            </a:endParaRPr>
          </a:p>
          <a:p>
            <a:pPr eaLnBrk="1" hangingPunct="1">
              <a:spcBef>
                <a:spcPct val="0"/>
              </a:spcBef>
              <a:buFontTx/>
              <a:buNone/>
            </a:pPr>
            <a:endParaRPr lang="tr-TR" altLang="tr-TR" sz="1800">
              <a:latin typeface="Tahoma" pitchFamily="34" charset="0"/>
              <a:cs typeface="Tahoma" pitchFamily="34" charset="0"/>
            </a:endParaRPr>
          </a:p>
          <a:p>
            <a:pPr eaLnBrk="1" hangingPunct="1">
              <a:spcBef>
                <a:spcPct val="0"/>
              </a:spcBef>
              <a:buFontTx/>
              <a:buNone/>
            </a:pPr>
            <a:r>
              <a:rPr lang="tr-TR" altLang="tr-TR" sz="1800">
                <a:latin typeface="Tahoma" pitchFamily="34" charset="0"/>
                <a:cs typeface="Tahoma" pitchFamily="34" charset="0"/>
              </a:rPr>
              <a:t>EK 2 AÇIK ALANLAR (858 soru)</a:t>
            </a:r>
          </a:p>
          <a:p>
            <a:pPr eaLnBrk="1" hangingPunct="1">
              <a:spcBef>
                <a:spcPct val="0"/>
              </a:spcBef>
              <a:buFontTx/>
              <a:buNone/>
            </a:pPr>
            <a:r>
              <a:rPr lang="tr-TR" altLang="tr-TR" sz="1800">
                <a:latin typeface="Tahoma" pitchFamily="34" charset="0"/>
                <a:cs typeface="Tahoma" pitchFamily="34" charset="0"/>
              </a:rPr>
              <a:t>	A. YAYA KALDIRIMLARI</a:t>
            </a:r>
          </a:p>
          <a:p>
            <a:pPr eaLnBrk="1" hangingPunct="1">
              <a:spcBef>
                <a:spcPct val="0"/>
              </a:spcBef>
              <a:buFontTx/>
              <a:buNone/>
            </a:pPr>
            <a:r>
              <a:rPr lang="tr-TR" altLang="tr-TR" sz="1800">
                <a:latin typeface="Tahoma" pitchFamily="34" charset="0"/>
                <a:cs typeface="Tahoma" pitchFamily="34" charset="0"/>
              </a:rPr>
              <a:t>	B. YAYA GEÇİTLERİ</a:t>
            </a:r>
          </a:p>
          <a:p>
            <a:pPr eaLnBrk="1" hangingPunct="1">
              <a:spcBef>
                <a:spcPct val="0"/>
              </a:spcBef>
              <a:buFontTx/>
              <a:buNone/>
            </a:pPr>
            <a:r>
              <a:rPr lang="tr-TR" altLang="tr-TR" sz="1800">
                <a:latin typeface="Tahoma" pitchFamily="34" charset="0"/>
                <a:cs typeface="Tahoma" pitchFamily="34" charset="0"/>
              </a:rPr>
              <a:t>	C.  DURAKLAR</a:t>
            </a:r>
          </a:p>
          <a:p>
            <a:pPr eaLnBrk="1" hangingPunct="1">
              <a:spcBef>
                <a:spcPct val="0"/>
              </a:spcBef>
              <a:buFontTx/>
              <a:buNone/>
            </a:pPr>
            <a:r>
              <a:rPr lang="tr-TR" altLang="tr-TR" sz="1800">
                <a:latin typeface="Tahoma" pitchFamily="34" charset="0"/>
                <a:cs typeface="Tahoma" pitchFamily="34" charset="0"/>
              </a:rPr>
              <a:t>	D. OTOPARKLAR</a:t>
            </a:r>
          </a:p>
          <a:p>
            <a:pPr eaLnBrk="1" hangingPunct="1">
              <a:spcBef>
                <a:spcPct val="0"/>
              </a:spcBef>
              <a:buFontTx/>
              <a:buNone/>
            </a:pPr>
            <a:r>
              <a:rPr lang="tr-TR" altLang="tr-TR" sz="1800">
                <a:latin typeface="Tahoma" pitchFamily="34" charset="0"/>
                <a:cs typeface="Tahoma" pitchFamily="34" charset="0"/>
              </a:rPr>
              <a:t>	E. HALKA AÇIK TELEFON KULÜBELERİ</a:t>
            </a:r>
          </a:p>
          <a:p>
            <a:pPr eaLnBrk="1" hangingPunct="1">
              <a:spcBef>
                <a:spcPct val="0"/>
              </a:spcBef>
              <a:buFontTx/>
              <a:buNone/>
            </a:pPr>
            <a:r>
              <a:rPr lang="tr-TR" altLang="tr-TR" sz="1800">
                <a:latin typeface="Tahoma" pitchFamily="34" charset="0"/>
                <a:cs typeface="Tahoma" pitchFamily="34" charset="0"/>
              </a:rPr>
              <a:t>	F. HALKA AÇIK TUVALETLER</a:t>
            </a:r>
          </a:p>
          <a:p>
            <a:pPr eaLnBrk="1" hangingPunct="1">
              <a:spcBef>
                <a:spcPct val="0"/>
              </a:spcBef>
              <a:buFontTx/>
              <a:buNone/>
            </a:pPr>
            <a:r>
              <a:rPr lang="tr-TR" altLang="tr-TR" sz="1800">
                <a:latin typeface="Tahoma" pitchFamily="34" charset="0"/>
                <a:cs typeface="Tahoma" pitchFamily="34" charset="0"/>
              </a:rPr>
              <a:t>	G. KENT PARKLARI</a:t>
            </a:r>
          </a:p>
          <a:p>
            <a:pPr eaLnBrk="1" hangingPunct="1">
              <a:spcBef>
                <a:spcPct val="0"/>
              </a:spcBef>
              <a:buFontTx/>
              <a:buNone/>
            </a:pPr>
            <a:endParaRPr lang="tr-TR" altLang="tr-TR" sz="1800">
              <a:latin typeface="Tahoma" pitchFamily="34" charset="0"/>
              <a:cs typeface="Tahoma" pitchFamily="34" charset="0"/>
            </a:endParaRPr>
          </a:p>
          <a:p>
            <a:pPr eaLnBrk="1" hangingPunct="1">
              <a:spcBef>
                <a:spcPct val="0"/>
              </a:spcBef>
              <a:buFontTx/>
              <a:buNone/>
            </a:pPr>
            <a:r>
              <a:rPr lang="tr-TR" altLang="tr-TR" sz="1800">
                <a:latin typeface="Tahoma" pitchFamily="34" charset="0"/>
                <a:cs typeface="Tahoma" pitchFamily="34" charset="0"/>
              </a:rPr>
              <a:t>EK 3 TOPLU TAŞIMA ARAÇLARI (240 soru)</a:t>
            </a:r>
          </a:p>
          <a:p>
            <a:pPr eaLnBrk="1" hangingPunct="1">
              <a:spcBef>
                <a:spcPct val="0"/>
              </a:spcBef>
              <a:buFontTx/>
              <a:buNone/>
            </a:pPr>
            <a:r>
              <a:rPr lang="tr-TR" altLang="tr-TR" sz="1800">
                <a:latin typeface="Tahoma" pitchFamily="34" charset="0"/>
                <a:cs typeface="Tahoma" pitchFamily="34" charset="0"/>
              </a:rPr>
              <a:t>	I. SÜRÜCÜ KOLTUĞUNA İLAVE OLARAK SEKİZDEN FAZLA KOLTUĞU 	BULUNAN VE YOLCU TAŞIMAK AMACIYLA KULLANILAN ARAÇLAR</a:t>
            </a:r>
          </a:p>
          <a:p>
            <a:pPr eaLnBrk="1" hangingPunct="1">
              <a:spcBef>
                <a:spcPct val="0"/>
              </a:spcBef>
              <a:buFontTx/>
              <a:buNone/>
            </a:pPr>
            <a:r>
              <a:rPr lang="tr-TR" altLang="tr-TR" sz="1800">
                <a:latin typeface="Tahoma" pitchFamily="34" charset="0"/>
                <a:cs typeface="Tahoma" pitchFamily="34" charset="0"/>
              </a:rPr>
              <a:t>	II. RAYLI SİSTEM TAŞITLARI</a:t>
            </a:r>
          </a:p>
          <a:p>
            <a:pPr eaLnBrk="1" hangingPunct="1">
              <a:spcBef>
                <a:spcPct val="0"/>
              </a:spcBef>
              <a:buFontTx/>
              <a:buNone/>
            </a:pPr>
            <a:r>
              <a:rPr lang="tr-TR" altLang="tr-TR" sz="1800">
                <a:latin typeface="Tahoma" pitchFamily="34" charset="0"/>
                <a:cs typeface="Tahoma" pitchFamily="34" charset="0"/>
              </a:rPr>
              <a:t>	III.GEMİLER</a:t>
            </a:r>
          </a:p>
        </p:txBody>
      </p:sp>
    </p:spTree>
    <p:extLst>
      <p:ext uri="{BB962C8B-B14F-4D97-AF65-F5344CB8AC3E}">
        <p14:creationId xmlns:p14="http://schemas.microsoft.com/office/powerpoint/2010/main" val="157921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2" end="2"/>
                                            </p:txEl>
                                          </p:spTgt>
                                        </p:tgtEl>
                                        <p:attrNameLst>
                                          <p:attrName>style.visibility</p:attrName>
                                        </p:attrNameLst>
                                      </p:cBhvr>
                                      <p:to>
                                        <p:strVal val="visible"/>
                                      </p:to>
                                    </p:set>
                                    <p:anim calcmode="lin" valueType="num">
                                      <p:cBhvr additive="base">
                                        <p:cTn id="7"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5" end="5"/>
                                            </p:txEl>
                                          </p:spTgt>
                                        </p:tgtEl>
                                        <p:attrNameLst>
                                          <p:attrName>style.visibility</p:attrName>
                                        </p:attrNameLst>
                                      </p:cBhvr>
                                      <p:to>
                                        <p:strVal val="visible"/>
                                      </p:to>
                                    </p:set>
                                    <p:anim calcmode="lin" valueType="num">
                                      <p:cBhvr additive="base">
                                        <p:cTn id="13" dur="5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314">
                                            <p:txEl>
                                              <p:pRg st="6" end="6"/>
                                            </p:txEl>
                                          </p:spTgt>
                                        </p:tgtEl>
                                        <p:attrNameLst>
                                          <p:attrName>style.visibility</p:attrName>
                                        </p:attrNameLst>
                                      </p:cBhvr>
                                      <p:to>
                                        <p:strVal val="visible"/>
                                      </p:to>
                                    </p:set>
                                    <p:anim calcmode="lin" valueType="num">
                                      <p:cBhvr additive="base">
                                        <p:cTn id="17" dur="5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4">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314">
                                            <p:txEl>
                                              <p:pRg st="7" end="7"/>
                                            </p:txEl>
                                          </p:spTgt>
                                        </p:tgtEl>
                                        <p:attrNameLst>
                                          <p:attrName>style.visibility</p:attrName>
                                        </p:attrNameLst>
                                      </p:cBhvr>
                                      <p:to>
                                        <p:strVal val="visible"/>
                                      </p:to>
                                    </p:set>
                                    <p:anim calcmode="lin" valueType="num">
                                      <p:cBhvr additive="base">
                                        <p:cTn id="21" dur="500" fill="hold"/>
                                        <p:tgtEl>
                                          <p:spTgt spid="13314">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314">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314">
                                            <p:txEl>
                                              <p:pRg st="8" end="8"/>
                                            </p:txEl>
                                          </p:spTgt>
                                        </p:tgtEl>
                                        <p:attrNameLst>
                                          <p:attrName>style.visibility</p:attrName>
                                        </p:attrNameLst>
                                      </p:cBhvr>
                                      <p:to>
                                        <p:strVal val="visible"/>
                                      </p:to>
                                    </p:set>
                                    <p:anim calcmode="lin" valueType="num">
                                      <p:cBhvr additive="base">
                                        <p:cTn id="25" dur="500" fill="hold"/>
                                        <p:tgtEl>
                                          <p:spTgt spid="1331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314">
                                            <p:txEl>
                                              <p:pRg st="9" end="9"/>
                                            </p:txEl>
                                          </p:spTgt>
                                        </p:tgtEl>
                                        <p:attrNameLst>
                                          <p:attrName>style.visibility</p:attrName>
                                        </p:attrNameLst>
                                      </p:cBhvr>
                                      <p:to>
                                        <p:strVal val="visible"/>
                                      </p:to>
                                    </p:set>
                                    <p:anim calcmode="lin" valueType="num">
                                      <p:cBhvr additive="base">
                                        <p:cTn id="29" dur="500" fill="hold"/>
                                        <p:tgtEl>
                                          <p:spTgt spid="13314">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314">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314">
                                            <p:txEl>
                                              <p:pRg st="10" end="10"/>
                                            </p:txEl>
                                          </p:spTgt>
                                        </p:tgtEl>
                                        <p:attrNameLst>
                                          <p:attrName>style.visibility</p:attrName>
                                        </p:attrNameLst>
                                      </p:cBhvr>
                                      <p:to>
                                        <p:strVal val="visible"/>
                                      </p:to>
                                    </p:set>
                                    <p:anim calcmode="lin" valueType="num">
                                      <p:cBhvr additive="base">
                                        <p:cTn id="33" dur="500" fill="hold"/>
                                        <p:tgtEl>
                                          <p:spTgt spid="13314">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314">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314">
                                            <p:txEl>
                                              <p:pRg st="11" end="11"/>
                                            </p:txEl>
                                          </p:spTgt>
                                        </p:tgtEl>
                                        <p:attrNameLst>
                                          <p:attrName>style.visibility</p:attrName>
                                        </p:attrNameLst>
                                      </p:cBhvr>
                                      <p:to>
                                        <p:strVal val="visible"/>
                                      </p:to>
                                    </p:set>
                                    <p:anim calcmode="lin" valueType="num">
                                      <p:cBhvr additive="base">
                                        <p:cTn id="37" dur="500" fill="hold"/>
                                        <p:tgtEl>
                                          <p:spTgt spid="13314">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4">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314">
                                            <p:txEl>
                                              <p:pRg st="12" end="12"/>
                                            </p:txEl>
                                          </p:spTgt>
                                        </p:tgtEl>
                                        <p:attrNameLst>
                                          <p:attrName>style.visibility</p:attrName>
                                        </p:attrNameLst>
                                      </p:cBhvr>
                                      <p:to>
                                        <p:strVal val="visible"/>
                                      </p:to>
                                    </p:set>
                                    <p:anim calcmode="lin" valueType="num">
                                      <p:cBhvr additive="base">
                                        <p:cTn id="41" dur="500" fill="hold"/>
                                        <p:tgtEl>
                                          <p:spTgt spid="13314">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31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3314">
                                            <p:txEl>
                                              <p:pRg st="14" end="14"/>
                                            </p:txEl>
                                          </p:spTgt>
                                        </p:tgtEl>
                                        <p:attrNameLst>
                                          <p:attrName>style.visibility</p:attrName>
                                        </p:attrNameLst>
                                      </p:cBhvr>
                                      <p:to>
                                        <p:strVal val="visible"/>
                                      </p:to>
                                    </p:set>
                                    <p:anim calcmode="lin" valueType="num">
                                      <p:cBhvr additive="base">
                                        <p:cTn id="47" dur="500" fill="hold"/>
                                        <p:tgtEl>
                                          <p:spTgt spid="13314">
                                            <p:txEl>
                                              <p:pRg st="14" end="1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314">
                                            <p:txEl>
                                              <p:pRg st="14" end="1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314">
                                            <p:txEl>
                                              <p:pRg st="15" end="15"/>
                                            </p:txEl>
                                          </p:spTgt>
                                        </p:tgtEl>
                                        <p:attrNameLst>
                                          <p:attrName>style.visibility</p:attrName>
                                        </p:attrNameLst>
                                      </p:cBhvr>
                                      <p:to>
                                        <p:strVal val="visible"/>
                                      </p:to>
                                    </p:set>
                                    <p:anim calcmode="lin" valueType="num">
                                      <p:cBhvr additive="base">
                                        <p:cTn id="51" dur="500" fill="hold"/>
                                        <p:tgtEl>
                                          <p:spTgt spid="13314">
                                            <p:txEl>
                                              <p:pRg st="15" end="1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314">
                                            <p:txEl>
                                              <p:pRg st="15" end="15"/>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314">
                                            <p:txEl>
                                              <p:pRg st="16" end="16"/>
                                            </p:txEl>
                                          </p:spTgt>
                                        </p:tgtEl>
                                        <p:attrNameLst>
                                          <p:attrName>style.visibility</p:attrName>
                                        </p:attrNameLst>
                                      </p:cBhvr>
                                      <p:to>
                                        <p:strVal val="visible"/>
                                      </p:to>
                                    </p:set>
                                    <p:anim calcmode="lin" valueType="num">
                                      <p:cBhvr additive="base">
                                        <p:cTn id="55" dur="500" fill="hold"/>
                                        <p:tgtEl>
                                          <p:spTgt spid="13314">
                                            <p:txEl>
                                              <p:pRg st="16" end="1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4">
                                            <p:txEl>
                                              <p:pRg st="16" end="1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314">
                                            <p:txEl>
                                              <p:pRg st="17" end="17"/>
                                            </p:txEl>
                                          </p:spTgt>
                                        </p:tgtEl>
                                        <p:attrNameLst>
                                          <p:attrName>style.visibility</p:attrName>
                                        </p:attrNameLst>
                                      </p:cBhvr>
                                      <p:to>
                                        <p:strVal val="visible"/>
                                      </p:to>
                                    </p:set>
                                    <p:anim calcmode="lin" valueType="num">
                                      <p:cBhvr additive="base">
                                        <p:cTn id="59" dur="500" fill="hold"/>
                                        <p:tgtEl>
                                          <p:spTgt spid="13314">
                                            <p:txEl>
                                              <p:pRg st="17" end="1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314">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14911" y="1916832"/>
            <a:ext cx="8939851" cy="165618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476672"/>
            <a:ext cx="8928993"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971600" y="2492896"/>
            <a:ext cx="61206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3131840" y="76562"/>
            <a:ext cx="1799723" cy="400110"/>
          </a:xfrm>
          <a:prstGeom prst="rect">
            <a:avLst/>
          </a:prstGeom>
          <a:noFill/>
        </p:spPr>
        <p:txBody>
          <a:bodyPr wrap="none" rtlCol="0">
            <a:spAutoFit/>
          </a:bodyPr>
          <a:lstStyle/>
          <a:p>
            <a:r>
              <a:rPr lang="tr-TR" sz="2000" b="1" dirty="0" smtClean="0">
                <a:solidFill>
                  <a:srgbClr val="0070C0"/>
                </a:solidFill>
              </a:rPr>
              <a:t>B. BAHÇE YOLU</a:t>
            </a:r>
            <a:endParaRPr lang="tr-TR" sz="2000" b="1" dirty="0">
              <a:solidFill>
                <a:srgbClr val="0070C0"/>
              </a:solidFill>
            </a:endParaRPr>
          </a:p>
        </p:txBody>
      </p:sp>
      <p:sp>
        <p:nvSpPr>
          <p:cNvPr id="6" name="Dikdörtgen 5"/>
          <p:cNvSpPr/>
          <p:nvPr/>
        </p:nvSpPr>
        <p:spPr>
          <a:xfrm>
            <a:off x="96645" y="476672"/>
            <a:ext cx="8939851" cy="144016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02073" y="3573016"/>
            <a:ext cx="8939851" cy="108012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17173" y="4653136"/>
            <a:ext cx="8939851" cy="108012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07503" y="5733256"/>
            <a:ext cx="8939851" cy="64807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1888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8"/>
                                        </p:tgtEl>
                                        <p:attrNameLst>
                                          <p:attrName>r</p:attrName>
                                        </p:attrNameLst>
                                      </p:cBhvr>
                                    </p:animRot>
                                    <p:animRot by="-240000">
                                      <p:cBhvr>
                                        <p:cTn id="27" dur="200" fill="hold">
                                          <p:stCondLst>
                                            <p:cond delay="200"/>
                                          </p:stCondLst>
                                        </p:cTn>
                                        <p:tgtEl>
                                          <p:spTgt spid="8"/>
                                        </p:tgtEl>
                                        <p:attrNameLst>
                                          <p:attrName>r</p:attrName>
                                        </p:attrNameLst>
                                      </p:cBhvr>
                                    </p:animRot>
                                    <p:animRot by="240000">
                                      <p:cBhvr>
                                        <p:cTn id="28" dur="200" fill="hold">
                                          <p:stCondLst>
                                            <p:cond delay="400"/>
                                          </p:stCondLst>
                                        </p:cTn>
                                        <p:tgtEl>
                                          <p:spTgt spid="8"/>
                                        </p:tgtEl>
                                        <p:attrNameLst>
                                          <p:attrName>r</p:attrName>
                                        </p:attrNameLst>
                                      </p:cBhvr>
                                    </p:animRot>
                                    <p:animRot by="-240000">
                                      <p:cBhvr>
                                        <p:cTn id="29" dur="200" fill="hold">
                                          <p:stCondLst>
                                            <p:cond delay="600"/>
                                          </p:stCondLst>
                                        </p:cTn>
                                        <p:tgtEl>
                                          <p:spTgt spid="8"/>
                                        </p:tgtEl>
                                        <p:attrNameLst>
                                          <p:attrName>r</p:attrName>
                                        </p:attrNameLst>
                                      </p:cBhvr>
                                    </p:animRot>
                                    <p:animRot by="120000">
                                      <p:cBhvr>
                                        <p:cTn id="30" dur="200" fill="hold">
                                          <p:stCondLst>
                                            <p:cond delay="800"/>
                                          </p:stCondLst>
                                        </p:cTn>
                                        <p:tgtEl>
                                          <p:spTgt spid="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0"/>
                                        </p:tgtEl>
                                        <p:attrNameLst>
                                          <p:attrName>r</p:attrName>
                                        </p:attrNameLst>
                                      </p:cBhvr>
                                    </p:animRot>
                                    <p:animRot by="-240000">
                                      <p:cBhvr>
                                        <p:cTn id="43" dur="200" fill="hold">
                                          <p:stCondLst>
                                            <p:cond delay="200"/>
                                          </p:stCondLst>
                                        </p:cTn>
                                        <p:tgtEl>
                                          <p:spTgt spid="10"/>
                                        </p:tgtEl>
                                        <p:attrNameLst>
                                          <p:attrName>r</p:attrName>
                                        </p:attrNameLst>
                                      </p:cBhvr>
                                    </p:animRot>
                                    <p:animRot by="240000">
                                      <p:cBhvr>
                                        <p:cTn id="44" dur="200" fill="hold">
                                          <p:stCondLst>
                                            <p:cond delay="400"/>
                                          </p:stCondLst>
                                        </p:cTn>
                                        <p:tgtEl>
                                          <p:spTgt spid="10"/>
                                        </p:tgtEl>
                                        <p:attrNameLst>
                                          <p:attrName>r</p:attrName>
                                        </p:attrNameLst>
                                      </p:cBhvr>
                                    </p:animRot>
                                    <p:animRot by="-240000">
                                      <p:cBhvr>
                                        <p:cTn id="45" dur="200" fill="hold">
                                          <p:stCondLst>
                                            <p:cond delay="600"/>
                                          </p:stCondLst>
                                        </p:cTn>
                                        <p:tgtEl>
                                          <p:spTgt spid="10"/>
                                        </p:tgtEl>
                                        <p:attrNameLst>
                                          <p:attrName>r</p:attrName>
                                        </p:attrNameLst>
                                      </p:cBhvr>
                                    </p:animRot>
                                    <p:animRot by="120000">
                                      <p:cBhvr>
                                        <p:cTn id="46"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980728"/>
            <a:ext cx="8712969"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204149" y="1700808"/>
            <a:ext cx="8688331" cy="165618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 name="Düz Bağlayıcı 3"/>
          <p:cNvCxnSpPr/>
          <p:nvPr/>
        </p:nvCxnSpPr>
        <p:spPr>
          <a:xfrm flipH="1">
            <a:off x="204149" y="1700808"/>
            <a:ext cx="2207611" cy="165618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flipV="1">
            <a:off x="179511" y="1700808"/>
            <a:ext cx="2232249" cy="165618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3131840" y="76562"/>
            <a:ext cx="1799723" cy="400110"/>
          </a:xfrm>
          <a:prstGeom prst="rect">
            <a:avLst/>
          </a:prstGeom>
          <a:noFill/>
        </p:spPr>
        <p:txBody>
          <a:bodyPr wrap="none" rtlCol="0">
            <a:spAutoFit/>
          </a:bodyPr>
          <a:lstStyle/>
          <a:p>
            <a:r>
              <a:rPr lang="tr-TR" sz="2000" b="1" dirty="0" smtClean="0">
                <a:solidFill>
                  <a:srgbClr val="0070C0"/>
                </a:solidFill>
              </a:rPr>
              <a:t>B. BAHÇE YOLU</a:t>
            </a:r>
            <a:endParaRPr lang="tr-TR" sz="2000" b="1" dirty="0">
              <a:solidFill>
                <a:srgbClr val="0070C0"/>
              </a:solidFill>
            </a:endParaRPr>
          </a:p>
        </p:txBody>
      </p:sp>
      <p:sp>
        <p:nvSpPr>
          <p:cNvPr id="11" name="Dikdörtgen 10"/>
          <p:cNvSpPr/>
          <p:nvPr/>
        </p:nvSpPr>
        <p:spPr>
          <a:xfrm>
            <a:off x="204149" y="3333007"/>
            <a:ext cx="8688331" cy="1248121"/>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79511" y="4580385"/>
            <a:ext cx="8688331" cy="1440903"/>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2" descr="E:\UDEP ÇANKIRI FOTOĞRAFLAR\GÜNEŞ İLKÖĞRETİM RAMPA VE TUVALET\YENİ HALİ\RAMP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780928"/>
            <a:ext cx="5840981" cy="389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99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nodeType="clickEffect">
                                  <p:stCondLst>
                                    <p:cond delay="0"/>
                                  </p:stCondLst>
                                  <p:childTnLst>
                                    <p:animEffect transition="out" filter="wipe(down)">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2" y="188640"/>
            <a:ext cx="8640961"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577519" y="4077072"/>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a:off x="2529574" y="6525344"/>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269222" y="188640"/>
            <a:ext cx="8606691" cy="324036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Dikdörtgen 6"/>
          <p:cNvSpPr/>
          <p:nvPr/>
        </p:nvSpPr>
        <p:spPr>
          <a:xfrm>
            <a:off x="214364" y="3412733"/>
            <a:ext cx="8661549" cy="880363"/>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41792" y="4293096"/>
            <a:ext cx="8661549" cy="880363"/>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flipH="1">
            <a:off x="2529574" y="4941168"/>
            <a:ext cx="669815"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241792" y="6093296"/>
            <a:ext cx="8661549" cy="565891"/>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73" y="908720"/>
            <a:ext cx="8748464" cy="1148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7236296" y="1196752"/>
            <a:ext cx="648072" cy="6120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202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1000"/>
                                        <p:tgtEl>
                                          <p:spTgt spid="5122"/>
                                        </p:tgtEl>
                                      </p:cBhvr>
                                    </p:animEffect>
                                    <p:anim calcmode="lin" valueType="num">
                                      <p:cBhvr>
                                        <p:cTn id="15" dur="1000" fill="hold"/>
                                        <p:tgtEl>
                                          <p:spTgt spid="5122"/>
                                        </p:tgtEl>
                                        <p:attrNameLst>
                                          <p:attrName>ppt_x</p:attrName>
                                        </p:attrNameLst>
                                      </p:cBhvr>
                                      <p:tavLst>
                                        <p:tav tm="0">
                                          <p:val>
                                            <p:strVal val="#ppt_x"/>
                                          </p:val>
                                        </p:tav>
                                        <p:tav tm="100000">
                                          <p:val>
                                            <p:strVal val="#ppt_x"/>
                                          </p:val>
                                        </p:tav>
                                      </p:tavLst>
                                    </p:anim>
                                    <p:anim calcmode="lin" valueType="num">
                                      <p:cBhvr>
                                        <p:cTn id="16"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5122"/>
                                        </p:tgtEl>
                                      </p:cBhvr>
                                    </p:animEffect>
                                    <p:anim calcmode="lin" valueType="num">
                                      <p:cBhvr>
                                        <p:cTn id="26" dur="1000"/>
                                        <p:tgtEl>
                                          <p:spTgt spid="5122"/>
                                        </p:tgtEl>
                                        <p:attrNameLst>
                                          <p:attrName>ppt_x</p:attrName>
                                        </p:attrNameLst>
                                      </p:cBhvr>
                                      <p:tavLst>
                                        <p:tav tm="0">
                                          <p:val>
                                            <p:strVal val="ppt_x"/>
                                          </p:val>
                                        </p:tav>
                                        <p:tav tm="100000">
                                          <p:val>
                                            <p:strVal val="ppt_x"/>
                                          </p:val>
                                        </p:tav>
                                      </p:tavLst>
                                    </p:anim>
                                    <p:anim calcmode="lin" valueType="num">
                                      <p:cBhvr>
                                        <p:cTn id="27" dur="1000"/>
                                        <p:tgtEl>
                                          <p:spTgt spid="5122"/>
                                        </p:tgtEl>
                                        <p:attrNameLst>
                                          <p:attrName>ppt_y</p:attrName>
                                        </p:attrNameLst>
                                      </p:cBhvr>
                                      <p:tavLst>
                                        <p:tav tm="0">
                                          <p:val>
                                            <p:strVal val="ppt_y"/>
                                          </p:val>
                                        </p:tav>
                                        <p:tav tm="100000">
                                          <p:val>
                                            <p:strVal val="ppt_y+.1"/>
                                          </p:val>
                                        </p:tav>
                                      </p:tavLst>
                                    </p:anim>
                                    <p:set>
                                      <p:cBhvr>
                                        <p:cTn id="28" dur="1" fill="hold">
                                          <p:stCondLst>
                                            <p:cond delay="999"/>
                                          </p:stCondLst>
                                        </p:cTn>
                                        <p:tgtEl>
                                          <p:spTgt spid="5122"/>
                                        </p:tgtEl>
                                        <p:attrNameLst>
                                          <p:attrName>style.visibility</p:attrName>
                                        </p:attrNameLst>
                                      </p:cBhvr>
                                      <p:to>
                                        <p:strVal val="hidden"/>
                                      </p:to>
                                    </p:set>
                                  </p:childTnLst>
                                </p:cTn>
                              </p:par>
                              <p:par>
                                <p:cTn id="29" presetID="42" presetClass="exit" presetSubtype="0" fill="hold" grpId="1" nodeType="withEffect">
                                  <p:stCondLst>
                                    <p:cond delay="0"/>
                                  </p:stCondLst>
                                  <p:childTnLst>
                                    <p:animEffect transition="out" filter="fade">
                                      <p:cBhvr>
                                        <p:cTn id="30" dur="1000"/>
                                        <p:tgtEl>
                                          <p:spTgt spid="2"/>
                                        </p:tgtEl>
                                      </p:cBhvr>
                                    </p:animEffect>
                                    <p:anim calcmode="lin" valueType="num">
                                      <p:cBhvr>
                                        <p:cTn id="31" dur="1000"/>
                                        <p:tgtEl>
                                          <p:spTgt spid="2"/>
                                        </p:tgtEl>
                                        <p:attrNameLst>
                                          <p:attrName>ppt_x</p:attrName>
                                        </p:attrNameLst>
                                      </p:cBhvr>
                                      <p:tavLst>
                                        <p:tav tm="0">
                                          <p:val>
                                            <p:strVal val="ppt_x"/>
                                          </p:val>
                                        </p:tav>
                                        <p:tav tm="100000">
                                          <p:val>
                                            <p:strVal val="ppt_x"/>
                                          </p:val>
                                        </p:tav>
                                      </p:tavLst>
                                    </p:anim>
                                    <p:anim calcmode="lin" valueType="num">
                                      <p:cBhvr>
                                        <p:cTn id="32" dur="1000"/>
                                        <p:tgtEl>
                                          <p:spTgt spid="2"/>
                                        </p:tgtEl>
                                        <p:attrNameLst>
                                          <p:attrName>ppt_y</p:attrName>
                                        </p:attrNameLst>
                                      </p:cBhvr>
                                      <p:tavLst>
                                        <p:tav tm="0">
                                          <p:val>
                                            <p:strVal val="ppt_y"/>
                                          </p:val>
                                        </p:tav>
                                        <p:tav tm="100000">
                                          <p:val>
                                            <p:strVal val="ppt_y+.1"/>
                                          </p:val>
                                        </p:tav>
                                      </p:tavLst>
                                    </p:anim>
                                    <p:set>
                                      <p:cBhvr>
                                        <p:cTn id="33" dur="1" fill="hold">
                                          <p:stCondLst>
                                            <p:cond delay="9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2" grpId="0" animBg="1"/>
      <p:bldP spid="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62" y="409667"/>
            <a:ext cx="8941233"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700808"/>
            <a:ext cx="83883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Düz Bağlayıcı 3"/>
          <p:cNvCxnSpPr/>
          <p:nvPr/>
        </p:nvCxnSpPr>
        <p:spPr>
          <a:xfrm flipH="1">
            <a:off x="2434422" y="4597625"/>
            <a:ext cx="75432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95262" y="409667"/>
            <a:ext cx="8941233" cy="85909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95262" y="1303031"/>
            <a:ext cx="8941232" cy="541793"/>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95261" y="1800881"/>
            <a:ext cx="8941233" cy="69201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95262" y="3087995"/>
            <a:ext cx="8941233" cy="106108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95264" y="4149080"/>
            <a:ext cx="8941232" cy="64807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16968" y="4797152"/>
            <a:ext cx="8941233" cy="166118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825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9"/>
                                        </p:tgtEl>
                                        <p:attrNameLst>
                                          <p:attrName>r</p:attrName>
                                        </p:attrNameLst>
                                      </p:cBhvr>
                                    </p:animRot>
                                    <p:animRot by="-240000">
                                      <p:cBhvr>
                                        <p:cTn id="36" dur="200" fill="hold">
                                          <p:stCondLst>
                                            <p:cond delay="200"/>
                                          </p:stCondLst>
                                        </p:cTn>
                                        <p:tgtEl>
                                          <p:spTgt spid="9"/>
                                        </p:tgtEl>
                                        <p:attrNameLst>
                                          <p:attrName>r</p:attrName>
                                        </p:attrNameLst>
                                      </p:cBhvr>
                                    </p:animRot>
                                    <p:animRot by="240000">
                                      <p:cBhvr>
                                        <p:cTn id="37" dur="200" fill="hold">
                                          <p:stCondLst>
                                            <p:cond delay="400"/>
                                          </p:stCondLst>
                                        </p:cTn>
                                        <p:tgtEl>
                                          <p:spTgt spid="9"/>
                                        </p:tgtEl>
                                        <p:attrNameLst>
                                          <p:attrName>r</p:attrName>
                                        </p:attrNameLst>
                                      </p:cBhvr>
                                    </p:animRot>
                                    <p:animRot by="-240000">
                                      <p:cBhvr>
                                        <p:cTn id="38" dur="200" fill="hold">
                                          <p:stCondLst>
                                            <p:cond delay="600"/>
                                          </p:stCondLst>
                                        </p:cTn>
                                        <p:tgtEl>
                                          <p:spTgt spid="9"/>
                                        </p:tgtEl>
                                        <p:attrNameLst>
                                          <p:attrName>r</p:attrName>
                                        </p:attrNameLst>
                                      </p:cBhvr>
                                    </p:animRot>
                                    <p:animRot by="120000">
                                      <p:cBhvr>
                                        <p:cTn id="39" dur="200" fill="hold">
                                          <p:stCondLst>
                                            <p:cond delay="800"/>
                                          </p:stCondLst>
                                        </p:cTn>
                                        <p:tgtEl>
                                          <p:spTgt spid="9"/>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grpId="0" nodeType="clickEffect">
                                  <p:stCondLst>
                                    <p:cond delay="0"/>
                                  </p:stCondLst>
                                  <p:childTnLst>
                                    <p:animRot by="120000">
                                      <p:cBhvr>
                                        <p:cTn id="43" dur="100" fill="hold">
                                          <p:stCondLst>
                                            <p:cond delay="0"/>
                                          </p:stCondLst>
                                        </p:cTn>
                                        <p:tgtEl>
                                          <p:spTgt spid="10"/>
                                        </p:tgtEl>
                                        <p:attrNameLst>
                                          <p:attrName>r</p:attrName>
                                        </p:attrNameLst>
                                      </p:cBhvr>
                                    </p:animRot>
                                    <p:animRot by="-240000">
                                      <p:cBhvr>
                                        <p:cTn id="44" dur="200" fill="hold">
                                          <p:stCondLst>
                                            <p:cond delay="200"/>
                                          </p:stCondLst>
                                        </p:cTn>
                                        <p:tgtEl>
                                          <p:spTgt spid="10"/>
                                        </p:tgtEl>
                                        <p:attrNameLst>
                                          <p:attrName>r</p:attrName>
                                        </p:attrNameLst>
                                      </p:cBhvr>
                                    </p:animRot>
                                    <p:animRot by="240000">
                                      <p:cBhvr>
                                        <p:cTn id="45" dur="200" fill="hold">
                                          <p:stCondLst>
                                            <p:cond delay="400"/>
                                          </p:stCondLst>
                                        </p:cTn>
                                        <p:tgtEl>
                                          <p:spTgt spid="10"/>
                                        </p:tgtEl>
                                        <p:attrNameLst>
                                          <p:attrName>r</p:attrName>
                                        </p:attrNameLst>
                                      </p:cBhvr>
                                    </p:animRot>
                                    <p:animRot by="-240000">
                                      <p:cBhvr>
                                        <p:cTn id="46" dur="200" fill="hold">
                                          <p:stCondLst>
                                            <p:cond delay="600"/>
                                          </p:stCondLst>
                                        </p:cTn>
                                        <p:tgtEl>
                                          <p:spTgt spid="10"/>
                                        </p:tgtEl>
                                        <p:attrNameLst>
                                          <p:attrName>r</p:attrName>
                                        </p:attrNameLst>
                                      </p:cBhvr>
                                    </p:animRot>
                                    <p:animRot by="120000">
                                      <p:cBhvr>
                                        <p:cTn id="47"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71296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520552" y="3501008"/>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sp>
        <p:nvSpPr>
          <p:cNvPr id="4" name="Metin kutusu 3"/>
          <p:cNvSpPr txBox="1"/>
          <p:nvPr/>
        </p:nvSpPr>
        <p:spPr>
          <a:xfrm>
            <a:off x="3131840" y="76562"/>
            <a:ext cx="1799723" cy="400110"/>
          </a:xfrm>
          <a:prstGeom prst="rect">
            <a:avLst/>
          </a:prstGeom>
          <a:noFill/>
        </p:spPr>
        <p:txBody>
          <a:bodyPr wrap="none" rtlCol="0">
            <a:spAutoFit/>
          </a:bodyPr>
          <a:lstStyle/>
          <a:p>
            <a:r>
              <a:rPr lang="tr-TR" sz="2000" b="1" dirty="0" smtClean="0">
                <a:solidFill>
                  <a:srgbClr val="0070C0"/>
                </a:solidFill>
              </a:rPr>
              <a:t>B. BAHÇE YOLU</a:t>
            </a:r>
            <a:endParaRPr lang="tr-TR" sz="2000" b="1" dirty="0">
              <a:solidFill>
                <a:srgbClr val="0070C0"/>
              </a:solidFill>
            </a:endParaRPr>
          </a:p>
        </p:txBody>
      </p:sp>
      <p:sp>
        <p:nvSpPr>
          <p:cNvPr id="5" name="Dikdörtgen 4"/>
          <p:cNvSpPr/>
          <p:nvPr/>
        </p:nvSpPr>
        <p:spPr>
          <a:xfrm>
            <a:off x="179513" y="1268760"/>
            <a:ext cx="8712968" cy="198022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01216" y="3262662"/>
            <a:ext cx="8691265" cy="792088"/>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79513" y="4054750"/>
            <a:ext cx="8712968" cy="114732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7870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7"/>
                                        </p:tgtEl>
                                        <p:attrNameLst>
                                          <p:attrName>r</p:attrName>
                                        </p:attrNameLst>
                                      </p:cBhvr>
                                    </p:animRot>
                                    <p:animRot by="-240000">
                                      <p:cBhvr>
                                        <p:cTn id="21" dur="200" fill="hold">
                                          <p:stCondLst>
                                            <p:cond delay="200"/>
                                          </p:stCondLst>
                                        </p:cTn>
                                        <p:tgtEl>
                                          <p:spTgt spid="7"/>
                                        </p:tgtEl>
                                        <p:attrNameLst>
                                          <p:attrName>r</p:attrName>
                                        </p:attrNameLst>
                                      </p:cBhvr>
                                    </p:animRot>
                                    <p:animRot by="240000">
                                      <p:cBhvr>
                                        <p:cTn id="22" dur="200" fill="hold">
                                          <p:stCondLst>
                                            <p:cond delay="400"/>
                                          </p:stCondLst>
                                        </p:cTn>
                                        <p:tgtEl>
                                          <p:spTgt spid="7"/>
                                        </p:tgtEl>
                                        <p:attrNameLst>
                                          <p:attrName>r</p:attrName>
                                        </p:attrNameLst>
                                      </p:cBhvr>
                                    </p:animRot>
                                    <p:animRot by="-240000">
                                      <p:cBhvr>
                                        <p:cTn id="23" dur="200" fill="hold">
                                          <p:stCondLst>
                                            <p:cond delay="600"/>
                                          </p:stCondLst>
                                        </p:cTn>
                                        <p:tgtEl>
                                          <p:spTgt spid="7"/>
                                        </p:tgtEl>
                                        <p:attrNameLst>
                                          <p:attrName>r</p:attrName>
                                        </p:attrNameLst>
                                      </p:cBhvr>
                                    </p:animRot>
                                    <p:animRot by="120000">
                                      <p:cBhvr>
                                        <p:cTn id="2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00088"/>
            <a:ext cx="8856984"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941168"/>
            <a:ext cx="75565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3131840" y="76562"/>
            <a:ext cx="1799723" cy="400110"/>
          </a:xfrm>
          <a:prstGeom prst="rect">
            <a:avLst/>
          </a:prstGeom>
          <a:noFill/>
        </p:spPr>
        <p:txBody>
          <a:bodyPr wrap="none" rtlCol="0">
            <a:spAutoFit/>
          </a:bodyPr>
          <a:lstStyle/>
          <a:p>
            <a:r>
              <a:rPr lang="tr-TR" sz="2000" b="1" dirty="0" smtClean="0">
                <a:solidFill>
                  <a:srgbClr val="0070C0"/>
                </a:solidFill>
              </a:rPr>
              <a:t>B. BAHÇE YOLU</a:t>
            </a:r>
            <a:endParaRPr lang="tr-TR" sz="2000" b="1" dirty="0">
              <a:solidFill>
                <a:srgbClr val="0070C0"/>
              </a:solidFill>
            </a:endParaRPr>
          </a:p>
        </p:txBody>
      </p:sp>
      <p:sp>
        <p:nvSpPr>
          <p:cNvPr id="5" name="Dikdörtgen 4"/>
          <p:cNvSpPr/>
          <p:nvPr/>
        </p:nvSpPr>
        <p:spPr>
          <a:xfrm>
            <a:off x="107504" y="700088"/>
            <a:ext cx="8856984" cy="136076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97200" y="2023996"/>
            <a:ext cx="8856984" cy="154902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07504" y="3573016"/>
            <a:ext cx="8856984" cy="93610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13204" y="4513106"/>
            <a:ext cx="8851284" cy="57207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10354" y="5086319"/>
            <a:ext cx="8856984" cy="1071593"/>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8478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47"/>
          <a:stretch/>
        </p:blipFill>
        <p:spPr bwMode="auto">
          <a:xfrm>
            <a:off x="107504" y="1005840"/>
            <a:ext cx="8928992" cy="573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126916" y="3429000"/>
            <a:ext cx="8909580" cy="79208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 name="Düz Bağlayıcı 3"/>
          <p:cNvCxnSpPr/>
          <p:nvPr/>
        </p:nvCxnSpPr>
        <p:spPr>
          <a:xfrm flipH="1" flipV="1">
            <a:off x="143508" y="3429000"/>
            <a:ext cx="2196244" cy="79208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143508" y="3429000"/>
            <a:ext cx="2196244" cy="72008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3131840" y="76562"/>
            <a:ext cx="1799723" cy="400110"/>
          </a:xfrm>
          <a:prstGeom prst="rect">
            <a:avLst/>
          </a:prstGeom>
          <a:noFill/>
        </p:spPr>
        <p:txBody>
          <a:bodyPr wrap="none" rtlCol="0">
            <a:spAutoFit/>
          </a:bodyPr>
          <a:lstStyle/>
          <a:p>
            <a:r>
              <a:rPr lang="tr-TR" sz="2000" b="1" dirty="0" smtClean="0">
                <a:solidFill>
                  <a:srgbClr val="0070C0"/>
                </a:solidFill>
              </a:rPr>
              <a:t>B. BAHÇE YOLU</a:t>
            </a:r>
            <a:endParaRPr lang="tr-TR" sz="2000" b="1" dirty="0">
              <a:solidFill>
                <a:srgbClr val="0070C0"/>
              </a:solidFill>
            </a:endParaRPr>
          </a:p>
        </p:txBody>
      </p:sp>
      <p:sp>
        <p:nvSpPr>
          <p:cNvPr id="7" name="Dikdörtgen 6"/>
          <p:cNvSpPr/>
          <p:nvPr/>
        </p:nvSpPr>
        <p:spPr>
          <a:xfrm>
            <a:off x="143508" y="1027564"/>
            <a:ext cx="8856984" cy="175336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43508" y="2719214"/>
            <a:ext cx="8856984" cy="63777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126916" y="4176901"/>
            <a:ext cx="8856984" cy="548243"/>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27484" y="4725144"/>
            <a:ext cx="8856984" cy="108012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43508" y="5805264"/>
            <a:ext cx="8856984" cy="93610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6131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8"/>
                                        </p:tgtEl>
                                        <p:attrNameLst>
                                          <p:attrName>r</p:attrName>
                                        </p:attrNameLst>
                                      </p:cBhvr>
                                    </p:animRot>
                                    <p:animRot by="-240000">
                                      <p:cBhvr>
                                        <p:cTn id="14" dur="200" fill="hold">
                                          <p:stCondLst>
                                            <p:cond delay="200"/>
                                          </p:stCondLst>
                                        </p:cTn>
                                        <p:tgtEl>
                                          <p:spTgt spid="8"/>
                                        </p:tgtEl>
                                        <p:attrNameLst>
                                          <p:attrName>r</p:attrName>
                                        </p:attrNameLst>
                                      </p:cBhvr>
                                    </p:animRot>
                                    <p:animRot by="240000">
                                      <p:cBhvr>
                                        <p:cTn id="15" dur="200" fill="hold">
                                          <p:stCondLst>
                                            <p:cond delay="400"/>
                                          </p:stCondLst>
                                        </p:cTn>
                                        <p:tgtEl>
                                          <p:spTgt spid="8"/>
                                        </p:tgtEl>
                                        <p:attrNameLst>
                                          <p:attrName>r</p:attrName>
                                        </p:attrNameLst>
                                      </p:cBhvr>
                                    </p:animRot>
                                    <p:animRot by="-240000">
                                      <p:cBhvr>
                                        <p:cTn id="16" dur="200" fill="hold">
                                          <p:stCondLst>
                                            <p:cond delay="600"/>
                                          </p:stCondLst>
                                        </p:cTn>
                                        <p:tgtEl>
                                          <p:spTgt spid="8"/>
                                        </p:tgtEl>
                                        <p:attrNameLst>
                                          <p:attrName>r</p:attrName>
                                        </p:attrNameLst>
                                      </p:cBhvr>
                                    </p:animRot>
                                    <p:animRot by="120000">
                                      <p:cBhvr>
                                        <p:cTn id="17" dur="200" fill="hold">
                                          <p:stCondLst>
                                            <p:cond delay="800"/>
                                          </p:stCondLst>
                                        </p:cTn>
                                        <p:tgtEl>
                                          <p:spTgt spid="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9"/>
                                        </p:tgtEl>
                                        <p:attrNameLst>
                                          <p:attrName>r</p:attrName>
                                        </p:attrNameLst>
                                      </p:cBhvr>
                                    </p:animRot>
                                    <p:animRot by="-240000">
                                      <p:cBhvr>
                                        <p:cTn id="22" dur="200" fill="hold">
                                          <p:stCondLst>
                                            <p:cond delay="200"/>
                                          </p:stCondLst>
                                        </p:cTn>
                                        <p:tgtEl>
                                          <p:spTgt spid="9"/>
                                        </p:tgtEl>
                                        <p:attrNameLst>
                                          <p:attrName>r</p:attrName>
                                        </p:attrNameLst>
                                      </p:cBhvr>
                                    </p:animRot>
                                    <p:animRot by="240000">
                                      <p:cBhvr>
                                        <p:cTn id="23" dur="200" fill="hold">
                                          <p:stCondLst>
                                            <p:cond delay="400"/>
                                          </p:stCondLst>
                                        </p:cTn>
                                        <p:tgtEl>
                                          <p:spTgt spid="9"/>
                                        </p:tgtEl>
                                        <p:attrNameLst>
                                          <p:attrName>r</p:attrName>
                                        </p:attrNameLst>
                                      </p:cBhvr>
                                    </p:animRot>
                                    <p:animRot by="-240000">
                                      <p:cBhvr>
                                        <p:cTn id="24" dur="200" fill="hold">
                                          <p:stCondLst>
                                            <p:cond delay="600"/>
                                          </p:stCondLst>
                                        </p:cTn>
                                        <p:tgtEl>
                                          <p:spTgt spid="9"/>
                                        </p:tgtEl>
                                        <p:attrNameLst>
                                          <p:attrName>r</p:attrName>
                                        </p:attrNameLst>
                                      </p:cBhvr>
                                    </p:animRot>
                                    <p:animRot by="120000">
                                      <p:cBhvr>
                                        <p:cTn id="25" dur="200" fill="hold">
                                          <p:stCondLst>
                                            <p:cond delay="800"/>
                                          </p:stCondLst>
                                        </p:cTn>
                                        <p:tgtEl>
                                          <p:spTgt spid="9"/>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par>
                                <p:cTn id="31" presetID="2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13"/>
                                        </p:tgtEl>
                                        <p:attrNameLst>
                                          <p:attrName>r</p:attrName>
                                        </p:attrNameLst>
                                      </p:cBhvr>
                                    </p:animRot>
                                    <p:animRot by="-240000">
                                      <p:cBhvr>
                                        <p:cTn id="38" dur="200" fill="hold">
                                          <p:stCondLst>
                                            <p:cond delay="200"/>
                                          </p:stCondLst>
                                        </p:cTn>
                                        <p:tgtEl>
                                          <p:spTgt spid="13"/>
                                        </p:tgtEl>
                                        <p:attrNameLst>
                                          <p:attrName>r</p:attrName>
                                        </p:attrNameLst>
                                      </p:cBhvr>
                                    </p:animRot>
                                    <p:animRot by="240000">
                                      <p:cBhvr>
                                        <p:cTn id="39" dur="200" fill="hold">
                                          <p:stCondLst>
                                            <p:cond delay="400"/>
                                          </p:stCondLst>
                                        </p:cTn>
                                        <p:tgtEl>
                                          <p:spTgt spid="13"/>
                                        </p:tgtEl>
                                        <p:attrNameLst>
                                          <p:attrName>r</p:attrName>
                                        </p:attrNameLst>
                                      </p:cBhvr>
                                    </p:animRot>
                                    <p:animRot by="-240000">
                                      <p:cBhvr>
                                        <p:cTn id="40" dur="200" fill="hold">
                                          <p:stCondLst>
                                            <p:cond delay="600"/>
                                          </p:stCondLst>
                                        </p:cTn>
                                        <p:tgtEl>
                                          <p:spTgt spid="13"/>
                                        </p:tgtEl>
                                        <p:attrNameLst>
                                          <p:attrName>r</p:attrName>
                                        </p:attrNameLst>
                                      </p:cBhvr>
                                    </p:animRot>
                                    <p:animRot by="120000">
                                      <p:cBhvr>
                                        <p:cTn id="41" dur="200" fill="hold">
                                          <p:stCondLst>
                                            <p:cond delay="800"/>
                                          </p:stCondLst>
                                        </p:cTn>
                                        <p:tgtEl>
                                          <p:spTgt spid="13"/>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14"/>
                                        </p:tgtEl>
                                        <p:attrNameLst>
                                          <p:attrName>r</p:attrName>
                                        </p:attrNameLst>
                                      </p:cBhvr>
                                    </p:animRot>
                                    <p:animRot by="-240000">
                                      <p:cBhvr>
                                        <p:cTn id="46" dur="200" fill="hold">
                                          <p:stCondLst>
                                            <p:cond delay="200"/>
                                          </p:stCondLst>
                                        </p:cTn>
                                        <p:tgtEl>
                                          <p:spTgt spid="14"/>
                                        </p:tgtEl>
                                        <p:attrNameLst>
                                          <p:attrName>r</p:attrName>
                                        </p:attrNameLst>
                                      </p:cBhvr>
                                    </p:animRot>
                                    <p:animRot by="240000">
                                      <p:cBhvr>
                                        <p:cTn id="47" dur="200" fill="hold">
                                          <p:stCondLst>
                                            <p:cond delay="400"/>
                                          </p:stCondLst>
                                        </p:cTn>
                                        <p:tgtEl>
                                          <p:spTgt spid="14"/>
                                        </p:tgtEl>
                                        <p:attrNameLst>
                                          <p:attrName>r</p:attrName>
                                        </p:attrNameLst>
                                      </p:cBhvr>
                                    </p:animRot>
                                    <p:animRot by="-240000">
                                      <p:cBhvr>
                                        <p:cTn id="48" dur="200" fill="hold">
                                          <p:stCondLst>
                                            <p:cond delay="600"/>
                                          </p:stCondLst>
                                        </p:cTn>
                                        <p:tgtEl>
                                          <p:spTgt spid="14"/>
                                        </p:tgtEl>
                                        <p:attrNameLst>
                                          <p:attrName>r</p:attrName>
                                        </p:attrNameLst>
                                      </p:cBhvr>
                                    </p:animRot>
                                    <p:animRot by="120000">
                                      <p:cBhvr>
                                        <p:cTn id="49" dur="200" fill="hold">
                                          <p:stCondLst>
                                            <p:cond delay="800"/>
                                          </p:stCondLst>
                                        </p:cTn>
                                        <p:tgtEl>
                                          <p:spTgt spid="14"/>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grpId="0" nodeType="clickEffect">
                                  <p:stCondLst>
                                    <p:cond delay="0"/>
                                  </p:stCondLst>
                                  <p:childTnLst>
                                    <p:animRot by="120000">
                                      <p:cBhvr>
                                        <p:cTn id="53" dur="100" fill="hold">
                                          <p:stCondLst>
                                            <p:cond delay="0"/>
                                          </p:stCondLst>
                                        </p:cTn>
                                        <p:tgtEl>
                                          <p:spTgt spid="15"/>
                                        </p:tgtEl>
                                        <p:attrNameLst>
                                          <p:attrName>r</p:attrName>
                                        </p:attrNameLst>
                                      </p:cBhvr>
                                    </p:animRot>
                                    <p:animRot by="-240000">
                                      <p:cBhvr>
                                        <p:cTn id="54" dur="200" fill="hold">
                                          <p:stCondLst>
                                            <p:cond delay="200"/>
                                          </p:stCondLst>
                                        </p:cTn>
                                        <p:tgtEl>
                                          <p:spTgt spid="15"/>
                                        </p:tgtEl>
                                        <p:attrNameLst>
                                          <p:attrName>r</p:attrName>
                                        </p:attrNameLst>
                                      </p:cBhvr>
                                    </p:animRot>
                                    <p:animRot by="240000">
                                      <p:cBhvr>
                                        <p:cTn id="55" dur="200" fill="hold">
                                          <p:stCondLst>
                                            <p:cond delay="400"/>
                                          </p:stCondLst>
                                        </p:cTn>
                                        <p:tgtEl>
                                          <p:spTgt spid="15"/>
                                        </p:tgtEl>
                                        <p:attrNameLst>
                                          <p:attrName>r</p:attrName>
                                        </p:attrNameLst>
                                      </p:cBhvr>
                                    </p:animRot>
                                    <p:animRot by="-240000">
                                      <p:cBhvr>
                                        <p:cTn id="56" dur="200" fill="hold">
                                          <p:stCondLst>
                                            <p:cond delay="600"/>
                                          </p:stCondLst>
                                        </p:cTn>
                                        <p:tgtEl>
                                          <p:spTgt spid="15"/>
                                        </p:tgtEl>
                                        <p:attrNameLst>
                                          <p:attrName>r</p:attrName>
                                        </p:attrNameLst>
                                      </p:cBhvr>
                                    </p:animRot>
                                    <p:animRot by="120000">
                                      <p:cBhvr>
                                        <p:cTn id="57"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31" y="1988840"/>
            <a:ext cx="8496945" cy="254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357255" y="2636912"/>
            <a:ext cx="8469521" cy="186956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 name="Düz Bağlayıcı 2"/>
          <p:cNvCxnSpPr/>
          <p:nvPr/>
        </p:nvCxnSpPr>
        <p:spPr>
          <a:xfrm flipH="1">
            <a:off x="357255" y="2636912"/>
            <a:ext cx="2126513" cy="186956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flipV="1">
            <a:off x="357255" y="2636912"/>
            <a:ext cx="2126513" cy="186956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3131840" y="76562"/>
            <a:ext cx="1799723" cy="400110"/>
          </a:xfrm>
          <a:prstGeom prst="rect">
            <a:avLst/>
          </a:prstGeom>
          <a:noFill/>
        </p:spPr>
        <p:txBody>
          <a:bodyPr wrap="none" rtlCol="0">
            <a:spAutoFit/>
          </a:bodyPr>
          <a:lstStyle/>
          <a:p>
            <a:r>
              <a:rPr lang="tr-TR" sz="2000" b="1" dirty="0" smtClean="0">
                <a:solidFill>
                  <a:srgbClr val="0070C0"/>
                </a:solidFill>
              </a:rPr>
              <a:t>B. BAHÇE YOLU</a:t>
            </a:r>
            <a:endParaRPr lang="tr-TR" sz="2000" b="1" dirty="0">
              <a:solidFill>
                <a:srgbClr val="0070C0"/>
              </a:solidFill>
            </a:endParaRPr>
          </a:p>
        </p:txBody>
      </p:sp>
    </p:spTree>
    <p:extLst>
      <p:ext uri="{BB962C8B-B14F-4D97-AF65-F5344CB8AC3E}">
        <p14:creationId xmlns:p14="http://schemas.microsoft.com/office/powerpoint/2010/main" val="101802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81063"/>
            <a:ext cx="864096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251520" y="1700808"/>
            <a:ext cx="8640959" cy="427613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5106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1475"/>
            <a:ext cx="8568952"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419872" y="76562"/>
            <a:ext cx="1815562" cy="400110"/>
          </a:xfrm>
          <a:prstGeom prst="rect">
            <a:avLst/>
          </a:prstGeom>
          <a:noFill/>
        </p:spPr>
        <p:txBody>
          <a:bodyPr wrap="none" rtlCol="0">
            <a:spAutoFit/>
          </a:bodyPr>
          <a:lstStyle/>
          <a:p>
            <a:r>
              <a:rPr lang="tr-TR" sz="2000" b="1" dirty="0" smtClean="0">
                <a:solidFill>
                  <a:srgbClr val="0070C0"/>
                </a:solidFill>
              </a:rPr>
              <a:t>C.OTOPARKLAR</a:t>
            </a:r>
            <a:endParaRPr lang="tr-TR" sz="2000" b="1" dirty="0">
              <a:solidFill>
                <a:srgbClr val="0070C0"/>
              </a:solidFill>
            </a:endParaRPr>
          </a:p>
        </p:txBody>
      </p:sp>
      <p:sp>
        <p:nvSpPr>
          <p:cNvPr id="4" name="Dikdörtgen 3"/>
          <p:cNvSpPr/>
          <p:nvPr/>
        </p:nvSpPr>
        <p:spPr>
          <a:xfrm>
            <a:off x="251521" y="371475"/>
            <a:ext cx="8568952" cy="2121421"/>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275516" y="4005064"/>
            <a:ext cx="8568952" cy="2481461"/>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3419872" y="76562"/>
            <a:ext cx="1847685" cy="707886"/>
          </a:xfrm>
          <a:prstGeom prst="rect">
            <a:avLst/>
          </a:prstGeom>
          <a:noFill/>
        </p:spPr>
        <p:txBody>
          <a:bodyPr wrap="none" rtlCol="0">
            <a:spAutoFit/>
          </a:bodyPr>
          <a:lstStyle/>
          <a:p>
            <a:endParaRPr lang="tr-TR" sz="2000" b="1" dirty="0" smtClean="0">
              <a:solidFill>
                <a:srgbClr val="0070C0"/>
              </a:solidFill>
            </a:endParaRPr>
          </a:p>
          <a:p>
            <a:r>
              <a:rPr lang="tr-TR" sz="2000" b="1" dirty="0" smtClean="0">
                <a:solidFill>
                  <a:srgbClr val="0070C0"/>
                </a:solidFill>
              </a:rPr>
              <a:t>Açık Otoparklar</a:t>
            </a:r>
            <a:endParaRPr lang="tr-TR" sz="2000" b="1" dirty="0">
              <a:solidFill>
                <a:srgbClr val="0070C0"/>
              </a:solidFill>
            </a:endParaRPr>
          </a:p>
        </p:txBody>
      </p:sp>
    </p:spTree>
    <p:extLst>
      <p:ext uri="{BB962C8B-B14F-4D97-AF65-F5344CB8AC3E}">
        <p14:creationId xmlns:p14="http://schemas.microsoft.com/office/powerpoint/2010/main" val="69174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844824"/>
            <a:ext cx="7920880" cy="2862322"/>
          </a:xfrm>
          <a:prstGeom prst="rect">
            <a:avLst/>
          </a:prstGeom>
        </p:spPr>
        <p:txBody>
          <a:bodyPr wrap="square">
            <a:spAutoFit/>
          </a:bodyPr>
          <a:lstStyle/>
          <a:p>
            <a:r>
              <a:rPr lang="tr-TR" sz="2000" b="1" dirty="0" smtClean="0">
                <a:solidFill>
                  <a:srgbClr val="000000"/>
                </a:solidFill>
              </a:rPr>
              <a:t>                        </a:t>
            </a:r>
          </a:p>
          <a:p>
            <a:pPr algn="ctr"/>
            <a:r>
              <a:rPr lang="tr-TR" sz="3200" b="1" dirty="0" smtClean="0"/>
              <a:t>EK I-</a:t>
            </a:r>
          </a:p>
          <a:p>
            <a:pPr algn="ctr"/>
            <a:r>
              <a:rPr lang="tr-TR" sz="3200" b="1" dirty="0" smtClean="0"/>
              <a:t>BİNALAR </a:t>
            </a:r>
            <a:r>
              <a:rPr lang="tr-TR" sz="3200" b="1" dirty="0"/>
              <a:t>İÇİN </a:t>
            </a:r>
            <a:endParaRPr lang="tr-TR" sz="3200" b="1" dirty="0" smtClean="0"/>
          </a:p>
          <a:p>
            <a:pPr algn="ctr"/>
            <a:r>
              <a:rPr lang="tr-TR" sz="3200" b="1" dirty="0" smtClean="0"/>
              <a:t>ERİŞİLEBİLİRLİK </a:t>
            </a:r>
            <a:r>
              <a:rPr lang="tr-TR" sz="3200" b="1" dirty="0"/>
              <a:t>İZLEME VE DENETLEME </a:t>
            </a:r>
            <a:endParaRPr lang="tr-TR" sz="3200" b="1" dirty="0" smtClean="0"/>
          </a:p>
          <a:p>
            <a:pPr algn="ctr"/>
            <a:r>
              <a:rPr lang="tr-TR" sz="3200" b="1" dirty="0" smtClean="0"/>
              <a:t>FORMU</a:t>
            </a:r>
            <a:endParaRPr lang="tr-TR" sz="3200" b="1" dirty="0"/>
          </a:p>
        </p:txBody>
      </p:sp>
    </p:spTree>
    <p:extLst>
      <p:ext uri="{BB962C8B-B14F-4D97-AF65-F5344CB8AC3E}">
        <p14:creationId xmlns:p14="http://schemas.microsoft.com/office/powerpoint/2010/main" val="2700246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412776"/>
            <a:ext cx="755650"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88640"/>
            <a:ext cx="8856985"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85212" y="692696"/>
            <a:ext cx="8851284" cy="100811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85212" y="1700809"/>
            <a:ext cx="8851284" cy="108012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9511" y="5733255"/>
            <a:ext cx="8851284" cy="74695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5114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37" y="264447"/>
            <a:ext cx="871296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Bağlayıcı 4"/>
          <p:cNvCxnSpPr/>
          <p:nvPr/>
        </p:nvCxnSpPr>
        <p:spPr>
          <a:xfrm flipH="1">
            <a:off x="2051720" y="2564904"/>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H="1">
            <a:off x="2051720" y="4149080"/>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198036" y="1306488"/>
            <a:ext cx="8712969" cy="226652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79512" y="3573016"/>
            <a:ext cx="8712969" cy="93610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95745" y="4475419"/>
            <a:ext cx="8715260" cy="212573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9291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43150"/>
            <a:ext cx="8712968"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419872" y="76562"/>
            <a:ext cx="1847685" cy="707886"/>
          </a:xfrm>
          <a:prstGeom prst="rect">
            <a:avLst/>
          </a:prstGeom>
          <a:noFill/>
        </p:spPr>
        <p:txBody>
          <a:bodyPr wrap="none" rtlCol="0">
            <a:spAutoFit/>
          </a:bodyPr>
          <a:lstStyle/>
          <a:p>
            <a:r>
              <a:rPr lang="tr-TR" sz="2000" b="1" dirty="0" smtClean="0">
                <a:solidFill>
                  <a:srgbClr val="0070C0"/>
                </a:solidFill>
              </a:rPr>
              <a:t>C.OTOPARKLAR</a:t>
            </a:r>
          </a:p>
          <a:p>
            <a:r>
              <a:rPr lang="tr-TR" sz="2000" b="1" dirty="0" smtClean="0">
                <a:solidFill>
                  <a:srgbClr val="0070C0"/>
                </a:solidFill>
              </a:rPr>
              <a:t>Açık Otoparklar</a:t>
            </a:r>
            <a:endParaRPr lang="tr-TR" sz="2000" b="1" dirty="0">
              <a:solidFill>
                <a:srgbClr val="0070C0"/>
              </a:solidFill>
            </a:endParaRPr>
          </a:p>
        </p:txBody>
      </p:sp>
      <p:sp>
        <p:nvSpPr>
          <p:cNvPr id="4" name="Dikdörtgen 3"/>
          <p:cNvSpPr/>
          <p:nvPr/>
        </p:nvSpPr>
        <p:spPr>
          <a:xfrm>
            <a:off x="251520" y="2348880"/>
            <a:ext cx="8715260" cy="212573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3" descr="N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80728"/>
            <a:ext cx="74168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99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864096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48992"/>
            <a:ext cx="864096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Düz Bağlayıcı 3"/>
          <p:cNvCxnSpPr/>
          <p:nvPr/>
        </p:nvCxnSpPr>
        <p:spPr>
          <a:xfrm flipH="1">
            <a:off x="2771800" y="1772816"/>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2771800" y="4653136"/>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251521" y="1201316"/>
            <a:ext cx="8640960" cy="78752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320594" y="4259374"/>
            <a:ext cx="8571886" cy="589793"/>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3419872" y="76562"/>
            <a:ext cx="1847685" cy="707886"/>
          </a:xfrm>
          <a:prstGeom prst="rect">
            <a:avLst/>
          </a:prstGeom>
          <a:noFill/>
        </p:spPr>
        <p:txBody>
          <a:bodyPr wrap="none" rtlCol="0">
            <a:spAutoFit/>
          </a:bodyPr>
          <a:lstStyle/>
          <a:p>
            <a:r>
              <a:rPr lang="tr-TR" sz="2000" b="1" dirty="0" smtClean="0">
                <a:solidFill>
                  <a:srgbClr val="0070C0"/>
                </a:solidFill>
              </a:rPr>
              <a:t>C.OTOPARKLAR</a:t>
            </a:r>
          </a:p>
          <a:p>
            <a:r>
              <a:rPr lang="tr-TR" sz="2000" b="1" dirty="0" smtClean="0">
                <a:solidFill>
                  <a:srgbClr val="0070C0"/>
                </a:solidFill>
              </a:rPr>
              <a:t>Açık Otoparklar</a:t>
            </a:r>
            <a:endParaRPr lang="tr-TR" sz="2000" b="1" dirty="0">
              <a:solidFill>
                <a:srgbClr val="0070C0"/>
              </a:solidFill>
            </a:endParaRPr>
          </a:p>
        </p:txBody>
      </p:sp>
    </p:spTree>
    <p:extLst>
      <p:ext uri="{BB962C8B-B14F-4D97-AF65-F5344CB8AC3E}">
        <p14:creationId xmlns:p14="http://schemas.microsoft.com/office/powerpoint/2010/main" val="156770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62038"/>
            <a:ext cx="8712968"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419872" y="76562"/>
            <a:ext cx="2052806" cy="707886"/>
          </a:xfrm>
          <a:prstGeom prst="rect">
            <a:avLst/>
          </a:prstGeom>
          <a:noFill/>
        </p:spPr>
        <p:txBody>
          <a:bodyPr wrap="none" rtlCol="0">
            <a:spAutoFit/>
          </a:bodyPr>
          <a:lstStyle/>
          <a:p>
            <a:r>
              <a:rPr lang="tr-TR" sz="2000" b="1" dirty="0" smtClean="0">
                <a:solidFill>
                  <a:srgbClr val="0070C0"/>
                </a:solidFill>
              </a:rPr>
              <a:t>  C.OTOPARKLAR</a:t>
            </a:r>
          </a:p>
          <a:p>
            <a:r>
              <a:rPr lang="tr-TR" sz="2000" b="1" dirty="0" smtClean="0">
                <a:solidFill>
                  <a:srgbClr val="0070C0"/>
                </a:solidFill>
              </a:rPr>
              <a:t>Kapalı Otoparklar</a:t>
            </a:r>
            <a:endParaRPr lang="tr-TR" sz="2000" b="1" dirty="0">
              <a:solidFill>
                <a:srgbClr val="0070C0"/>
              </a:solidFill>
            </a:endParaRPr>
          </a:p>
        </p:txBody>
      </p:sp>
      <p:sp>
        <p:nvSpPr>
          <p:cNvPr id="4" name="Dikdörtgen 3"/>
          <p:cNvSpPr/>
          <p:nvPr/>
        </p:nvSpPr>
        <p:spPr>
          <a:xfrm>
            <a:off x="255755" y="1062038"/>
            <a:ext cx="8715260" cy="143085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249228" y="3573015"/>
            <a:ext cx="8715260" cy="222294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29446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8928992"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520552" y="2204864"/>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sp>
        <p:nvSpPr>
          <p:cNvPr id="4" name="Metin kutusu 3"/>
          <p:cNvSpPr txBox="1"/>
          <p:nvPr/>
        </p:nvSpPr>
        <p:spPr>
          <a:xfrm>
            <a:off x="611560" y="4869160"/>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cxnSp>
        <p:nvCxnSpPr>
          <p:cNvPr id="5" name="Düz Bağlayıcı 4"/>
          <p:cNvCxnSpPr/>
          <p:nvPr/>
        </p:nvCxnSpPr>
        <p:spPr>
          <a:xfrm flipH="1">
            <a:off x="2032720" y="3789040"/>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3419872" y="76562"/>
            <a:ext cx="2052806" cy="707886"/>
          </a:xfrm>
          <a:prstGeom prst="rect">
            <a:avLst/>
          </a:prstGeom>
          <a:noFill/>
        </p:spPr>
        <p:txBody>
          <a:bodyPr wrap="none" rtlCol="0">
            <a:spAutoFit/>
          </a:bodyPr>
          <a:lstStyle/>
          <a:p>
            <a:r>
              <a:rPr lang="tr-TR" sz="2000" b="1" dirty="0" smtClean="0">
                <a:solidFill>
                  <a:srgbClr val="0070C0"/>
                </a:solidFill>
              </a:rPr>
              <a:t> C.OTOPARKLAR</a:t>
            </a:r>
          </a:p>
          <a:p>
            <a:r>
              <a:rPr lang="tr-TR" sz="2000" b="1" dirty="0" smtClean="0">
                <a:solidFill>
                  <a:srgbClr val="0070C0"/>
                </a:solidFill>
              </a:rPr>
              <a:t>Kapalı Otoparklar</a:t>
            </a:r>
            <a:endParaRPr lang="tr-TR" sz="2000" b="1" dirty="0">
              <a:solidFill>
                <a:srgbClr val="0070C0"/>
              </a:solidFill>
            </a:endParaRPr>
          </a:p>
        </p:txBody>
      </p:sp>
      <p:sp>
        <p:nvSpPr>
          <p:cNvPr id="7" name="Dikdörtgen 6"/>
          <p:cNvSpPr/>
          <p:nvPr/>
        </p:nvSpPr>
        <p:spPr>
          <a:xfrm>
            <a:off x="107504" y="1462723"/>
            <a:ext cx="8928992" cy="670133"/>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99492" y="2151142"/>
            <a:ext cx="8937004" cy="396044"/>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38346" y="2574196"/>
            <a:ext cx="8928992" cy="670133"/>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07504" y="3244329"/>
            <a:ext cx="8928992" cy="760735"/>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3498" y="4701895"/>
            <a:ext cx="8937004" cy="671319"/>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2578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71296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üz Bağlayıcı 4"/>
          <p:cNvCxnSpPr/>
          <p:nvPr/>
        </p:nvCxnSpPr>
        <p:spPr>
          <a:xfrm flipH="1">
            <a:off x="2116897" y="2060848"/>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2116897" y="3861048"/>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H="1">
            <a:off x="2116897" y="5733256"/>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 name="Metin kutusu 7"/>
          <p:cNvSpPr txBox="1"/>
          <p:nvPr/>
        </p:nvSpPr>
        <p:spPr>
          <a:xfrm>
            <a:off x="3419872" y="76562"/>
            <a:ext cx="2052806" cy="707886"/>
          </a:xfrm>
          <a:prstGeom prst="rect">
            <a:avLst/>
          </a:prstGeom>
          <a:noFill/>
        </p:spPr>
        <p:txBody>
          <a:bodyPr wrap="none" rtlCol="0">
            <a:spAutoFit/>
          </a:bodyPr>
          <a:lstStyle/>
          <a:p>
            <a:r>
              <a:rPr lang="tr-TR" sz="2000" b="1" dirty="0" smtClean="0">
                <a:solidFill>
                  <a:srgbClr val="0070C0"/>
                </a:solidFill>
              </a:rPr>
              <a:t>  C.OTOPARKLAR</a:t>
            </a:r>
          </a:p>
          <a:p>
            <a:r>
              <a:rPr lang="tr-TR" sz="2000" b="1" dirty="0" smtClean="0">
                <a:solidFill>
                  <a:srgbClr val="0070C0"/>
                </a:solidFill>
              </a:rPr>
              <a:t>Kapalı Otoparklar</a:t>
            </a:r>
            <a:endParaRPr lang="tr-TR" sz="2000" b="1" dirty="0">
              <a:solidFill>
                <a:srgbClr val="0070C0"/>
              </a:solidFill>
            </a:endParaRPr>
          </a:p>
        </p:txBody>
      </p:sp>
      <p:sp>
        <p:nvSpPr>
          <p:cNvPr id="9" name="Dikdörtgen 8"/>
          <p:cNvSpPr/>
          <p:nvPr/>
        </p:nvSpPr>
        <p:spPr>
          <a:xfrm>
            <a:off x="251520" y="1484784"/>
            <a:ext cx="8712968" cy="760735"/>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251520" y="2297110"/>
            <a:ext cx="8712968" cy="2716066"/>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251520" y="5013176"/>
            <a:ext cx="8712968" cy="115212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2161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250"/>
            <a:ext cx="8784976"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116897" y="1772816"/>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a:off x="2148740" y="4437112"/>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2126155" y="6237312"/>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251520" y="497974"/>
            <a:ext cx="8712968" cy="2210946"/>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51520" y="2708920"/>
            <a:ext cx="8712968" cy="309634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59502" y="5805264"/>
            <a:ext cx="8712968" cy="55875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3419872" y="76562"/>
            <a:ext cx="2052806" cy="707886"/>
          </a:xfrm>
          <a:prstGeom prst="rect">
            <a:avLst/>
          </a:prstGeom>
          <a:noFill/>
        </p:spPr>
        <p:txBody>
          <a:bodyPr wrap="none" rtlCol="0">
            <a:spAutoFit/>
          </a:bodyPr>
          <a:lstStyle/>
          <a:p>
            <a:r>
              <a:rPr lang="tr-TR" sz="2000" b="1" dirty="0" smtClean="0">
                <a:solidFill>
                  <a:srgbClr val="0070C0"/>
                </a:solidFill>
              </a:rPr>
              <a:t> C.OTOPARKLAR</a:t>
            </a:r>
          </a:p>
          <a:p>
            <a:r>
              <a:rPr lang="tr-TR" sz="2000" b="1" dirty="0" smtClean="0">
                <a:solidFill>
                  <a:srgbClr val="0070C0"/>
                </a:solidFill>
              </a:rPr>
              <a:t>Kapalı Otoparklar</a:t>
            </a:r>
            <a:endParaRPr lang="tr-TR" sz="2000" b="1" dirty="0">
              <a:solidFill>
                <a:srgbClr val="0070C0"/>
              </a:solidFill>
            </a:endParaRPr>
          </a:p>
        </p:txBody>
      </p:sp>
    </p:spTree>
    <p:extLst>
      <p:ext uri="{BB962C8B-B14F-4D97-AF65-F5344CB8AC3E}">
        <p14:creationId xmlns:p14="http://schemas.microsoft.com/office/powerpoint/2010/main" val="121395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5739"/>
            <a:ext cx="8856984" cy="619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Düz Bağlayıcı 3"/>
          <p:cNvCxnSpPr/>
          <p:nvPr/>
        </p:nvCxnSpPr>
        <p:spPr>
          <a:xfrm flipH="1">
            <a:off x="2051720" y="908720"/>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2018249" y="1628800"/>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2051720" y="2204864"/>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H="1">
            <a:off x="2051720" y="2924944"/>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H="1">
            <a:off x="2018249" y="3573016"/>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H="1">
            <a:off x="2051720" y="4149080"/>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H="1">
            <a:off x="2051720" y="4725144"/>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H="1">
            <a:off x="2018249" y="5229200"/>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H="1">
            <a:off x="2018249" y="6021288"/>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Dikdörtgen 12"/>
          <p:cNvSpPr/>
          <p:nvPr/>
        </p:nvSpPr>
        <p:spPr>
          <a:xfrm>
            <a:off x="128650" y="185738"/>
            <a:ext cx="8835838" cy="1083021"/>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18077" y="1268760"/>
            <a:ext cx="8835838" cy="541510"/>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18077" y="1810270"/>
            <a:ext cx="8835838" cy="541510"/>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128650" y="2351780"/>
            <a:ext cx="8835838" cy="861196"/>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128650" y="3142418"/>
            <a:ext cx="8835838" cy="57461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128650" y="3717032"/>
            <a:ext cx="8835838" cy="57461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143219" y="4206298"/>
            <a:ext cx="8835838" cy="57461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21774" y="4780912"/>
            <a:ext cx="8835838" cy="57461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143219" y="5371393"/>
            <a:ext cx="8835838" cy="1009936"/>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6010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6"/>
                                        </p:tgtEl>
                                        <p:attrNameLst>
                                          <p:attrName>r</p:attrName>
                                        </p:attrNameLst>
                                      </p:cBhvr>
                                    </p:animRot>
                                    <p:animRot by="-240000">
                                      <p:cBhvr>
                                        <p:cTn id="28" dur="200" fill="hold">
                                          <p:stCondLst>
                                            <p:cond delay="200"/>
                                          </p:stCondLst>
                                        </p:cTn>
                                        <p:tgtEl>
                                          <p:spTgt spid="16"/>
                                        </p:tgtEl>
                                        <p:attrNameLst>
                                          <p:attrName>r</p:attrName>
                                        </p:attrNameLst>
                                      </p:cBhvr>
                                    </p:animRot>
                                    <p:animRot by="240000">
                                      <p:cBhvr>
                                        <p:cTn id="29" dur="200" fill="hold">
                                          <p:stCondLst>
                                            <p:cond delay="400"/>
                                          </p:stCondLst>
                                        </p:cTn>
                                        <p:tgtEl>
                                          <p:spTgt spid="16"/>
                                        </p:tgtEl>
                                        <p:attrNameLst>
                                          <p:attrName>r</p:attrName>
                                        </p:attrNameLst>
                                      </p:cBhvr>
                                    </p:animRot>
                                    <p:animRot by="-240000">
                                      <p:cBhvr>
                                        <p:cTn id="30" dur="200" fill="hold">
                                          <p:stCondLst>
                                            <p:cond delay="600"/>
                                          </p:stCondLst>
                                        </p:cTn>
                                        <p:tgtEl>
                                          <p:spTgt spid="16"/>
                                        </p:tgtEl>
                                        <p:attrNameLst>
                                          <p:attrName>r</p:attrName>
                                        </p:attrNameLst>
                                      </p:cBhvr>
                                    </p:animRot>
                                    <p:animRot by="120000">
                                      <p:cBhvr>
                                        <p:cTn id="31" dur="200" fill="hold">
                                          <p:stCondLst>
                                            <p:cond delay="800"/>
                                          </p:stCondLst>
                                        </p:cTn>
                                        <p:tgtEl>
                                          <p:spTgt spid="1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17"/>
                                        </p:tgtEl>
                                        <p:attrNameLst>
                                          <p:attrName>r</p:attrName>
                                        </p:attrNameLst>
                                      </p:cBhvr>
                                    </p:animRot>
                                    <p:animRot by="-240000">
                                      <p:cBhvr>
                                        <p:cTn id="36" dur="200" fill="hold">
                                          <p:stCondLst>
                                            <p:cond delay="200"/>
                                          </p:stCondLst>
                                        </p:cTn>
                                        <p:tgtEl>
                                          <p:spTgt spid="17"/>
                                        </p:tgtEl>
                                        <p:attrNameLst>
                                          <p:attrName>r</p:attrName>
                                        </p:attrNameLst>
                                      </p:cBhvr>
                                    </p:animRot>
                                    <p:animRot by="240000">
                                      <p:cBhvr>
                                        <p:cTn id="37" dur="200" fill="hold">
                                          <p:stCondLst>
                                            <p:cond delay="400"/>
                                          </p:stCondLst>
                                        </p:cTn>
                                        <p:tgtEl>
                                          <p:spTgt spid="17"/>
                                        </p:tgtEl>
                                        <p:attrNameLst>
                                          <p:attrName>r</p:attrName>
                                        </p:attrNameLst>
                                      </p:cBhvr>
                                    </p:animRot>
                                    <p:animRot by="-240000">
                                      <p:cBhvr>
                                        <p:cTn id="38" dur="200" fill="hold">
                                          <p:stCondLst>
                                            <p:cond delay="600"/>
                                          </p:stCondLst>
                                        </p:cTn>
                                        <p:tgtEl>
                                          <p:spTgt spid="17"/>
                                        </p:tgtEl>
                                        <p:attrNameLst>
                                          <p:attrName>r</p:attrName>
                                        </p:attrNameLst>
                                      </p:cBhvr>
                                    </p:animRot>
                                    <p:animRot by="120000">
                                      <p:cBhvr>
                                        <p:cTn id="39" dur="200" fill="hold">
                                          <p:stCondLst>
                                            <p:cond delay="800"/>
                                          </p:stCondLst>
                                        </p:cTn>
                                        <p:tgtEl>
                                          <p:spTgt spid="17"/>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856984"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051720" y="692696"/>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a:off x="2051720" y="1412776"/>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2051720" y="2348880"/>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2094586" y="3140968"/>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H="1">
            <a:off x="2094586" y="3861048"/>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H="1">
            <a:off x="2051720" y="4581128"/>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H="1">
            <a:off x="2051720" y="5445224"/>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H="1">
            <a:off x="2094586" y="6237312"/>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201794" y="260648"/>
            <a:ext cx="8835838" cy="57461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79512" y="835262"/>
            <a:ext cx="8835838" cy="93755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201794" y="1772816"/>
            <a:ext cx="8835838" cy="79353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01794" y="2599458"/>
            <a:ext cx="8835838" cy="79353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93792" y="3392996"/>
            <a:ext cx="8835838" cy="685526"/>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193792" y="4078522"/>
            <a:ext cx="8835838" cy="79353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200658" y="4872060"/>
            <a:ext cx="8835838" cy="79353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217778" y="5665598"/>
            <a:ext cx="8835838" cy="79353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1535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219998"/>
            <a:ext cx="8712968" cy="461665"/>
          </a:xfrm>
          <a:prstGeom prst="rect">
            <a:avLst/>
          </a:prstGeom>
        </p:spPr>
        <p:txBody>
          <a:bodyPr wrap="square">
            <a:spAutoFit/>
          </a:bodyPr>
          <a:lstStyle/>
          <a:p>
            <a:r>
              <a:rPr lang="tr-TR" sz="2400" b="1" smtClean="0"/>
              <a:t>EK I: </a:t>
            </a:r>
            <a:r>
              <a:rPr lang="tr-TR" sz="2400" b="1" dirty="0" smtClean="0"/>
              <a:t>BİNALAR İÇİN ERİŞİLEBİLİRLİK İZLEME VE DENETLEME FORMU</a:t>
            </a:r>
            <a:endParaRPr lang="tr-TR" sz="2400" b="1" dirty="0"/>
          </a:p>
        </p:txBody>
      </p:sp>
      <p:sp>
        <p:nvSpPr>
          <p:cNvPr id="6" name="Dikdörtgen 5"/>
          <p:cNvSpPr/>
          <p:nvPr/>
        </p:nvSpPr>
        <p:spPr>
          <a:xfrm>
            <a:off x="0" y="1196752"/>
            <a:ext cx="9144000" cy="5509200"/>
          </a:xfrm>
          <a:prstGeom prst="rect">
            <a:avLst/>
          </a:prstGeom>
        </p:spPr>
        <p:txBody>
          <a:bodyPr wrap="square">
            <a:spAutoFit/>
          </a:bodyPr>
          <a:lstStyle/>
          <a:p>
            <a:pPr algn="just"/>
            <a:r>
              <a:rPr lang="tr-TR" sz="1600" dirty="0" smtClean="0"/>
              <a:t>Bu form TS 9111, TS 12576, TS ISO 23599, TS 13536, asansörlerle ilgili standartlar ve ilgili diğer standartlar esas alınarak hazırlanmıştır.</a:t>
            </a:r>
          </a:p>
          <a:p>
            <a:pPr algn="just"/>
            <a:endParaRPr lang="tr-TR" sz="1600" dirty="0" smtClean="0"/>
          </a:p>
          <a:p>
            <a:pPr algn="just"/>
            <a:r>
              <a:rPr lang="tr-TR" sz="1600" dirty="0" smtClean="0"/>
              <a:t>''SORUNUN İDARİ PARA CEZASINA ESAS SORU OLMASINA İLİŞKİN İBARE'' sütununda yer alan "*" ibaresi bulunan sorular idari para cezası kapsamında değerlendirmeye alınmaktadır. Diğer sorular izlemeye esas olan veya sorular arasında geçiş yapılmasına yönelik sorulardır. </a:t>
            </a:r>
          </a:p>
          <a:p>
            <a:pPr algn="just"/>
            <a:endParaRPr lang="tr-TR" sz="1600" dirty="0" smtClean="0"/>
          </a:p>
          <a:p>
            <a:pPr algn="just"/>
            <a:r>
              <a:rPr lang="tr-TR" sz="1600" dirty="0" smtClean="0"/>
              <a:t>Formda bazı soruların çoğaltılıp ayrı ayrı cevaplanması gerekmektedir. Bu durumda yönergede belirtilen sorular fotokopi vb. yöntemlerle çoğaltılarak cevaplanacak, “İDARİ PARA CEZASININ UYGULANMA ESASI” sütununda yer alan yönergeler kapsamında idari para cezasının belirlenmesine dahil edilecek ve formun arkasına eklenecektir. Örneğin “BAHÇE YOLU ÜZERİNDEKİ 1,3 CM’DEN DAHA FAZLA OLAN KOT FARKLARI İÇİN B.79-B.137 SORULARI ÇOĞALTILIP AYRI AYRI CEVAPLANARAK FORMUN ARKASINA EKLENECEKTİR.” yönergesine istinaden, bahçe yolu üzerinde 1,3 cm’den fazla kot farkı olan kaç tane yer varsa, B.79-B.137 soruları kot farkı olan yerlerin hepsi için çoğaltılarak ayrı ayrı cevaplanacaktır.  </a:t>
            </a:r>
          </a:p>
          <a:p>
            <a:pPr algn="just"/>
            <a:endParaRPr lang="tr-TR" sz="1600" dirty="0" smtClean="0"/>
          </a:p>
          <a:p>
            <a:pPr algn="just"/>
            <a:r>
              <a:rPr lang="tr-TR" sz="1600" dirty="0" smtClean="0"/>
              <a:t>İki soru numarası arasında kullanılan "-" ibaresi, bu iki soru arasındaki tüm soruları kapsamaktadır.</a:t>
            </a:r>
          </a:p>
          <a:p>
            <a:pPr algn="just"/>
            <a:endParaRPr lang="tr-TR" sz="1600" dirty="0" smtClean="0"/>
          </a:p>
          <a:p>
            <a:pPr algn="just"/>
            <a:r>
              <a:rPr lang="tr-TR" sz="1600" dirty="0" smtClean="0"/>
              <a:t>İzleme ve denetleme formunun tamamlanmasından sonra denetime katılan tüm komisyon üyeleri tarafından her sayfanın paraflanması, son sayfanın imzalanması gerekmektedir.</a:t>
            </a:r>
          </a:p>
          <a:p>
            <a:pPr algn="just"/>
            <a:endParaRPr lang="tr-TR" sz="1600" dirty="0" smtClean="0"/>
          </a:p>
          <a:p>
            <a:pPr algn="just"/>
            <a:r>
              <a:rPr lang="tr-TR" sz="1600" dirty="0" smtClean="0"/>
              <a:t>Formun rampanın eğimi sorularında yer alan rampa eğimleri yeni inşa edilecek rampalar için geçerli değildir. Yeni inşa edilecek rampalar için TS 9111'deki Çizelge 1'de yer alan eğimler kullanılmalıdır.</a:t>
            </a:r>
            <a:endParaRPr lang="tr-TR" sz="1600" dirty="0"/>
          </a:p>
        </p:txBody>
      </p:sp>
      <p:sp>
        <p:nvSpPr>
          <p:cNvPr id="7" name="Dikdörtgen 6"/>
          <p:cNvSpPr/>
          <p:nvPr/>
        </p:nvSpPr>
        <p:spPr>
          <a:xfrm>
            <a:off x="94336" y="764704"/>
            <a:ext cx="1327799" cy="400110"/>
          </a:xfrm>
          <a:prstGeom prst="rect">
            <a:avLst/>
          </a:prstGeom>
        </p:spPr>
        <p:txBody>
          <a:bodyPr wrap="none">
            <a:spAutoFit/>
          </a:bodyPr>
          <a:lstStyle/>
          <a:p>
            <a:r>
              <a:rPr lang="tr-TR" sz="2000" b="1" dirty="0" smtClean="0"/>
              <a:t>AÇIKLAMA</a:t>
            </a:r>
            <a:endParaRPr lang="tr-TR" sz="20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631" b="11498"/>
          <a:stretch/>
        </p:blipFill>
        <p:spPr bwMode="auto">
          <a:xfrm>
            <a:off x="0" y="1988840"/>
            <a:ext cx="8964488" cy="45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5" y="681663"/>
            <a:ext cx="8760657" cy="5427886"/>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 name="Oval 1"/>
          <p:cNvSpPr/>
          <p:nvPr/>
        </p:nvSpPr>
        <p:spPr>
          <a:xfrm>
            <a:off x="2051720" y="1772816"/>
            <a:ext cx="576064" cy="44389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4341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026"/>
                                        </p:tgtEl>
                                      </p:cBhvr>
                                    </p:animEffect>
                                    <p:set>
                                      <p:cBhvr>
                                        <p:cTn id="14" dur="1" fill="hold">
                                          <p:stCondLst>
                                            <p:cond delay="499"/>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27"/>
                                        </p:tgtEl>
                                      </p:cBhvr>
                                    </p:animEffect>
                                    <p:set>
                                      <p:cBhvr>
                                        <p:cTn id="35" dur="1" fill="hold">
                                          <p:stCondLst>
                                            <p:cond delay="4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19113"/>
            <a:ext cx="8856984"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094586" y="2852936"/>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Dikdörtgen 3"/>
          <p:cNvSpPr/>
          <p:nvPr/>
        </p:nvSpPr>
        <p:spPr>
          <a:xfrm>
            <a:off x="208082" y="519112"/>
            <a:ext cx="8835838" cy="4350047"/>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2" name="Metin kutusu 1"/>
          <p:cNvSpPr txBox="1"/>
          <p:nvPr/>
        </p:nvSpPr>
        <p:spPr>
          <a:xfrm>
            <a:off x="5940152" y="764704"/>
            <a:ext cx="903196" cy="369332"/>
          </a:xfrm>
          <a:prstGeom prst="rect">
            <a:avLst/>
          </a:prstGeom>
          <a:noFill/>
        </p:spPr>
        <p:txBody>
          <a:bodyPr wrap="none" rtlCol="0">
            <a:spAutoFit/>
          </a:bodyPr>
          <a:lstStyle/>
          <a:p>
            <a:r>
              <a:rPr lang="tr-TR" b="1" dirty="0" smtClean="0">
                <a:solidFill>
                  <a:srgbClr val="FF0000"/>
                </a:solidFill>
              </a:rPr>
              <a:t>RAMPA</a:t>
            </a:r>
            <a:endParaRPr lang="tr-TR" b="1" dirty="0">
              <a:solidFill>
                <a:srgbClr val="FF0000"/>
              </a:solidFill>
            </a:endParaRPr>
          </a:p>
        </p:txBody>
      </p:sp>
      <p:sp>
        <p:nvSpPr>
          <p:cNvPr id="6" name="Metin kutusu 5"/>
          <p:cNvSpPr txBox="1"/>
          <p:nvPr/>
        </p:nvSpPr>
        <p:spPr>
          <a:xfrm>
            <a:off x="5607112" y="1732836"/>
            <a:ext cx="1236236" cy="369332"/>
          </a:xfrm>
          <a:prstGeom prst="rect">
            <a:avLst/>
          </a:prstGeom>
          <a:noFill/>
        </p:spPr>
        <p:txBody>
          <a:bodyPr wrap="none" rtlCol="0">
            <a:spAutoFit/>
          </a:bodyPr>
          <a:lstStyle/>
          <a:p>
            <a:r>
              <a:rPr lang="tr-TR" b="1" dirty="0" smtClean="0">
                <a:solidFill>
                  <a:srgbClr val="FF0000"/>
                </a:solidFill>
              </a:rPr>
              <a:t>MERDİVEN</a:t>
            </a:r>
            <a:endParaRPr lang="tr-TR" b="1" dirty="0">
              <a:solidFill>
                <a:srgbClr val="FF0000"/>
              </a:solidFill>
            </a:endParaRPr>
          </a:p>
        </p:txBody>
      </p:sp>
      <p:sp>
        <p:nvSpPr>
          <p:cNvPr id="7" name="Metin kutusu 6"/>
          <p:cNvSpPr txBox="1"/>
          <p:nvPr/>
        </p:nvSpPr>
        <p:spPr>
          <a:xfrm>
            <a:off x="5726952" y="3244334"/>
            <a:ext cx="1116396" cy="369332"/>
          </a:xfrm>
          <a:prstGeom prst="rect">
            <a:avLst/>
          </a:prstGeom>
          <a:noFill/>
        </p:spPr>
        <p:txBody>
          <a:bodyPr wrap="none" rtlCol="0">
            <a:spAutoFit/>
          </a:bodyPr>
          <a:lstStyle/>
          <a:p>
            <a:r>
              <a:rPr lang="tr-TR" b="1" dirty="0" smtClean="0">
                <a:solidFill>
                  <a:srgbClr val="FF0000"/>
                </a:solidFill>
              </a:rPr>
              <a:t>ASANSÖR</a:t>
            </a:r>
            <a:endParaRPr lang="tr-TR" b="1" dirty="0">
              <a:solidFill>
                <a:srgbClr val="FF0000"/>
              </a:solidFill>
            </a:endParaRPr>
          </a:p>
        </p:txBody>
      </p:sp>
      <p:sp>
        <p:nvSpPr>
          <p:cNvPr id="8" name="Dikdörtgen 7"/>
          <p:cNvSpPr/>
          <p:nvPr/>
        </p:nvSpPr>
        <p:spPr>
          <a:xfrm>
            <a:off x="200658" y="5733256"/>
            <a:ext cx="8835838" cy="60563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94042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P spid="7" grpId="0"/>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9"/>
            <a:ext cx="8856984" cy="516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094586" y="4149080"/>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a:off x="2115004" y="5229200"/>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179512" y="621720"/>
            <a:ext cx="8835838" cy="2303223"/>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6" name="Dikdörtgen 5"/>
          <p:cNvSpPr/>
          <p:nvPr/>
        </p:nvSpPr>
        <p:spPr>
          <a:xfrm>
            <a:off x="179512" y="3573016"/>
            <a:ext cx="8835838" cy="782159"/>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7" name="Dikdörtgen 6"/>
          <p:cNvSpPr/>
          <p:nvPr/>
        </p:nvSpPr>
        <p:spPr>
          <a:xfrm>
            <a:off x="200658" y="4355175"/>
            <a:ext cx="8835838" cy="143126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292913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8784976" cy="352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136775" y="4653136"/>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3563888" y="188640"/>
            <a:ext cx="1640962" cy="400110"/>
          </a:xfrm>
          <a:prstGeom prst="rect">
            <a:avLst/>
          </a:prstGeom>
          <a:noFill/>
        </p:spPr>
        <p:txBody>
          <a:bodyPr wrap="none" rtlCol="0">
            <a:spAutoFit/>
          </a:bodyPr>
          <a:lstStyle/>
          <a:p>
            <a:r>
              <a:rPr lang="tr-TR" sz="2000" b="1" dirty="0" smtClean="0">
                <a:solidFill>
                  <a:srgbClr val="0070C0"/>
                </a:solidFill>
              </a:rPr>
              <a:t>D.BİNA GİRİŞİ</a:t>
            </a:r>
            <a:endParaRPr lang="tr-TR" sz="2000" b="1" dirty="0">
              <a:solidFill>
                <a:srgbClr val="0070C0"/>
              </a:solidFill>
            </a:endParaRPr>
          </a:p>
        </p:txBody>
      </p:sp>
      <p:sp>
        <p:nvSpPr>
          <p:cNvPr id="6" name="Dikdörtgen 5"/>
          <p:cNvSpPr/>
          <p:nvPr/>
        </p:nvSpPr>
        <p:spPr>
          <a:xfrm>
            <a:off x="255720" y="2204864"/>
            <a:ext cx="8780776" cy="115212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81226" y="3356992"/>
            <a:ext cx="8780776" cy="79208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51520" y="4149080"/>
            <a:ext cx="8835838" cy="740435"/>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338873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28625"/>
            <a:ext cx="8784977"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611560" y="3789040"/>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cxnSp>
        <p:nvCxnSpPr>
          <p:cNvPr id="4" name="Düz Bağlayıcı 3"/>
          <p:cNvCxnSpPr/>
          <p:nvPr/>
        </p:nvCxnSpPr>
        <p:spPr>
          <a:xfrm flipH="1">
            <a:off x="2051720" y="4581128"/>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2051720" y="6237312"/>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242371" y="434334"/>
            <a:ext cx="8780776" cy="335470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61783" y="3789039"/>
            <a:ext cx="8774713" cy="369333"/>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51520" y="4149081"/>
            <a:ext cx="8771627" cy="57606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9" name="Dikdörtgen 8"/>
          <p:cNvSpPr/>
          <p:nvPr/>
        </p:nvSpPr>
        <p:spPr>
          <a:xfrm>
            <a:off x="264869" y="5853311"/>
            <a:ext cx="8771627" cy="57606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0" name="Dikdörtgen 9"/>
          <p:cNvSpPr/>
          <p:nvPr/>
        </p:nvSpPr>
        <p:spPr>
          <a:xfrm>
            <a:off x="283487" y="5229200"/>
            <a:ext cx="8780776" cy="624111"/>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246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9"/>
                                        </p:tgtEl>
                                        <p:attrNameLst>
                                          <p:attrName>r</p:attrName>
                                        </p:attrNameLst>
                                      </p:cBhvr>
                                    </p:animRot>
                                    <p:animRot by="-240000">
                                      <p:cBhvr>
                                        <p:cTn id="36" dur="200" fill="hold">
                                          <p:stCondLst>
                                            <p:cond delay="200"/>
                                          </p:stCondLst>
                                        </p:cTn>
                                        <p:tgtEl>
                                          <p:spTgt spid="9"/>
                                        </p:tgtEl>
                                        <p:attrNameLst>
                                          <p:attrName>r</p:attrName>
                                        </p:attrNameLst>
                                      </p:cBhvr>
                                    </p:animRot>
                                    <p:animRot by="240000">
                                      <p:cBhvr>
                                        <p:cTn id="37" dur="200" fill="hold">
                                          <p:stCondLst>
                                            <p:cond delay="400"/>
                                          </p:stCondLst>
                                        </p:cTn>
                                        <p:tgtEl>
                                          <p:spTgt spid="9"/>
                                        </p:tgtEl>
                                        <p:attrNameLst>
                                          <p:attrName>r</p:attrName>
                                        </p:attrNameLst>
                                      </p:cBhvr>
                                    </p:animRot>
                                    <p:animRot by="-240000">
                                      <p:cBhvr>
                                        <p:cTn id="38" dur="200" fill="hold">
                                          <p:stCondLst>
                                            <p:cond delay="600"/>
                                          </p:stCondLst>
                                        </p:cTn>
                                        <p:tgtEl>
                                          <p:spTgt spid="9"/>
                                        </p:tgtEl>
                                        <p:attrNameLst>
                                          <p:attrName>r</p:attrName>
                                        </p:attrNameLst>
                                      </p:cBhvr>
                                    </p:animRot>
                                    <p:animRot by="120000">
                                      <p:cBhvr>
                                        <p:cTn id="39"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5"/>
            <a:ext cx="8292075" cy="604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481276" y="332655"/>
            <a:ext cx="8278343" cy="266429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491550" y="4437112"/>
            <a:ext cx="8278343" cy="79208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467544" y="5733256"/>
            <a:ext cx="8278343" cy="64276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7403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5"/>
                                        </p:tgtEl>
                                        <p:attrNameLst>
                                          <p:attrName>r</p:attrName>
                                        </p:attrNameLst>
                                      </p:cBhvr>
                                    </p:animRot>
                                    <p:animRot by="-240000">
                                      <p:cBhvr>
                                        <p:cTn id="23" dur="200" fill="hold">
                                          <p:stCondLst>
                                            <p:cond delay="200"/>
                                          </p:stCondLst>
                                        </p:cTn>
                                        <p:tgtEl>
                                          <p:spTgt spid="5"/>
                                        </p:tgtEl>
                                        <p:attrNameLst>
                                          <p:attrName>r</p:attrName>
                                        </p:attrNameLst>
                                      </p:cBhvr>
                                    </p:animRot>
                                    <p:animRot by="240000">
                                      <p:cBhvr>
                                        <p:cTn id="24" dur="200" fill="hold">
                                          <p:stCondLst>
                                            <p:cond delay="400"/>
                                          </p:stCondLst>
                                        </p:cTn>
                                        <p:tgtEl>
                                          <p:spTgt spid="5"/>
                                        </p:tgtEl>
                                        <p:attrNameLst>
                                          <p:attrName>r</p:attrName>
                                        </p:attrNameLst>
                                      </p:cBhvr>
                                    </p:animRot>
                                    <p:animRot by="-240000">
                                      <p:cBhvr>
                                        <p:cTn id="25" dur="200" fill="hold">
                                          <p:stCondLst>
                                            <p:cond delay="600"/>
                                          </p:stCondLst>
                                        </p:cTn>
                                        <p:tgtEl>
                                          <p:spTgt spid="5"/>
                                        </p:tgtEl>
                                        <p:attrNameLst>
                                          <p:attrName>r</p:attrName>
                                        </p:attrNameLst>
                                      </p:cBhvr>
                                    </p:animRot>
                                    <p:animRot by="120000">
                                      <p:cBhvr>
                                        <p:cTn id="2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04825"/>
            <a:ext cx="8856984"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611560" y="5877272"/>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cxnSp>
        <p:nvCxnSpPr>
          <p:cNvPr id="4" name="Düz Bağlayıcı 3"/>
          <p:cNvCxnSpPr/>
          <p:nvPr/>
        </p:nvCxnSpPr>
        <p:spPr>
          <a:xfrm flipH="1">
            <a:off x="1979712" y="3933056"/>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112068" y="525951"/>
            <a:ext cx="8852420" cy="146288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3563888" y="188640"/>
            <a:ext cx="1640962" cy="400110"/>
          </a:xfrm>
          <a:prstGeom prst="rect">
            <a:avLst/>
          </a:prstGeom>
          <a:noFill/>
        </p:spPr>
        <p:txBody>
          <a:bodyPr wrap="none" rtlCol="0">
            <a:spAutoFit/>
          </a:bodyPr>
          <a:lstStyle/>
          <a:p>
            <a:r>
              <a:rPr lang="tr-TR" sz="2000" b="1" dirty="0" smtClean="0">
                <a:solidFill>
                  <a:srgbClr val="0070C0"/>
                </a:solidFill>
              </a:rPr>
              <a:t>D.BİNA GİRİŞİ</a:t>
            </a:r>
            <a:endParaRPr lang="tr-TR" sz="2000" b="1" dirty="0">
              <a:solidFill>
                <a:srgbClr val="0070C0"/>
              </a:solidFill>
            </a:endParaRPr>
          </a:p>
        </p:txBody>
      </p:sp>
      <p:sp>
        <p:nvSpPr>
          <p:cNvPr id="7" name="Dikdörtgen 6"/>
          <p:cNvSpPr/>
          <p:nvPr/>
        </p:nvSpPr>
        <p:spPr>
          <a:xfrm>
            <a:off x="107504" y="1988840"/>
            <a:ext cx="8852420" cy="124686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07504" y="3235704"/>
            <a:ext cx="8852420" cy="1057391"/>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9" name="Dikdörtgen 8"/>
          <p:cNvSpPr/>
          <p:nvPr/>
        </p:nvSpPr>
        <p:spPr>
          <a:xfrm>
            <a:off x="112068" y="4852009"/>
            <a:ext cx="8852420" cy="94957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07504" y="5801583"/>
            <a:ext cx="8852420" cy="551592"/>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1969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5"/>
            <a:ext cx="8640960" cy="619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251520" y="1700807"/>
            <a:ext cx="8640960" cy="172819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Oval 2"/>
          <p:cNvSpPr/>
          <p:nvPr/>
        </p:nvSpPr>
        <p:spPr>
          <a:xfrm>
            <a:off x="1113739" y="2292895"/>
            <a:ext cx="61206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251520" y="332654"/>
            <a:ext cx="8640960" cy="1368153"/>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51520" y="3428998"/>
            <a:ext cx="8640960" cy="158417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46926" y="5013175"/>
            <a:ext cx="8640960" cy="96733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46926" y="5980512"/>
            <a:ext cx="8640960" cy="54384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258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grpId="0" nodeType="clickEffect">
                                  <p:stCondLst>
                                    <p:cond delay="0"/>
                                  </p:stCondLst>
                                  <p:childTnLst>
                                    <p:animRot by="120000">
                                      <p:cBhvr>
                                        <p:cTn id="27" dur="100" fill="hold">
                                          <p:stCondLst>
                                            <p:cond delay="0"/>
                                          </p:stCondLst>
                                        </p:cTn>
                                        <p:tgtEl>
                                          <p:spTgt spid="6"/>
                                        </p:tgtEl>
                                        <p:attrNameLst>
                                          <p:attrName>r</p:attrName>
                                        </p:attrNameLst>
                                      </p:cBhvr>
                                    </p:animRot>
                                    <p:animRot by="-240000">
                                      <p:cBhvr>
                                        <p:cTn id="28" dur="200" fill="hold">
                                          <p:stCondLst>
                                            <p:cond delay="200"/>
                                          </p:stCondLst>
                                        </p:cTn>
                                        <p:tgtEl>
                                          <p:spTgt spid="6"/>
                                        </p:tgtEl>
                                        <p:attrNameLst>
                                          <p:attrName>r</p:attrName>
                                        </p:attrNameLst>
                                      </p:cBhvr>
                                    </p:animRot>
                                    <p:animRot by="240000">
                                      <p:cBhvr>
                                        <p:cTn id="29" dur="200" fill="hold">
                                          <p:stCondLst>
                                            <p:cond delay="400"/>
                                          </p:stCondLst>
                                        </p:cTn>
                                        <p:tgtEl>
                                          <p:spTgt spid="6"/>
                                        </p:tgtEl>
                                        <p:attrNameLst>
                                          <p:attrName>r</p:attrName>
                                        </p:attrNameLst>
                                      </p:cBhvr>
                                    </p:animRot>
                                    <p:animRot by="-240000">
                                      <p:cBhvr>
                                        <p:cTn id="30" dur="200" fill="hold">
                                          <p:stCondLst>
                                            <p:cond delay="600"/>
                                          </p:stCondLst>
                                        </p:cTn>
                                        <p:tgtEl>
                                          <p:spTgt spid="6"/>
                                        </p:tgtEl>
                                        <p:attrNameLst>
                                          <p:attrName>r</p:attrName>
                                        </p:attrNameLst>
                                      </p:cBhvr>
                                    </p:animRot>
                                    <p:animRot by="120000">
                                      <p:cBhvr>
                                        <p:cTn id="31" dur="200" fill="hold">
                                          <p:stCondLst>
                                            <p:cond delay="800"/>
                                          </p:stCondLst>
                                        </p:cTn>
                                        <p:tgtEl>
                                          <p:spTgt spid="6"/>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32" presetClass="emph" presetSubtype="0" fill="hold" grpId="0" nodeType="clickEffect">
                                  <p:stCondLst>
                                    <p:cond delay="0"/>
                                  </p:stCondLst>
                                  <p:childTnLst>
                                    <p:animRot by="120000">
                                      <p:cBhvr>
                                        <p:cTn id="35" dur="100" fill="hold">
                                          <p:stCondLst>
                                            <p:cond delay="0"/>
                                          </p:stCondLst>
                                        </p:cTn>
                                        <p:tgtEl>
                                          <p:spTgt spid="7"/>
                                        </p:tgtEl>
                                        <p:attrNameLst>
                                          <p:attrName>r</p:attrName>
                                        </p:attrNameLst>
                                      </p:cBhvr>
                                    </p:animRot>
                                    <p:animRot by="-240000">
                                      <p:cBhvr>
                                        <p:cTn id="36" dur="200" fill="hold">
                                          <p:stCondLst>
                                            <p:cond delay="200"/>
                                          </p:stCondLst>
                                        </p:cTn>
                                        <p:tgtEl>
                                          <p:spTgt spid="7"/>
                                        </p:tgtEl>
                                        <p:attrNameLst>
                                          <p:attrName>r</p:attrName>
                                        </p:attrNameLst>
                                      </p:cBhvr>
                                    </p:animRot>
                                    <p:animRot by="240000">
                                      <p:cBhvr>
                                        <p:cTn id="37" dur="200" fill="hold">
                                          <p:stCondLst>
                                            <p:cond delay="400"/>
                                          </p:stCondLst>
                                        </p:cTn>
                                        <p:tgtEl>
                                          <p:spTgt spid="7"/>
                                        </p:tgtEl>
                                        <p:attrNameLst>
                                          <p:attrName>r</p:attrName>
                                        </p:attrNameLst>
                                      </p:cBhvr>
                                    </p:animRot>
                                    <p:animRot by="-240000">
                                      <p:cBhvr>
                                        <p:cTn id="38" dur="200" fill="hold">
                                          <p:stCondLst>
                                            <p:cond delay="600"/>
                                          </p:stCondLst>
                                        </p:cTn>
                                        <p:tgtEl>
                                          <p:spTgt spid="7"/>
                                        </p:tgtEl>
                                        <p:attrNameLst>
                                          <p:attrName>r</p:attrName>
                                        </p:attrNameLst>
                                      </p:cBhvr>
                                    </p:animRot>
                                    <p:animRot by="120000">
                                      <p:cBhvr>
                                        <p:cTn id="39" dur="200" fill="hold">
                                          <p:stCondLst>
                                            <p:cond delay="800"/>
                                          </p:stCondLst>
                                        </p:cTn>
                                        <p:tgtEl>
                                          <p:spTgt spid="7"/>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grpId="0" nodeType="click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P spid="6" grpId="0" animBg="1"/>
      <p:bldP spid="7"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Düz Bağlayıcı 4"/>
          <p:cNvCxnSpPr/>
          <p:nvPr/>
        </p:nvCxnSpPr>
        <p:spPr>
          <a:xfrm flipH="1">
            <a:off x="2771800" y="2276872"/>
            <a:ext cx="57606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096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261804" y="332657"/>
            <a:ext cx="8640960" cy="129614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Düz Bağlayıcı 7"/>
          <p:cNvCxnSpPr/>
          <p:nvPr/>
        </p:nvCxnSpPr>
        <p:spPr>
          <a:xfrm flipH="1">
            <a:off x="261804" y="332657"/>
            <a:ext cx="2365980" cy="129614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H="1" flipV="1">
            <a:off x="261804" y="332657"/>
            <a:ext cx="2365980" cy="129614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251520" y="1598441"/>
            <a:ext cx="8640960" cy="966463"/>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3" name="Dikdörtgen 12"/>
          <p:cNvSpPr/>
          <p:nvPr/>
        </p:nvSpPr>
        <p:spPr>
          <a:xfrm>
            <a:off x="252656" y="2564904"/>
            <a:ext cx="8640960" cy="115212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61804" y="3717032"/>
            <a:ext cx="8640960" cy="288032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728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Düz Bağlayıcı 2"/>
          <p:cNvCxnSpPr/>
          <p:nvPr/>
        </p:nvCxnSpPr>
        <p:spPr>
          <a:xfrm flipH="1">
            <a:off x="2916771" y="1052736"/>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2991205" y="620688"/>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2908665" y="6453336"/>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H="1">
            <a:off x="2916771" y="3140968"/>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56895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256084" y="260648"/>
            <a:ext cx="8564388" cy="483231"/>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9" name="Dikdörtgen 8"/>
          <p:cNvSpPr/>
          <p:nvPr/>
        </p:nvSpPr>
        <p:spPr>
          <a:xfrm>
            <a:off x="251520" y="743879"/>
            <a:ext cx="8564388" cy="38636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0" name="Dikdörtgen 9"/>
          <p:cNvSpPr/>
          <p:nvPr/>
        </p:nvSpPr>
        <p:spPr>
          <a:xfrm>
            <a:off x="256084" y="1099632"/>
            <a:ext cx="8564388" cy="3841536"/>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smtClean="0">
              <a:solidFill>
                <a:srgbClr val="0070C0"/>
              </a:solidFill>
            </a:endParaRPr>
          </a:p>
          <a:p>
            <a:pPr algn="ctr"/>
            <a:endParaRPr lang="tr-TR" b="1" dirty="0">
              <a:solidFill>
                <a:srgbClr val="0070C0"/>
              </a:solidFill>
            </a:endParaRPr>
          </a:p>
          <a:p>
            <a:pPr algn="ctr"/>
            <a:endParaRPr lang="tr-TR" b="1" dirty="0" smtClean="0">
              <a:solidFill>
                <a:srgbClr val="0070C0"/>
              </a:solidFill>
            </a:endParaRPr>
          </a:p>
          <a:p>
            <a:pPr algn="ctr"/>
            <a:endParaRPr lang="tr-TR" b="1" dirty="0">
              <a:solidFill>
                <a:srgbClr val="0070C0"/>
              </a:solidFill>
            </a:endParaRPr>
          </a:p>
          <a:p>
            <a:pPr algn="ctr"/>
            <a:endParaRPr lang="tr-TR" b="1" dirty="0" smtClean="0">
              <a:solidFill>
                <a:srgbClr val="0070C0"/>
              </a:solidFill>
            </a:endParaRPr>
          </a:p>
          <a:p>
            <a:pPr algn="ctr"/>
            <a:endParaRPr lang="tr-TR" b="1" dirty="0">
              <a:solidFill>
                <a:srgbClr val="0070C0"/>
              </a:solidFill>
            </a:endParaRPr>
          </a:p>
          <a:p>
            <a:pPr algn="ctr"/>
            <a:endParaRPr lang="tr-TR" b="1" dirty="0" smtClean="0">
              <a:solidFill>
                <a:srgbClr val="0070C0"/>
              </a:solidFill>
            </a:endParaRPr>
          </a:p>
          <a:p>
            <a:pPr algn="ctr"/>
            <a:endParaRPr lang="tr-TR" b="1" dirty="0">
              <a:solidFill>
                <a:srgbClr val="0070C0"/>
              </a:solidFill>
            </a:endParaRPr>
          </a:p>
          <a:p>
            <a:pPr algn="ctr"/>
            <a:endParaRPr lang="tr-TR" b="1" dirty="0" smtClean="0">
              <a:solidFill>
                <a:srgbClr val="0070C0"/>
              </a:solidFill>
            </a:endParaRPr>
          </a:p>
          <a:p>
            <a:pPr algn="ctr"/>
            <a:endParaRPr lang="tr-TR" b="1" dirty="0">
              <a:solidFill>
                <a:srgbClr val="0070C0"/>
              </a:solidFill>
            </a:endParaRPr>
          </a:p>
          <a:p>
            <a:pPr algn="ctr"/>
            <a:endParaRPr lang="tr-TR" b="1" dirty="0" smtClean="0">
              <a:solidFill>
                <a:srgbClr val="0070C0"/>
              </a:solidFill>
            </a:endParaRPr>
          </a:p>
          <a:p>
            <a:pPr algn="ctr"/>
            <a:endParaRPr lang="tr-TR" b="1" dirty="0" smtClean="0">
              <a:solidFill>
                <a:srgbClr val="0070C0"/>
              </a:solidFill>
            </a:endParaRPr>
          </a:p>
          <a:p>
            <a:pPr algn="ctr"/>
            <a:r>
              <a:rPr lang="tr-TR" sz="1400" dirty="0" smtClean="0">
                <a:solidFill>
                  <a:schemeClr val="tx1"/>
                </a:solidFill>
              </a:rPr>
              <a:t>                                                                                                                                                                       </a:t>
            </a:r>
          </a:p>
          <a:p>
            <a:pPr algn="ctr"/>
            <a:r>
              <a:rPr lang="tr-TR" sz="1400" dirty="0">
                <a:solidFill>
                  <a:schemeClr val="tx1"/>
                </a:solidFill>
              </a:rPr>
              <a:t> </a:t>
            </a:r>
            <a:r>
              <a:rPr lang="tr-TR" sz="1400" dirty="0" smtClean="0">
                <a:solidFill>
                  <a:schemeClr val="tx1"/>
                </a:solidFill>
              </a:rPr>
              <a:t>                                                                                  </a:t>
            </a:r>
            <a:r>
              <a:rPr lang="tr-TR" sz="1200" dirty="0" smtClean="0">
                <a:solidFill>
                  <a:schemeClr val="tx1"/>
                </a:solidFill>
              </a:rPr>
              <a:t>seyyar </a:t>
            </a:r>
            <a:r>
              <a:rPr lang="tr-TR" sz="1200" dirty="0">
                <a:solidFill>
                  <a:schemeClr val="tx1"/>
                </a:solidFill>
              </a:rPr>
              <a:t>rampa var mıdır</a:t>
            </a:r>
            <a:r>
              <a:rPr lang="tr-TR" sz="1000" dirty="0" smtClean="0">
                <a:solidFill>
                  <a:schemeClr val="tx1"/>
                </a:solidFill>
              </a:rPr>
              <a:t>?(</a:t>
            </a:r>
            <a:r>
              <a:rPr lang="tr-TR" sz="1000" dirty="0">
                <a:solidFill>
                  <a:schemeClr val="tx1"/>
                </a:solidFill>
              </a:rPr>
              <a:t>Bu soruya tüm özelliklerin sağlanması halinde evet cevabı veriniz.)</a:t>
            </a:r>
          </a:p>
        </p:txBody>
      </p:sp>
      <p:sp>
        <p:nvSpPr>
          <p:cNvPr id="11" name="Dikdörtgen 10"/>
          <p:cNvSpPr/>
          <p:nvPr/>
        </p:nvSpPr>
        <p:spPr>
          <a:xfrm>
            <a:off x="260658" y="4941168"/>
            <a:ext cx="8559814" cy="79208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260658" y="5733256"/>
            <a:ext cx="8559814" cy="39604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260658" y="6102034"/>
            <a:ext cx="8564388" cy="483231"/>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166731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3"/>
                                        </p:tgtEl>
                                        <p:attrNameLst>
                                          <p:attrName>r</p:attrName>
                                        </p:attrNameLst>
                                      </p:cBhvr>
                                    </p:animRot>
                                    <p:animRot by="-240000">
                                      <p:cBhvr>
                                        <p:cTn id="43" dur="200" fill="hold">
                                          <p:stCondLst>
                                            <p:cond delay="200"/>
                                          </p:stCondLst>
                                        </p:cTn>
                                        <p:tgtEl>
                                          <p:spTgt spid="13"/>
                                        </p:tgtEl>
                                        <p:attrNameLst>
                                          <p:attrName>r</p:attrName>
                                        </p:attrNameLst>
                                      </p:cBhvr>
                                    </p:animRot>
                                    <p:animRot by="240000">
                                      <p:cBhvr>
                                        <p:cTn id="44" dur="200" fill="hold">
                                          <p:stCondLst>
                                            <p:cond delay="400"/>
                                          </p:stCondLst>
                                        </p:cTn>
                                        <p:tgtEl>
                                          <p:spTgt spid="13"/>
                                        </p:tgtEl>
                                        <p:attrNameLst>
                                          <p:attrName>r</p:attrName>
                                        </p:attrNameLst>
                                      </p:cBhvr>
                                    </p:animRot>
                                    <p:animRot by="-240000">
                                      <p:cBhvr>
                                        <p:cTn id="45" dur="200" fill="hold">
                                          <p:stCondLst>
                                            <p:cond delay="600"/>
                                          </p:stCondLst>
                                        </p:cTn>
                                        <p:tgtEl>
                                          <p:spTgt spid="13"/>
                                        </p:tgtEl>
                                        <p:attrNameLst>
                                          <p:attrName>r</p:attrName>
                                        </p:attrNameLst>
                                      </p:cBhvr>
                                    </p:animRot>
                                    <p:animRot by="120000">
                                      <p:cBhvr>
                                        <p:cTn id="46"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611560" y="6244808"/>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cxnSp>
        <p:nvCxnSpPr>
          <p:cNvPr id="4" name="Düz Bağlayıcı 3"/>
          <p:cNvCxnSpPr/>
          <p:nvPr/>
        </p:nvCxnSpPr>
        <p:spPr>
          <a:xfrm flipH="1">
            <a:off x="2079517" y="2492896"/>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179512" y="121176"/>
            <a:ext cx="8856984" cy="100356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79512" y="1124744"/>
            <a:ext cx="8856984" cy="92929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79512" y="2009665"/>
            <a:ext cx="8856984" cy="627247"/>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9" name="Dikdörtgen 8"/>
          <p:cNvSpPr/>
          <p:nvPr/>
        </p:nvSpPr>
        <p:spPr>
          <a:xfrm>
            <a:off x="179512" y="2636912"/>
            <a:ext cx="8856984" cy="194421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79512" y="4581128"/>
            <a:ext cx="8856984" cy="144016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84076" y="6021288"/>
            <a:ext cx="8852420" cy="720080"/>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821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8"/>
                                        </p:tgtEl>
                                        <p:attrNameLst>
                                          <p:attrName>r</p:attrName>
                                        </p:attrNameLst>
                                      </p:cBhvr>
                                    </p:animRot>
                                    <p:animRot by="-240000">
                                      <p:cBhvr>
                                        <p:cTn id="21" dur="200" fill="hold">
                                          <p:stCondLst>
                                            <p:cond delay="200"/>
                                          </p:stCondLst>
                                        </p:cTn>
                                        <p:tgtEl>
                                          <p:spTgt spid="8"/>
                                        </p:tgtEl>
                                        <p:attrNameLst>
                                          <p:attrName>r</p:attrName>
                                        </p:attrNameLst>
                                      </p:cBhvr>
                                    </p:animRot>
                                    <p:animRot by="240000">
                                      <p:cBhvr>
                                        <p:cTn id="22" dur="200" fill="hold">
                                          <p:stCondLst>
                                            <p:cond delay="400"/>
                                          </p:stCondLst>
                                        </p:cTn>
                                        <p:tgtEl>
                                          <p:spTgt spid="8"/>
                                        </p:tgtEl>
                                        <p:attrNameLst>
                                          <p:attrName>r</p:attrName>
                                        </p:attrNameLst>
                                      </p:cBhvr>
                                    </p:animRot>
                                    <p:animRot by="-240000">
                                      <p:cBhvr>
                                        <p:cTn id="23" dur="200" fill="hold">
                                          <p:stCondLst>
                                            <p:cond delay="600"/>
                                          </p:stCondLst>
                                        </p:cTn>
                                        <p:tgtEl>
                                          <p:spTgt spid="8"/>
                                        </p:tgtEl>
                                        <p:attrNameLst>
                                          <p:attrName>r</p:attrName>
                                        </p:attrNameLst>
                                      </p:cBhvr>
                                    </p:animRot>
                                    <p:animRot by="120000">
                                      <p:cBhvr>
                                        <p:cTn id="24" dur="200" fill="hold">
                                          <p:stCondLst>
                                            <p:cond delay="800"/>
                                          </p:stCondLst>
                                        </p:cTn>
                                        <p:tgtEl>
                                          <p:spTgt spid="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24544" y="260648"/>
            <a:ext cx="3886200" cy="650503"/>
          </a:xfrm>
        </p:spPr>
        <p:txBody>
          <a:bodyPr>
            <a:normAutofit/>
          </a:bodyPr>
          <a:lstStyle/>
          <a:p>
            <a:r>
              <a:rPr lang="tr-TR" sz="2400" b="1" dirty="0" smtClean="0"/>
              <a:t>DENETİM İLKELERİ</a:t>
            </a:r>
            <a:endParaRPr lang="tr-TR" sz="2400" b="1" dirty="0"/>
          </a:p>
        </p:txBody>
      </p:sp>
      <p:sp>
        <p:nvSpPr>
          <p:cNvPr id="3" name="Alt Başlık 2"/>
          <p:cNvSpPr>
            <a:spLocks noGrp="1"/>
          </p:cNvSpPr>
          <p:nvPr>
            <p:ph type="subTitle" idx="1"/>
          </p:nvPr>
        </p:nvSpPr>
        <p:spPr>
          <a:xfrm>
            <a:off x="323528" y="980728"/>
            <a:ext cx="8496944" cy="5616624"/>
          </a:xfrm>
        </p:spPr>
        <p:txBody>
          <a:bodyPr>
            <a:noAutofit/>
          </a:bodyPr>
          <a:lstStyle/>
          <a:p>
            <a:pPr algn="just"/>
            <a:r>
              <a:rPr lang="tr-TR" sz="2000" dirty="0" smtClean="0">
                <a:solidFill>
                  <a:schemeClr val="tx1"/>
                </a:solidFill>
              </a:rPr>
              <a:t>Farklı bloklardan oluşan binalarda,  bağımsız bloklar (aynı bahçe içinde ana binadaki hizmeti tamamlayıcı nitelikte hizmet veren  diğer binalar blok olarak kabul edilecektir), ayrı bir bina olarak denetlenecektir.</a:t>
            </a:r>
          </a:p>
          <a:p>
            <a:pPr algn="just"/>
            <a:endParaRPr lang="tr-TR" sz="2000" dirty="0" smtClean="0">
              <a:solidFill>
                <a:schemeClr val="tx1"/>
              </a:solidFill>
            </a:endParaRPr>
          </a:p>
          <a:p>
            <a:pPr algn="just"/>
            <a:r>
              <a:rPr lang="tr-TR" sz="2000" dirty="0" smtClean="0">
                <a:solidFill>
                  <a:schemeClr val="tx1"/>
                </a:solidFill>
              </a:rPr>
              <a:t>Tespit sırasında D.69 sorusunda yer alan nesnelerin hangi merdiven, rampa veya kapının önünde olduğu, E.1 sorusunda yer alan özellikleri sağlamayan kapıların hangileri olduğu ve hangi özellikleri sağlamadığı gibi mahal bilgileri formun sonunda yer alan EK BİLGİLER bölümünde belirtilmelidir.</a:t>
            </a:r>
          </a:p>
          <a:p>
            <a:pPr algn="just"/>
            <a:endParaRPr lang="tr-TR" sz="2000" dirty="0" smtClean="0">
              <a:solidFill>
                <a:schemeClr val="tx1"/>
              </a:solidFill>
            </a:endParaRPr>
          </a:p>
          <a:p>
            <a:pPr algn="just"/>
            <a:r>
              <a:rPr lang="tr-TR" sz="2000" dirty="0" smtClean="0">
                <a:solidFill>
                  <a:schemeClr val="tx1"/>
                </a:solidFill>
              </a:rPr>
              <a:t>Hissedilebilir Yürüme Yüzeyi İşaretleri soruları Sağlık Kuruluşları, gündüz bakım evleri/kreşler, anaokulları, ilkokullar, orta okullar ve liseler, Aile ve Sosyal Politikalar Bakanlığınca yatılı hizmet verilen kuruluşlar için cevaplanmayacaktır.</a:t>
            </a:r>
          </a:p>
          <a:p>
            <a:pPr algn="just"/>
            <a:endParaRPr lang="tr-TR" sz="2000" dirty="0" smtClean="0">
              <a:solidFill>
                <a:schemeClr val="tx1"/>
              </a:solidFill>
            </a:endParaRPr>
          </a:p>
          <a:p>
            <a:pPr algn="just"/>
            <a:r>
              <a:rPr lang="tr-TR" sz="2000" dirty="0" smtClean="0">
                <a:solidFill>
                  <a:schemeClr val="tx1"/>
                </a:solidFill>
              </a:rPr>
              <a:t>Araç muayene istasyonları gibi bahçede yaya dolaşımının mümkün olmadığı binalar için L.1 ve L.2 soruları cevaplanmayacaktır.</a:t>
            </a:r>
          </a:p>
          <a:p>
            <a:pPr algn="just"/>
            <a:endParaRPr lang="tr-TR" sz="2000"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44" y="2517815"/>
            <a:ext cx="889248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1138"/>
            <a:ext cx="9175624"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8" y="4941168"/>
            <a:ext cx="8676456"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7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050"/>
                                        </p:tgtEl>
                                      </p:cBhvr>
                                    </p:animEffect>
                                    <p:set>
                                      <p:cBhvr>
                                        <p:cTn id="24" dur="1" fill="hold">
                                          <p:stCondLst>
                                            <p:cond delay="499"/>
                                          </p:stCondLst>
                                        </p:cTn>
                                        <p:tgtEl>
                                          <p:spTgt spid="20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051"/>
                                        </p:tgtEl>
                                        <p:attrNameLst>
                                          <p:attrName>style.visibility</p:attrName>
                                        </p:attrNameLst>
                                      </p:cBhvr>
                                      <p:to>
                                        <p:strVal val="visible"/>
                                      </p:to>
                                    </p:set>
                                    <p:animEffect transition="in" filter="fade">
                                      <p:cBhvr>
                                        <p:cTn id="29" dur="1000"/>
                                        <p:tgtEl>
                                          <p:spTgt spid="2051"/>
                                        </p:tgtEl>
                                      </p:cBhvr>
                                    </p:animEffect>
                                    <p:anim calcmode="lin" valueType="num">
                                      <p:cBhvr>
                                        <p:cTn id="30" dur="1000" fill="hold"/>
                                        <p:tgtEl>
                                          <p:spTgt spid="2051"/>
                                        </p:tgtEl>
                                        <p:attrNameLst>
                                          <p:attrName>ppt_x</p:attrName>
                                        </p:attrNameLst>
                                      </p:cBhvr>
                                      <p:tavLst>
                                        <p:tav tm="0">
                                          <p:val>
                                            <p:strVal val="#ppt_x"/>
                                          </p:val>
                                        </p:tav>
                                        <p:tav tm="100000">
                                          <p:val>
                                            <p:strVal val="#ppt_x"/>
                                          </p:val>
                                        </p:tav>
                                      </p:tavLst>
                                    </p:anim>
                                    <p:anim calcmode="lin" valueType="num">
                                      <p:cBhvr>
                                        <p:cTn id="31"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2051"/>
                                        </p:tgtEl>
                                      </p:cBhvr>
                                    </p:animEffect>
                                    <p:set>
                                      <p:cBhvr>
                                        <p:cTn id="36" dur="1" fill="hold">
                                          <p:stCondLst>
                                            <p:cond delay="499"/>
                                          </p:stCondLst>
                                        </p:cTn>
                                        <p:tgtEl>
                                          <p:spTgt spid="205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barn(inVertical)">
                                      <p:cBhvr>
                                        <p:cTn id="41" dur="5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barn(inVertical)">
                                      <p:cBhvr>
                                        <p:cTn id="46" dur="5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052"/>
                                        </p:tgtEl>
                                        <p:attrNameLst>
                                          <p:attrName>style.visibility</p:attrName>
                                        </p:attrNameLst>
                                      </p:cBhvr>
                                      <p:to>
                                        <p:strVal val="visible"/>
                                      </p:to>
                                    </p:set>
                                    <p:animEffect transition="in" filter="fade">
                                      <p:cBhvr>
                                        <p:cTn id="51" dur="1000"/>
                                        <p:tgtEl>
                                          <p:spTgt spid="2052"/>
                                        </p:tgtEl>
                                      </p:cBhvr>
                                    </p:animEffect>
                                    <p:anim calcmode="lin" valueType="num">
                                      <p:cBhvr>
                                        <p:cTn id="52" dur="1000" fill="hold"/>
                                        <p:tgtEl>
                                          <p:spTgt spid="2052"/>
                                        </p:tgtEl>
                                        <p:attrNameLst>
                                          <p:attrName>ppt_x</p:attrName>
                                        </p:attrNameLst>
                                      </p:cBhvr>
                                      <p:tavLst>
                                        <p:tav tm="0">
                                          <p:val>
                                            <p:strVal val="#ppt_x"/>
                                          </p:val>
                                        </p:tav>
                                        <p:tav tm="100000">
                                          <p:val>
                                            <p:strVal val="#ppt_x"/>
                                          </p:val>
                                        </p:tav>
                                      </p:tavLst>
                                    </p:anim>
                                    <p:anim calcmode="lin" valueType="num">
                                      <p:cBhvr>
                                        <p:cTn id="5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2052"/>
                                        </p:tgtEl>
                                      </p:cBhvr>
                                    </p:animEffect>
                                    <p:set>
                                      <p:cBhvr>
                                        <p:cTn id="58"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35292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563888" y="188640"/>
            <a:ext cx="1640962" cy="400110"/>
          </a:xfrm>
          <a:prstGeom prst="rect">
            <a:avLst/>
          </a:prstGeom>
          <a:noFill/>
        </p:spPr>
        <p:txBody>
          <a:bodyPr wrap="none" rtlCol="0">
            <a:spAutoFit/>
          </a:bodyPr>
          <a:lstStyle/>
          <a:p>
            <a:r>
              <a:rPr lang="tr-TR" sz="2000" b="1" dirty="0" smtClean="0">
                <a:solidFill>
                  <a:srgbClr val="0070C0"/>
                </a:solidFill>
              </a:rPr>
              <a:t>D.BİNA GİRİŞİ</a:t>
            </a:r>
            <a:endParaRPr lang="tr-TR" sz="2000" b="1" dirty="0">
              <a:solidFill>
                <a:srgbClr val="0070C0"/>
              </a:solidFill>
            </a:endParaRPr>
          </a:p>
        </p:txBody>
      </p:sp>
      <p:sp>
        <p:nvSpPr>
          <p:cNvPr id="4" name="Dikdörtgen 3"/>
          <p:cNvSpPr/>
          <p:nvPr/>
        </p:nvSpPr>
        <p:spPr>
          <a:xfrm>
            <a:off x="323528" y="836712"/>
            <a:ext cx="8352928" cy="115212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323528" y="4149080"/>
            <a:ext cx="8352928" cy="172819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727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56691"/>
            <a:ext cx="8568952"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259632" y="1268760"/>
            <a:ext cx="61206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0785" y="2924944"/>
            <a:ext cx="131445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395536" y="656691"/>
            <a:ext cx="8568952" cy="169218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395536" y="2354600"/>
            <a:ext cx="8568952" cy="208251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395536" y="4437111"/>
            <a:ext cx="8568952" cy="176419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3563888" y="188640"/>
            <a:ext cx="1640962" cy="400110"/>
          </a:xfrm>
          <a:prstGeom prst="rect">
            <a:avLst/>
          </a:prstGeom>
          <a:noFill/>
        </p:spPr>
        <p:txBody>
          <a:bodyPr wrap="none" rtlCol="0">
            <a:spAutoFit/>
          </a:bodyPr>
          <a:lstStyle/>
          <a:p>
            <a:r>
              <a:rPr lang="tr-TR" sz="2000" b="1" dirty="0" smtClean="0">
                <a:solidFill>
                  <a:srgbClr val="0070C0"/>
                </a:solidFill>
              </a:rPr>
              <a:t>D.BİNA GİRİŞİ</a:t>
            </a:r>
            <a:endParaRPr lang="tr-TR" sz="2000" b="1" dirty="0">
              <a:solidFill>
                <a:srgbClr val="0070C0"/>
              </a:solidFill>
            </a:endParaRPr>
          </a:p>
        </p:txBody>
      </p:sp>
    </p:spTree>
    <p:extLst>
      <p:ext uri="{BB962C8B-B14F-4D97-AF65-F5344CB8AC3E}">
        <p14:creationId xmlns:p14="http://schemas.microsoft.com/office/powerpoint/2010/main" val="312940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856984" cy="6480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Düz Bağlayıcı 3"/>
          <p:cNvCxnSpPr/>
          <p:nvPr/>
        </p:nvCxnSpPr>
        <p:spPr>
          <a:xfrm flipH="1">
            <a:off x="185212" y="3010317"/>
            <a:ext cx="2370564" cy="70671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flipV="1">
            <a:off x="179514" y="3010317"/>
            <a:ext cx="2376262" cy="70671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179512" y="188639"/>
            <a:ext cx="8856984" cy="176419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85212" y="1952834"/>
            <a:ext cx="8856984" cy="1057483"/>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179512" y="3010317"/>
            <a:ext cx="8856984" cy="75370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85212" y="3775446"/>
            <a:ext cx="8856984" cy="75370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85212" y="4529146"/>
            <a:ext cx="8856984" cy="113210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158934" y="5661247"/>
            <a:ext cx="8856984" cy="97123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341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7"/>
                                        </p:tgtEl>
                                        <p:attrNameLst>
                                          <p:attrName>r</p:attrName>
                                        </p:attrNameLst>
                                      </p:cBhvr>
                                    </p:animRot>
                                    <p:animRot by="-240000">
                                      <p:cBhvr>
                                        <p:cTn id="14" dur="200" fill="hold">
                                          <p:stCondLst>
                                            <p:cond delay="200"/>
                                          </p:stCondLst>
                                        </p:cTn>
                                        <p:tgtEl>
                                          <p:spTgt spid="7"/>
                                        </p:tgtEl>
                                        <p:attrNameLst>
                                          <p:attrName>r</p:attrName>
                                        </p:attrNameLst>
                                      </p:cBhvr>
                                    </p:animRot>
                                    <p:animRot by="240000">
                                      <p:cBhvr>
                                        <p:cTn id="15" dur="200" fill="hold">
                                          <p:stCondLst>
                                            <p:cond delay="400"/>
                                          </p:stCondLst>
                                        </p:cTn>
                                        <p:tgtEl>
                                          <p:spTgt spid="7"/>
                                        </p:tgtEl>
                                        <p:attrNameLst>
                                          <p:attrName>r</p:attrName>
                                        </p:attrNameLst>
                                      </p:cBhvr>
                                    </p:animRot>
                                    <p:animRot by="-240000">
                                      <p:cBhvr>
                                        <p:cTn id="16" dur="200" fill="hold">
                                          <p:stCondLst>
                                            <p:cond delay="600"/>
                                          </p:stCondLst>
                                        </p:cTn>
                                        <p:tgtEl>
                                          <p:spTgt spid="7"/>
                                        </p:tgtEl>
                                        <p:attrNameLst>
                                          <p:attrName>r</p:attrName>
                                        </p:attrNameLst>
                                      </p:cBhvr>
                                    </p:animRot>
                                    <p:animRot by="120000">
                                      <p:cBhvr>
                                        <p:cTn id="17" dur="200" fill="hold">
                                          <p:stCondLst>
                                            <p:cond delay="800"/>
                                          </p:stCondLst>
                                        </p:cTn>
                                        <p:tgtEl>
                                          <p:spTgt spid="7"/>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3"/>
                                        </p:tgtEl>
                                        <p:attrNameLst>
                                          <p:attrName>r</p:attrName>
                                        </p:attrNameLst>
                                      </p:cBhvr>
                                    </p:animRot>
                                    <p:animRot by="-240000">
                                      <p:cBhvr>
                                        <p:cTn id="22" dur="200" fill="hold">
                                          <p:stCondLst>
                                            <p:cond delay="200"/>
                                          </p:stCondLst>
                                        </p:cTn>
                                        <p:tgtEl>
                                          <p:spTgt spid="13"/>
                                        </p:tgtEl>
                                        <p:attrNameLst>
                                          <p:attrName>r</p:attrName>
                                        </p:attrNameLst>
                                      </p:cBhvr>
                                    </p:animRot>
                                    <p:animRot by="240000">
                                      <p:cBhvr>
                                        <p:cTn id="23" dur="200" fill="hold">
                                          <p:stCondLst>
                                            <p:cond delay="400"/>
                                          </p:stCondLst>
                                        </p:cTn>
                                        <p:tgtEl>
                                          <p:spTgt spid="13"/>
                                        </p:tgtEl>
                                        <p:attrNameLst>
                                          <p:attrName>r</p:attrName>
                                        </p:attrNameLst>
                                      </p:cBhvr>
                                    </p:animRot>
                                    <p:animRot by="-240000">
                                      <p:cBhvr>
                                        <p:cTn id="24" dur="200" fill="hold">
                                          <p:stCondLst>
                                            <p:cond delay="600"/>
                                          </p:stCondLst>
                                        </p:cTn>
                                        <p:tgtEl>
                                          <p:spTgt spid="13"/>
                                        </p:tgtEl>
                                        <p:attrNameLst>
                                          <p:attrName>r</p:attrName>
                                        </p:attrNameLst>
                                      </p:cBhvr>
                                    </p:animRot>
                                    <p:animRot by="120000">
                                      <p:cBhvr>
                                        <p:cTn id="25" dur="200" fill="hold">
                                          <p:stCondLst>
                                            <p:cond delay="800"/>
                                          </p:stCondLst>
                                        </p:cTn>
                                        <p:tgtEl>
                                          <p:spTgt spid="1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par>
                                <p:cTn id="31" presetID="2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14"/>
                                        </p:tgtEl>
                                        <p:attrNameLst>
                                          <p:attrName>r</p:attrName>
                                        </p:attrNameLst>
                                      </p:cBhvr>
                                    </p:animRot>
                                    <p:animRot by="-240000">
                                      <p:cBhvr>
                                        <p:cTn id="38" dur="200" fill="hold">
                                          <p:stCondLst>
                                            <p:cond delay="200"/>
                                          </p:stCondLst>
                                        </p:cTn>
                                        <p:tgtEl>
                                          <p:spTgt spid="14"/>
                                        </p:tgtEl>
                                        <p:attrNameLst>
                                          <p:attrName>r</p:attrName>
                                        </p:attrNameLst>
                                      </p:cBhvr>
                                    </p:animRot>
                                    <p:animRot by="240000">
                                      <p:cBhvr>
                                        <p:cTn id="39" dur="200" fill="hold">
                                          <p:stCondLst>
                                            <p:cond delay="400"/>
                                          </p:stCondLst>
                                        </p:cTn>
                                        <p:tgtEl>
                                          <p:spTgt spid="14"/>
                                        </p:tgtEl>
                                        <p:attrNameLst>
                                          <p:attrName>r</p:attrName>
                                        </p:attrNameLst>
                                      </p:cBhvr>
                                    </p:animRot>
                                    <p:animRot by="-240000">
                                      <p:cBhvr>
                                        <p:cTn id="40" dur="200" fill="hold">
                                          <p:stCondLst>
                                            <p:cond delay="600"/>
                                          </p:stCondLst>
                                        </p:cTn>
                                        <p:tgtEl>
                                          <p:spTgt spid="14"/>
                                        </p:tgtEl>
                                        <p:attrNameLst>
                                          <p:attrName>r</p:attrName>
                                        </p:attrNameLst>
                                      </p:cBhvr>
                                    </p:animRot>
                                    <p:animRot by="120000">
                                      <p:cBhvr>
                                        <p:cTn id="41" dur="200" fill="hold">
                                          <p:stCondLst>
                                            <p:cond delay="800"/>
                                          </p:stCondLst>
                                        </p:cTn>
                                        <p:tgtEl>
                                          <p:spTgt spid="14"/>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15"/>
                                        </p:tgtEl>
                                        <p:attrNameLst>
                                          <p:attrName>r</p:attrName>
                                        </p:attrNameLst>
                                      </p:cBhvr>
                                    </p:animRot>
                                    <p:animRot by="-240000">
                                      <p:cBhvr>
                                        <p:cTn id="46" dur="200" fill="hold">
                                          <p:stCondLst>
                                            <p:cond delay="200"/>
                                          </p:stCondLst>
                                        </p:cTn>
                                        <p:tgtEl>
                                          <p:spTgt spid="15"/>
                                        </p:tgtEl>
                                        <p:attrNameLst>
                                          <p:attrName>r</p:attrName>
                                        </p:attrNameLst>
                                      </p:cBhvr>
                                    </p:animRot>
                                    <p:animRot by="240000">
                                      <p:cBhvr>
                                        <p:cTn id="47" dur="200" fill="hold">
                                          <p:stCondLst>
                                            <p:cond delay="400"/>
                                          </p:stCondLst>
                                        </p:cTn>
                                        <p:tgtEl>
                                          <p:spTgt spid="15"/>
                                        </p:tgtEl>
                                        <p:attrNameLst>
                                          <p:attrName>r</p:attrName>
                                        </p:attrNameLst>
                                      </p:cBhvr>
                                    </p:animRot>
                                    <p:animRot by="-240000">
                                      <p:cBhvr>
                                        <p:cTn id="48" dur="200" fill="hold">
                                          <p:stCondLst>
                                            <p:cond delay="600"/>
                                          </p:stCondLst>
                                        </p:cTn>
                                        <p:tgtEl>
                                          <p:spTgt spid="15"/>
                                        </p:tgtEl>
                                        <p:attrNameLst>
                                          <p:attrName>r</p:attrName>
                                        </p:attrNameLst>
                                      </p:cBhvr>
                                    </p:animRot>
                                    <p:animRot by="120000">
                                      <p:cBhvr>
                                        <p:cTn id="49" dur="200" fill="hold">
                                          <p:stCondLst>
                                            <p:cond delay="800"/>
                                          </p:stCondLst>
                                        </p:cTn>
                                        <p:tgtEl>
                                          <p:spTgt spid="15"/>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32" presetClass="emph" presetSubtype="0" fill="hold" grpId="0" nodeType="clickEffect">
                                  <p:stCondLst>
                                    <p:cond delay="0"/>
                                  </p:stCondLst>
                                  <p:childTnLst>
                                    <p:animRot by="120000">
                                      <p:cBhvr>
                                        <p:cTn id="53" dur="100" fill="hold">
                                          <p:stCondLst>
                                            <p:cond delay="0"/>
                                          </p:stCondLst>
                                        </p:cTn>
                                        <p:tgtEl>
                                          <p:spTgt spid="16"/>
                                        </p:tgtEl>
                                        <p:attrNameLst>
                                          <p:attrName>r</p:attrName>
                                        </p:attrNameLst>
                                      </p:cBhvr>
                                    </p:animRot>
                                    <p:animRot by="-240000">
                                      <p:cBhvr>
                                        <p:cTn id="54" dur="200" fill="hold">
                                          <p:stCondLst>
                                            <p:cond delay="200"/>
                                          </p:stCondLst>
                                        </p:cTn>
                                        <p:tgtEl>
                                          <p:spTgt spid="16"/>
                                        </p:tgtEl>
                                        <p:attrNameLst>
                                          <p:attrName>r</p:attrName>
                                        </p:attrNameLst>
                                      </p:cBhvr>
                                    </p:animRot>
                                    <p:animRot by="240000">
                                      <p:cBhvr>
                                        <p:cTn id="55" dur="200" fill="hold">
                                          <p:stCondLst>
                                            <p:cond delay="400"/>
                                          </p:stCondLst>
                                        </p:cTn>
                                        <p:tgtEl>
                                          <p:spTgt spid="16"/>
                                        </p:tgtEl>
                                        <p:attrNameLst>
                                          <p:attrName>r</p:attrName>
                                        </p:attrNameLst>
                                      </p:cBhvr>
                                    </p:animRot>
                                    <p:animRot by="-240000">
                                      <p:cBhvr>
                                        <p:cTn id="56" dur="200" fill="hold">
                                          <p:stCondLst>
                                            <p:cond delay="600"/>
                                          </p:stCondLst>
                                        </p:cTn>
                                        <p:tgtEl>
                                          <p:spTgt spid="16"/>
                                        </p:tgtEl>
                                        <p:attrNameLst>
                                          <p:attrName>r</p:attrName>
                                        </p:attrNameLst>
                                      </p:cBhvr>
                                    </p:animRot>
                                    <p:animRot by="120000">
                                      <p:cBhvr>
                                        <p:cTn id="57" dur="200" fill="hold">
                                          <p:stCondLst>
                                            <p:cond delay="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P spid="15"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78497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179513" y="620688"/>
            <a:ext cx="2448272" cy="158417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flipV="1">
            <a:off x="179512" y="620688"/>
            <a:ext cx="2448273" cy="158417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2690757" y="4653136"/>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0" name="Dikdörtgen 9"/>
          <p:cNvSpPr/>
          <p:nvPr/>
        </p:nvSpPr>
        <p:spPr>
          <a:xfrm>
            <a:off x="185212" y="620688"/>
            <a:ext cx="8779276" cy="158417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85212" y="2204864"/>
            <a:ext cx="8779276" cy="165618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79512" y="3861048"/>
            <a:ext cx="8856984" cy="1080120"/>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3" name="Dikdörtgen 12"/>
          <p:cNvSpPr/>
          <p:nvPr/>
        </p:nvSpPr>
        <p:spPr>
          <a:xfrm>
            <a:off x="179512" y="4941168"/>
            <a:ext cx="8779276" cy="122413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p:cNvSpPr txBox="1"/>
          <p:nvPr/>
        </p:nvSpPr>
        <p:spPr>
          <a:xfrm>
            <a:off x="3563888" y="188640"/>
            <a:ext cx="1640962" cy="400110"/>
          </a:xfrm>
          <a:prstGeom prst="rect">
            <a:avLst/>
          </a:prstGeom>
          <a:noFill/>
        </p:spPr>
        <p:txBody>
          <a:bodyPr wrap="none" rtlCol="0">
            <a:spAutoFit/>
          </a:bodyPr>
          <a:lstStyle/>
          <a:p>
            <a:r>
              <a:rPr lang="tr-TR" sz="2000" b="1" dirty="0" smtClean="0">
                <a:solidFill>
                  <a:srgbClr val="0070C0"/>
                </a:solidFill>
              </a:rPr>
              <a:t>D.BİNA GİRİŞİ</a:t>
            </a:r>
            <a:endParaRPr lang="tr-TR" sz="2000" b="1" dirty="0">
              <a:solidFill>
                <a:srgbClr val="0070C0"/>
              </a:solidFill>
            </a:endParaRPr>
          </a:p>
        </p:txBody>
      </p:sp>
    </p:spTree>
    <p:extLst>
      <p:ext uri="{BB962C8B-B14F-4D97-AF65-F5344CB8AC3E}">
        <p14:creationId xmlns:p14="http://schemas.microsoft.com/office/powerpoint/2010/main" val="34150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1"/>
                                        </p:tgtEl>
                                        <p:attrNameLst>
                                          <p:attrName>r</p:attrName>
                                        </p:attrNameLst>
                                      </p:cBhvr>
                                    </p:animRot>
                                    <p:animRot by="-240000">
                                      <p:cBhvr>
                                        <p:cTn id="23" dur="200" fill="hold">
                                          <p:stCondLst>
                                            <p:cond delay="200"/>
                                          </p:stCondLst>
                                        </p:cTn>
                                        <p:tgtEl>
                                          <p:spTgt spid="11"/>
                                        </p:tgtEl>
                                        <p:attrNameLst>
                                          <p:attrName>r</p:attrName>
                                        </p:attrNameLst>
                                      </p:cBhvr>
                                    </p:animRot>
                                    <p:animRot by="240000">
                                      <p:cBhvr>
                                        <p:cTn id="24" dur="200" fill="hold">
                                          <p:stCondLst>
                                            <p:cond delay="400"/>
                                          </p:stCondLst>
                                        </p:cTn>
                                        <p:tgtEl>
                                          <p:spTgt spid="11"/>
                                        </p:tgtEl>
                                        <p:attrNameLst>
                                          <p:attrName>r</p:attrName>
                                        </p:attrNameLst>
                                      </p:cBhvr>
                                    </p:animRot>
                                    <p:animRot by="-240000">
                                      <p:cBhvr>
                                        <p:cTn id="25" dur="200" fill="hold">
                                          <p:stCondLst>
                                            <p:cond delay="600"/>
                                          </p:stCondLst>
                                        </p:cTn>
                                        <p:tgtEl>
                                          <p:spTgt spid="11"/>
                                        </p:tgtEl>
                                        <p:attrNameLst>
                                          <p:attrName>r</p:attrName>
                                        </p:attrNameLst>
                                      </p:cBhvr>
                                    </p:animRot>
                                    <p:animRot by="120000">
                                      <p:cBhvr>
                                        <p:cTn id="26" dur="200" fill="hold">
                                          <p:stCondLst>
                                            <p:cond delay="800"/>
                                          </p:stCondLst>
                                        </p:cTn>
                                        <p:tgtEl>
                                          <p:spTgt spid="11"/>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62013"/>
            <a:ext cx="8928992"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1979712" y="5733256"/>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Metin kutusu 3"/>
          <p:cNvSpPr txBox="1"/>
          <p:nvPr/>
        </p:nvSpPr>
        <p:spPr>
          <a:xfrm>
            <a:off x="3563888" y="188640"/>
            <a:ext cx="1640962" cy="400110"/>
          </a:xfrm>
          <a:prstGeom prst="rect">
            <a:avLst/>
          </a:prstGeom>
          <a:noFill/>
        </p:spPr>
        <p:txBody>
          <a:bodyPr wrap="none" rtlCol="0">
            <a:spAutoFit/>
          </a:bodyPr>
          <a:lstStyle/>
          <a:p>
            <a:r>
              <a:rPr lang="tr-TR" sz="2000" b="1" dirty="0" smtClean="0">
                <a:solidFill>
                  <a:srgbClr val="0070C0"/>
                </a:solidFill>
              </a:rPr>
              <a:t>D.BİNA GİRİŞİ</a:t>
            </a:r>
            <a:endParaRPr lang="tr-TR" sz="2000" b="1" dirty="0">
              <a:solidFill>
                <a:srgbClr val="0070C0"/>
              </a:solidFill>
            </a:endParaRPr>
          </a:p>
        </p:txBody>
      </p:sp>
      <p:sp>
        <p:nvSpPr>
          <p:cNvPr id="5" name="Dikdörtgen 4"/>
          <p:cNvSpPr/>
          <p:nvPr/>
        </p:nvSpPr>
        <p:spPr>
          <a:xfrm>
            <a:off x="107504" y="862013"/>
            <a:ext cx="8928992" cy="371911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07504" y="4581128"/>
            <a:ext cx="8928992" cy="550763"/>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07504" y="5131890"/>
            <a:ext cx="8928992" cy="864097"/>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238870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496944"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743352" y="4869160"/>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a:off x="2743352" y="3068960"/>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Metin kutusu 4"/>
          <p:cNvSpPr txBox="1"/>
          <p:nvPr/>
        </p:nvSpPr>
        <p:spPr>
          <a:xfrm>
            <a:off x="3563888" y="188640"/>
            <a:ext cx="1640962" cy="400110"/>
          </a:xfrm>
          <a:prstGeom prst="rect">
            <a:avLst/>
          </a:prstGeom>
          <a:noFill/>
        </p:spPr>
        <p:txBody>
          <a:bodyPr wrap="none" rtlCol="0">
            <a:spAutoFit/>
          </a:bodyPr>
          <a:lstStyle/>
          <a:p>
            <a:r>
              <a:rPr lang="tr-TR" sz="2000" b="1" dirty="0" smtClean="0">
                <a:solidFill>
                  <a:srgbClr val="0070C0"/>
                </a:solidFill>
              </a:rPr>
              <a:t>D.BİNA GİRİŞİ</a:t>
            </a:r>
            <a:endParaRPr lang="tr-TR" sz="2000" b="1" dirty="0">
              <a:solidFill>
                <a:srgbClr val="0070C0"/>
              </a:solidFill>
            </a:endParaRPr>
          </a:p>
        </p:txBody>
      </p:sp>
      <p:sp>
        <p:nvSpPr>
          <p:cNvPr id="6" name="Dikdörtgen 5"/>
          <p:cNvSpPr/>
          <p:nvPr/>
        </p:nvSpPr>
        <p:spPr>
          <a:xfrm>
            <a:off x="357798" y="2420888"/>
            <a:ext cx="8462674" cy="97210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7" name="Dikdörtgen 6"/>
          <p:cNvSpPr/>
          <p:nvPr/>
        </p:nvSpPr>
        <p:spPr>
          <a:xfrm>
            <a:off x="323528" y="3362114"/>
            <a:ext cx="8496944" cy="64295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340663" y="4005074"/>
            <a:ext cx="8462674" cy="136814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419230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063578" y="3068960"/>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a:off x="2063578" y="5661248"/>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2051720" y="3933056"/>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2063578" y="2564904"/>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179512" y="116632"/>
            <a:ext cx="8784976" cy="201622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79512" y="2137440"/>
            <a:ext cx="8784976" cy="48605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9" name="Dikdörtgen 8"/>
          <p:cNvSpPr/>
          <p:nvPr/>
        </p:nvSpPr>
        <p:spPr>
          <a:xfrm>
            <a:off x="184046" y="2623494"/>
            <a:ext cx="8784976" cy="661489"/>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0" name="Dikdörtgen 9"/>
          <p:cNvSpPr/>
          <p:nvPr/>
        </p:nvSpPr>
        <p:spPr>
          <a:xfrm>
            <a:off x="184046" y="3271567"/>
            <a:ext cx="8784976" cy="1021529"/>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1" name="Dikdörtgen 10"/>
          <p:cNvSpPr/>
          <p:nvPr/>
        </p:nvSpPr>
        <p:spPr>
          <a:xfrm>
            <a:off x="179512" y="4293096"/>
            <a:ext cx="8789510" cy="244827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61879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Düz Bağlayıcı 3"/>
          <p:cNvCxnSpPr/>
          <p:nvPr/>
        </p:nvCxnSpPr>
        <p:spPr>
          <a:xfrm flipH="1">
            <a:off x="2735425" y="4149080"/>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H="1">
            <a:off x="2735425" y="1124744"/>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H="1">
            <a:off x="2836278" y="2492896"/>
            <a:ext cx="547566"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H="1">
            <a:off x="2772604" y="3356992"/>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H="1">
            <a:off x="2735425" y="1772816"/>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712968"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Düz Bağlayıcı 16"/>
          <p:cNvCxnSpPr/>
          <p:nvPr/>
        </p:nvCxnSpPr>
        <p:spPr>
          <a:xfrm flipH="1">
            <a:off x="2752336" y="5085184"/>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flipH="1">
            <a:off x="2772604" y="5949280"/>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3563888" y="188640"/>
            <a:ext cx="1640962" cy="400110"/>
          </a:xfrm>
          <a:prstGeom prst="rect">
            <a:avLst/>
          </a:prstGeom>
          <a:noFill/>
        </p:spPr>
        <p:txBody>
          <a:bodyPr wrap="none" rtlCol="0">
            <a:spAutoFit/>
          </a:bodyPr>
          <a:lstStyle/>
          <a:p>
            <a:r>
              <a:rPr lang="tr-TR" sz="2000" b="1" dirty="0" smtClean="0">
                <a:solidFill>
                  <a:srgbClr val="0070C0"/>
                </a:solidFill>
              </a:rPr>
              <a:t>D.BİNA GİRİŞİ</a:t>
            </a:r>
            <a:endParaRPr lang="tr-TR" sz="2000" b="1" dirty="0">
              <a:solidFill>
                <a:srgbClr val="0070C0"/>
              </a:solidFill>
            </a:endParaRPr>
          </a:p>
        </p:txBody>
      </p:sp>
      <p:sp>
        <p:nvSpPr>
          <p:cNvPr id="13" name="Dikdörtgen 12"/>
          <p:cNvSpPr/>
          <p:nvPr/>
        </p:nvSpPr>
        <p:spPr>
          <a:xfrm>
            <a:off x="251520" y="692696"/>
            <a:ext cx="8712968" cy="64807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4" name="Dikdörtgen 13"/>
          <p:cNvSpPr/>
          <p:nvPr/>
        </p:nvSpPr>
        <p:spPr>
          <a:xfrm>
            <a:off x="251520" y="1340768"/>
            <a:ext cx="8712968" cy="64807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5" name="Dikdörtgen 14"/>
          <p:cNvSpPr/>
          <p:nvPr/>
        </p:nvSpPr>
        <p:spPr>
          <a:xfrm>
            <a:off x="251520" y="1988840"/>
            <a:ext cx="8712968" cy="64807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6" name="Dikdörtgen 15"/>
          <p:cNvSpPr/>
          <p:nvPr/>
        </p:nvSpPr>
        <p:spPr>
          <a:xfrm>
            <a:off x="251520" y="2636912"/>
            <a:ext cx="8712968" cy="1080120"/>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9" name="Dikdörtgen 18"/>
          <p:cNvSpPr/>
          <p:nvPr/>
        </p:nvSpPr>
        <p:spPr>
          <a:xfrm>
            <a:off x="251520" y="3711880"/>
            <a:ext cx="8712968" cy="64807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20" name="Dikdörtgen 19"/>
          <p:cNvSpPr/>
          <p:nvPr/>
        </p:nvSpPr>
        <p:spPr>
          <a:xfrm>
            <a:off x="251520" y="4365104"/>
            <a:ext cx="8712968" cy="115212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21" name="Dikdörtgen 20"/>
          <p:cNvSpPr/>
          <p:nvPr/>
        </p:nvSpPr>
        <p:spPr>
          <a:xfrm>
            <a:off x="251520" y="5517232"/>
            <a:ext cx="8712968" cy="64807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156285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9" grpId="0" animBg="1"/>
      <p:bldP spid="20" grpId="0" animBg="1"/>
      <p:bldP spid="2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496944"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Düz Bağlayıcı 3"/>
          <p:cNvCxnSpPr/>
          <p:nvPr/>
        </p:nvCxnSpPr>
        <p:spPr>
          <a:xfrm flipH="1">
            <a:off x="2750696" y="1700808"/>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2696158" y="2780928"/>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2696158" y="3573016"/>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H="1">
            <a:off x="2696158" y="4221088"/>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H="1">
            <a:off x="2696158" y="4941168"/>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3563888" y="188640"/>
            <a:ext cx="1640962" cy="400110"/>
          </a:xfrm>
          <a:prstGeom prst="rect">
            <a:avLst/>
          </a:prstGeom>
          <a:noFill/>
        </p:spPr>
        <p:txBody>
          <a:bodyPr wrap="none" rtlCol="0">
            <a:spAutoFit/>
          </a:bodyPr>
          <a:lstStyle/>
          <a:p>
            <a:r>
              <a:rPr lang="tr-TR" sz="2000" b="1" dirty="0" smtClean="0">
                <a:solidFill>
                  <a:srgbClr val="0070C0"/>
                </a:solidFill>
              </a:rPr>
              <a:t>D.BİNA GİRİŞİ</a:t>
            </a:r>
            <a:endParaRPr lang="tr-TR" sz="2000" b="1" dirty="0">
              <a:solidFill>
                <a:srgbClr val="0070C0"/>
              </a:solidFill>
            </a:endParaRPr>
          </a:p>
        </p:txBody>
      </p:sp>
      <p:sp>
        <p:nvSpPr>
          <p:cNvPr id="11" name="Dikdörtgen 10"/>
          <p:cNvSpPr/>
          <p:nvPr/>
        </p:nvSpPr>
        <p:spPr>
          <a:xfrm>
            <a:off x="251520" y="867574"/>
            <a:ext cx="8496944" cy="140929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2" name="Dikdörtgen 11"/>
          <p:cNvSpPr/>
          <p:nvPr/>
        </p:nvSpPr>
        <p:spPr>
          <a:xfrm>
            <a:off x="251520" y="2276872"/>
            <a:ext cx="8496944" cy="761226"/>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3" name="Dikdörtgen 12"/>
          <p:cNvSpPr/>
          <p:nvPr/>
        </p:nvSpPr>
        <p:spPr>
          <a:xfrm>
            <a:off x="251520" y="3038098"/>
            <a:ext cx="8496944" cy="67893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4" name="Dikdörtgen 13"/>
          <p:cNvSpPr/>
          <p:nvPr/>
        </p:nvSpPr>
        <p:spPr>
          <a:xfrm>
            <a:off x="251520" y="3717032"/>
            <a:ext cx="8496944" cy="67893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5" name="Dikdörtgen 14"/>
          <p:cNvSpPr/>
          <p:nvPr/>
        </p:nvSpPr>
        <p:spPr>
          <a:xfrm>
            <a:off x="251520" y="4406250"/>
            <a:ext cx="8496944" cy="75094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6" name="Dikdörtgen 15"/>
          <p:cNvSpPr/>
          <p:nvPr/>
        </p:nvSpPr>
        <p:spPr>
          <a:xfrm>
            <a:off x="245810" y="5157192"/>
            <a:ext cx="8496944" cy="72008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9748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01" y="260648"/>
            <a:ext cx="8640960"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960871" y="1844824"/>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a:off x="2993960" y="3645024"/>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2969509" y="5373216"/>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100" y="5805264"/>
            <a:ext cx="8640961"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Düz Bağlayıcı 7"/>
          <p:cNvCxnSpPr/>
          <p:nvPr/>
        </p:nvCxnSpPr>
        <p:spPr>
          <a:xfrm flipH="1">
            <a:off x="262100" y="5805264"/>
            <a:ext cx="2581708" cy="58102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H="1" flipV="1">
            <a:off x="276950" y="5805264"/>
            <a:ext cx="2566858" cy="55185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262101" y="1412776"/>
            <a:ext cx="8640960" cy="57606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2" name="Dikdörtgen 11"/>
          <p:cNvSpPr/>
          <p:nvPr/>
        </p:nvSpPr>
        <p:spPr>
          <a:xfrm>
            <a:off x="276949" y="1967528"/>
            <a:ext cx="8640960" cy="282962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3" name="Dikdörtgen 12"/>
          <p:cNvSpPr/>
          <p:nvPr/>
        </p:nvSpPr>
        <p:spPr>
          <a:xfrm>
            <a:off x="276949" y="4797151"/>
            <a:ext cx="8640960" cy="883221"/>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8" name="Dikdörtgen 17"/>
          <p:cNvSpPr/>
          <p:nvPr/>
        </p:nvSpPr>
        <p:spPr>
          <a:xfrm>
            <a:off x="276949" y="5805264"/>
            <a:ext cx="8640960" cy="55185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13307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16" presetClass="entr" presetSubtype="21"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344286"/>
            <a:ext cx="8640960" cy="6463308"/>
          </a:xfrm>
          <a:prstGeom prst="rect">
            <a:avLst/>
          </a:prstGeom>
        </p:spPr>
        <p:txBody>
          <a:bodyPr wrap="square">
            <a:spAutoFit/>
          </a:bodyPr>
          <a:lstStyle/>
          <a:p>
            <a:pPr algn="just"/>
            <a:endParaRPr lang="tr-TR" dirty="0" smtClean="0"/>
          </a:p>
          <a:p>
            <a:pPr algn="just"/>
            <a:r>
              <a:rPr lang="tr-TR" dirty="0" smtClean="0"/>
              <a:t>Alışveriş merkezlerinin (AVM) denetiminde ortak kullanım alanları için tüm form cevaplanacaktır. Mağazalar için; mağaza girişleri için </a:t>
            </a:r>
            <a:r>
              <a:rPr lang="tr-TR" dirty="0" err="1" smtClean="0"/>
              <a:t>D.Bina</a:t>
            </a:r>
            <a:r>
              <a:rPr lang="tr-TR" dirty="0" smtClean="0"/>
              <a:t> Girişleri bölümü ile mağaza içi dolaşım alanları için H. Bina İçi Yatay Dolaşım bölümlerinde bulunan sorular cevaplanacaktır. </a:t>
            </a:r>
            <a:r>
              <a:rPr lang="tr-TR" dirty="0" err="1" smtClean="0"/>
              <a:t>AVM'lerde</a:t>
            </a:r>
            <a:r>
              <a:rPr lang="tr-TR" dirty="0" smtClean="0"/>
              <a:t> bulunan sinemalar için;  sinema girişleri için  </a:t>
            </a:r>
            <a:r>
              <a:rPr lang="tr-TR" dirty="0" err="1" smtClean="0"/>
              <a:t>D.Bina</a:t>
            </a:r>
            <a:r>
              <a:rPr lang="tr-TR" dirty="0" smtClean="0"/>
              <a:t> Girişleri bölümü, sinema içerisinde bulunan tuvaletler için G. Tuvaletler, sinema içi dolaşım alanları ve sinema salonları için  H. Bina İçi Yatay Dolaşım bölümlerinde bulunan sorular cevaplanacaktır. Birden fazla katlı sinemalarda </a:t>
            </a:r>
            <a:r>
              <a:rPr lang="tr-TR" dirty="0" err="1" smtClean="0"/>
              <a:t>AVM'nin</a:t>
            </a:r>
            <a:r>
              <a:rPr lang="tr-TR" dirty="0" smtClean="0"/>
              <a:t> asansörünün kullanılamadığı durumlarda I. Bina İçi Dikey Dolaşım bölümü de doldurulacaktır.</a:t>
            </a:r>
          </a:p>
          <a:p>
            <a:pPr algn="just"/>
            <a:endParaRPr lang="tr-TR" dirty="0" smtClean="0"/>
          </a:p>
          <a:p>
            <a:pPr algn="just"/>
            <a:endParaRPr lang="tr-TR" dirty="0" smtClean="0"/>
          </a:p>
          <a:p>
            <a:pPr algn="just"/>
            <a:r>
              <a:rPr lang="tr-TR" dirty="0" smtClean="0"/>
              <a:t>Asansör bulunmayan binalarda engelli tuvaleti/tuvaletlerinden en az bir kadın ve bir erkek veya bağımsız girişi olan en az 1 adet kadın-erkek ortak kullanımında olan engelli tuvaletinin zemin katta düzenlenmiş olması gerekmektedir. Tuvalet ile ilgili bu gereklilik asansör ile ilgili gereklilikleri ortadan kaldırmaz.</a:t>
            </a:r>
          </a:p>
          <a:p>
            <a:pPr algn="just"/>
            <a:endParaRPr lang="tr-TR" dirty="0" smtClean="0"/>
          </a:p>
          <a:p>
            <a:pPr algn="just"/>
            <a:endParaRPr lang="tr-TR" dirty="0" smtClean="0"/>
          </a:p>
          <a:p>
            <a:pPr algn="just"/>
            <a:r>
              <a:rPr lang="tr-TR" dirty="0" smtClean="0"/>
              <a:t>Gerçek ve özel hukuk tüzel kişilerine ait binaların denetiminde binaya ait vergi levhasının fotoğrafının çekilmesi ya da bir kopyasının temin edilmesi gerekmektedir.</a:t>
            </a:r>
          </a:p>
          <a:p>
            <a:endParaRPr lang="tr-TR" dirty="0"/>
          </a:p>
          <a:p>
            <a:endParaRPr lang="tr-TR" dirty="0" smtClean="0"/>
          </a:p>
          <a:p>
            <a:endParaRPr lang="tr-TR" dirty="0" smtClean="0"/>
          </a:p>
          <a:p>
            <a:endParaRPr lang="tr-TR" dirty="0" smtClean="0"/>
          </a:p>
        </p:txBody>
      </p:sp>
    </p:spTree>
    <p:extLst>
      <p:ext uri="{BB962C8B-B14F-4D97-AF65-F5344CB8AC3E}">
        <p14:creationId xmlns:p14="http://schemas.microsoft.com/office/powerpoint/2010/main" val="10360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arn(inVertic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barn(inVertical)">
                                      <p:cBhvr>
                                        <p:cTn id="1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908720"/>
            <a:ext cx="842493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rot="16200000">
            <a:off x="-1364014" y="2931041"/>
            <a:ext cx="4176464" cy="707886"/>
          </a:xfrm>
          <a:prstGeom prst="rect">
            <a:avLst/>
          </a:prstGeom>
          <a:noFill/>
        </p:spPr>
        <p:txBody>
          <a:bodyPr wrap="square" rtlCol="0">
            <a:spAutoFit/>
          </a:bodyPr>
          <a:lstStyle/>
          <a:p>
            <a:pPr algn="ctr"/>
            <a:r>
              <a:rPr lang="tr-TR" sz="4000" b="1" dirty="0" smtClean="0">
                <a:solidFill>
                  <a:srgbClr val="FF0000"/>
                </a:solidFill>
              </a:rPr>
              <a:t>İPTAL</a:t>
            </a:r>
            <a:endParaRPr lang="tr-TR" sz="4000" b="1" dirty="0">
              <a:solidFill>
                <a:srgbClr val="FF0000"/>
              </a:solidFill>
            </a:endParaRPr>
          </a:p>
        </p:txBody>
      </p:sp>
      <p:cxnSp>
        <p:nvCxnSpPr>
          <p:cNvPr id="5" name="Düz Bağlayıcı 4"/>
          <p:cNvCxnSpPr/>
          <p:nvPr/>
        </p:nvCxnSpPr>
        <p:spPr>
          <a:xfrm flipH="1">
            <a:off x="370274" y="944724"/>
            <a:ext cx="600078" cy="68407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H="1">
            <a:off x="370274" y="4770089"/>
            <a:ext cx="600078" cy="68407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H="1">
            <a:off x="390365" y="1988840"/>
            <a:ext cx="600078" cy="68407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H="1">
            <a:off x="390365" y="3789040"/>
            <a:ext cx="600078" cy="68407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340667" y="944724"/>
            <a:ext cx="8407797" cy="720080"/>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32096" y="1664804"/>
            <a:ext cx="8407797" cy="1764196"/>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332096" y="3429000"/>
            <a:ext cx="8407797" cy="738082"/>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323527" y="4167082"/>
            <a:ext cx="8407797" cy="675074"/>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323527" y="4842156"/>
            <a:ext cx="8407797" cy="675076"/>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Metin kutusu 15"/>
          <p:cNvSpPr txBox="1"/>
          <p:nvPr/>
        </p:nvSpPr>
        <p:spPr>
          <a:xfrm>
            <a:off x="3563888" y="188640"/>
            <a:ext cx="1640962" cy="400110"/>
          </a:xfrm>
          <a:prstGeom prst="rect">
            <a:avLst/>
          </a:prstGeom>
          <a:noFill/>
        </p:spPr>
        <p:txBody>
          <a:bodyPr wrap="none" rtlCol="0">
            <a:spAutoFit/>
          </a:bodyPr>
          <a:lstStyle/>
          <a:p>
            <a:r>
              <a:rPr lang="tr-TR" sz="2000" b="1" dirty="0" smtClean="0">
                <a:solidFill>
                  <a:srgbClr val="0070C0"/>
                </a:solidFill>
              </a:rPr>
              <a:t>D.BİNA GİRİŞİ</a:t>
            </a:r>
            <a:endParaRPr lang="tr-TR" sz="2000" b="1" dirty="0">
              <a:solidFill>
                <a:srgbClr val="0070C0"/>
              </a:solidFill>
            </a:endParaRPr>
          </a:p>
        </p:txBody>
      </p:sp>
    </p:spTree>
    <p:extLst>
      <p:ext uri="{BB962C8B-B14F-4D97-AF65-F5344CB8AC3E}">
        <p14:creationId xmlns:p14="http://schemas.microsoft.com/office/powerpoint/2010/main" val="160518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6448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80526" y="6521934"/>
            <a:ext cx="6696744" cy="369332"/>
          </a:xfrm>
          <a:prstGeom prst="rect">
            <a:avLst/>
          </a:prstGeom>
          <a:noFill/>
        </p:spPr>
        <p:txBody>
          <a:bodyPr wrap="square" rtlCol="0">
            <a:spAutoFit/>
          </a:bodyPr>
          <a:lstStyle/>
          <a:p>
            <a:r>
              <a:rPr lang="tr-TR" b="1" dirty="0" smtClean="0"/>
              <a:t>- </a:t>
            </a:r>
            <a:r>
              <a:rPr lang="tr-TR" dirty="0" smtClean="0"/>
              <a:t> </a:t>
            </a:r>
            <a:r>
              <a:rPr lang="tr-TR" sz="1600" dirty="0" smtClean="0"/>
              <a:t>E.2 sorusu yeni formda yoktur.</a:t>
            </a:r>
            <a:endParaRPr lang="tr-TR" sz="1600" dirty="0"/>
          </a:p>
        </p:txBody>
      </p:sp>
      <p:sp>
        <p:nvSpPr>
          <p:cNvPr id="6" name="Metin kutusu 5"/>
          <p:cNvSpPr txBox="1"/>
          <p:nvPr/>
        </p:nvSpPr>
        <p:spPr>
          <a:xfrm>
            <a:off x="2501516" y="5301208"/>
            <a:ext cx="4176464" cy="646331"/>
          </a:xfrm>
          <a:prstGeom prst="rect">
            <a:avLst/>
          </a:prstGeom>
          <a:noFill/>
        </p:spPr>
        <p:txBody>
          <a:bodyPr wrap="square" rtlCol="0">
            <a:spAutoFit/>
          </a:bodyPr>
          <a:lstStyle/>
          <a:p>
            <a:pPr algn="ctr"/>
            <a:r>
              <a:rPr lang="tr-TR" sz="3600" b="1" dirty="0" smtClean="0">
                <a:solidFill>
                  <a:srgbClr val="FF0000"/>
                </a:solidFill>
              </a:rPr>
              <a:t>İPTAL</a:t>
            </a:r>
            <a:endParaRPr lang="tr-TR" sz="3600" b="1" dirty="0">
              <a:solidFill>
                <a:srgbClr val="FF0000"/>
              </a:solidFill>
            </a:endParaRPr>
          </a:p>
        </p:txBody>
      </p:sp>
      <p:cxnSp>
        <p:nvCxnSpPr>
          <p:cNvPr id="7" name="Düz Bağlayıcı 6"/>
          <p:cNvCxnSpPr/>
          <p:nvPr/>
        </p:nvCxnSpPr>
        <p:spPr>
          <a:xfrm flipH="1">
            <a:off x="180526" y="6007194"/>
            <a:ext cx="433296" cy="39084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H="1">
            <a:off x="1043608" y="6059730"/>
            <a:ext cx="433296" cy="39084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H="1">
            <a:off x="1691680" y="6059729"/>
            <a:ext cx="433296" cy="39084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H="1">
            <a:off x="2915816" y="6015839"/>
            <a:ext cx="433296" cy="39084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H="1">
            <a:off x="3707904" y="6046602"/>
            <a:ext cx="433296" cy="39084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flipH="1">
            <a:off x="4589748" y="6015839"/>
            <a:ext cx="433296" cy="39084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flipH="1">
            <a:off x="5508104" y="6026204"/>
            <a:ext cx="433296" cy="39084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flipH="1">
            <a:off x="6416605" y="6015839"/>
            <a:ext cx="433296" cy="39084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H="1">
            <a:off x="7452320" y="6015839"/>
            <a:ext cx="433296" cy="39084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flipH="1">
            <a:off x="8460432" y="6046602"/>
            <a:ext cx="433296" cy="39084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9" name="Dikdörtgen 18"/>
          <p:cNvSpPr/>
          <p:nvPr/>
        </p:nvSpPr>
        <p:spPr>
          <a:xfrm>
            <a:off x="107504" y="116632"/>
            <a:ext cx="8964488" cy="432048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T</a:t>
            </a:r>
            <a:endParaRPr lang="tr-TR" dirty="0"/>
          </a:p>
        </p:txBody>
      </p:sp>
      <p:sp>
        <p:nvSpPr>
          <p:cNvPr id="20" name="Dikdörtgen 19"/>
          <p:cNvSpPr/>
          <p:nvPr/>
        </p:nvSpPr>
        <p:spPr>
          <a:xfrm>
            <a:off x="107504" y="4437113"/>
            <a:ext cx="8964488" cy="1979936"/>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1629344" y="1675522"/>
            <a:ext cx="484428" cy="830997"/>
          </a:xfrm>
          <a:prstGeom prst="rect">
            <a:avLst/>
          </a:prstGeom>
          <a:solidFill>
            <a:schemeClr val="accent4">
              <a:lumMod val="60000"/>
              <a:lumOff val="40000"/>
            </a:schemeClr>
          </a:solidFill>
        </p:spPr>
        <p:txBody>
          <a:bodyPr wrap="none" rtlCol="0">
            <a:spAutoFit/>
          </a:bodyPr>
          <a:lstStyle/>
          <a:p>
            <a:r>
              <a:rPr lang="tr-TR" sz="4800" dirty="0">
                <a:solidFill>
                  <a:srgbClr val="FF0000"/>
                </a:solidFill>
              </a:rPr>
              <a:t>T</a:t>
            </a:r>
          </a:p>
        </p:txBody>
      </p:sp>
    </p:spTree>
    <p:extLst>
      <p:ext uri="{BB962C8B-B14F-4D97-AF65-F5344CB8AC3E}">
        <p14:creationId xmlns:p14="http://schemas.microsoft.com/office/powerpoint/2010/main" val="273453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961955800"/>
              </p:ext>
            </p:extLst>
          </p:nvPr>
        </p:nvGraphicFramePr>
        <p:xfrm>
          <a:off x="323528" y="1124744"/>
          <a:ext cx="8229600" cy="3816424"/>
        </p:xfrm>
        <a:graphic>
          <a:graphicData uri="http://schemas.openxmlformats.org/drawingml/2006/table">
            <a:tbl>
              <a:tblPr/>
              <a:tblGrid>
                <a:gridCol w="8229600"/>
              </a:tblGrid>
              <a:tr h="3816424">
                <a:tc>
                  <a:txBody>
                    <a:bodyPr/>
                    <a:lstStyle/>
                    <a:p>
                      <a:pPr algn="l" fontAlgn="ctr"/>
                      <a:r>
                        <a:rPr lang="tr-TR" sz="1600" b="1" i="0" u="none" strike="noStrike" dirty="0">
                          <a:solidFill>
                            <a:srgbClr val="FF0000"/>
                          </a:solidFill>
                          <a:effectLst/>
                          <a:latin typeface="Times New Roman"/>
                        </a:rPr>
                        <a:t>                                                                                                                                                                             </a:t>
                      </a:r>
                      <a:r>
                        <a:rPr lang="tr-TR" sz="1600" b="1" i="0" u="none" strike="noStrike" dirty="0">
                          <a:solidFill>
                            <a:srgbClr val="0070C0"/>
                          </a:solidFill>
                          <a:effectLst/>
                          <a:latin typeface="Times New Roman"/>
                        </a:rPr>
                        <a:t>G. TUVALETLER </a:t>
                      </a:r>
                      <a:r>
                        <a:rPr lang="tr-TR" sz="1600" b="1" i="0" u="none" strike="noStrike" dirty="0">
                          <a:solidFill>
                            <a:srgbClr val="FF0000"/>
                          </a:solidFill>
                          <a:effectLst/>
                          <a:latin typeface="Times New Roman"/>
                        </a:rPr>
                        <a:t/>
                      </a:r>
                      <a:br>
                        <a:rPr lang="tr-TR" sz="1600" b="1" i="0" u="none" strike="noStrike" dirty="0">
                          <a:solidFill>
                            <a:srgbClr val="FF0000"/>
                          </a:solidFill>
                          <a:effectLst/>
                          <a:latin typeface="Times New Roman"/>
                        </a:rPr>
                      </a:br>
                      <a:r>
                        <a:rPr lang="tr-TR" sz="1600" b="1" i="0" u="none" strike="noStrike" dirty="0">
                          <a:solidFill>
                            <a:srgbClr val="FF0000"/>
                          </a:solidFill>
                          <a:effectLst/>
                          <a:latin typeface="Times New Roman"/>
                        </a:rPr>
                        <a:t>1. Bu bölüm sadece yetişkin tuvaletleri için doldurulacaktır.</a:t>
                      </a:r>
                      <a:br>
                        <a:rPr lang="tr-TR" sz="1600" b="1" i="0" u="none" strike="noStrike" dirty="0">
                          <a:solidFill>
                            <a:srgbClr val="FF0000"/>
                          </a:solidFill>
                          <a:effectLst/>
                          <a:latin typeface="Times New Roman"/>
                        </a:rPr>
                      </a:br>
                      <a:r>
                        <a:rPr lang="tr-TR" sz="1600" b="1" i="0" u="none" strike="noStrike" dirty="0">
                          <a:solidFill>
                            <a:srgbClr val="FF0000"/>
                          </a:solidFill>
                          <a:effectLst/>
                          <a:latin typeface="Times New Roman"/>
                        </a:rPr>
                        <a:t>2. Bina birden fazla bloktan oluşuyorsa bu bölüm her bir blok için ayrı ayrı doldurulacaktır.</a:t>
                      </a:r>
                      <a:br>
                        <a:rPr lang="tr-TR" sz="1600" b="1" i="0" u="none" strike="noStrike" dirty="0">
                          <a:solidFill>
                            <a:srgbClr val="FF0000"/>
                          </a:solidFill>
                          <a:effectLst/>
                          <a:latin typeface="Times New Roman"/>
                        </a:rPr>
                      </a:br>
                      <a:r>
                        <a:rPr lang="tr-TR" sz="1600" b="1" i="0" u="none" strike="noStrike" dirty="0">
                          <a:solidFill>
                            <a:srgbClr val="FF0000"/>
                          </a:solidFill>
                          <a:effectLst/>
                          <a:latin typeface="Times New Roman"/>
                        </a:rPr>
                        <a:t>3. Binada/yapıda personel kullanımına yönelik dahi tuvalet  bulunmuyorsa bu bölüm doldurulmayacaktır.  10/08/2005 tarihli İşyeri Açma ve Çalışma Ruhsatlarına İlişkin Yönetmelik kapsamında ruhsatlandırılan işyerlerinde ruhsat verilirken tuvalet bulunma şartı aranmayanlar için bu bölüm doldurulmayacaktır.</a:t>
                      </a:r>
                      <a:br>
                        <a:rPr lang="tr-TR" sz="1600" b="1" i="0" u="none" strike="noStrike" dirty="0">
                          <a:solidFill>
                            <a:srgbClr val="FF0000"/>
                          </a:solidFill>
                          <a:effectLst/>
                          <a:latin typeface="Times New Roman"/>
                        </a:rPr>
                      </a:br>
                      <a:r>
                        <a:rPr lang="tr-TR" sz="1600" b="1" i="0" u="none" strike="noStrike" dirty="0">
                          <a:solidFill>
                            <a:srgbClr val="FF0000"/>
                          </a:solidFill>
                          <a:effectLst/>
                          <a:latin typeface="Times New Roman"/>
                        </a:rPr>
                        <a:t>4. İlgili mevzuatı kapsamında ruhsat verilirken tuvalet şartı aranmayan diğer işyerleri içinde bu bölüm doldurulmayacaktır.</a:t>
                      </a:r>
                      <a:r>
                        <a:rPr lang="tr-TR" sz="800" b="1" i="0" u="none" strike="noStrike" dirty="0">
                          <a:solidFill>
                            <a:srgbClr val="FF0000"/>
                          </a:solidFill>
                          <a:effectLst/>
                          <a:latin typeface="Times New Roman"/>
                        </a:rPr>
                        <a:t/>
                      </a:r>
                      <a:br>
                        <a:rPr lang="tr-TR" sz="800" b="1" i="0" u="none" strike="noStrike" dirty="0">
                          <a:solidFill>
                            <a:srgbClr val="FF0000"/>
                          </a:solidFill>
                          <a:effectLst/>
                          <a:latin typeface="Times New Roman"/>
                        </a:rPr>
                      </a:br>
                      <a:endParaRPr lang="tr-TR" sz="800" b="1" i="0" u="none" strike="noStrike" dirty="0">
                        <a:solidFill>
                          <a:srgbClr val="FF0000"/>
                        </a:solidFill>
                        <a:effectLst/>
                        <a:latin typeface="Times New Roman"/>
                      </a:endParaRPr>
                    </a:p>
                  </a:txBody>
                  <a:tcPr marL="5472" marR="5472" marT="54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
        <p:nvSpPr>
          <p:cNvPr id="6" name="Dikdörtgen 5"/>
          <p:cNvSpPr/>
          <p:nvPr/>
        </p:nvSpPr>
        <p:spPr>
          <a:xfrm>
            <a:off x="321566" y="1124744"/>
            <a:ext cx="8210874" cy="381642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7686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1988840"/>
            <a:ext cx="8134672" cy="2448272"/>
          </a:xfrm>
        </p:spPr>
        <p:txBody>
          <a:bodyPr>
            <a:noAutofit/>
          </a:bodyPr>
          <a:lstStyle/>
          <a:p>
            <a:r>
              <a:rPr lang="tr-TR" sz="3600" b="1" dirty="0">
                <a:solidFill>
                  <a:srgbClr val="0070C0"/>
                </a:solidFill>
              </a:rPr>
              <a:t>İŞYERİ AÇMA VE ÇALIŞMA RUHSATLARINA İLİŞKİN YÖNETMELİĞE GÖRE TUVALET BULUNDURMASI GEREKEN </a:t>
            </a:r>
            <a:r>
              <a:rPr lang="tr-TR" sz="3600" b="1" dirty="0" smtClean="0">
                <a:solidFill>
                  <a:srgbClr val="0070C0"/>
                </a:solidFill>
              </a:rPr>
              <a:t>YERLER</a:t>
            </a:r>
            <a:r>
              <a:rPr lang="tr-TR" sz="3600" dirty="0"/>
              <a:t/>
            </a:r>
            <a:br>
              <a:rPr lang="tr-TR" sz="3600" dirty="0"/>
            </a:br>
            <a:endParaRPr lang="tr-TR" sz="3600" dirty="0"/>
          </a:p>
        </p:txBody>
      </p:sp>
    </p:spTree>
    <p:extLst>
      <p:ext uri="{BB962C8B-B14F-4D97-AF65-F5344CB8AC3E}">
        <p14:creationId xmlns:p14="http://schemas.microsoft.com/office/powerpoint/2010/main" val="10257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rmAutofit fontScale="90000"/>
          </a:bodyPr>
          <a:lstStyle/>
          <a:p>
            <a:r>
              <a:rPr lang="tr-TR" b="1" dirty="0">
                <a:solidFill>
                  <a:srgbClr val="0070C0"/>
                </a:solidFill>
              </a:rPr>
              <a:t>A.SIHHÎ</a:t>
            </a:r>
            <a:r>
              <a:rPr lang="tr-TR" b="1" dirty="0"/>
              <a:t> </a:t>
            </a:r>
            <a:r>
              <a:rPr lang="tr-TR" b="1" dirty="0">
                <a:solidFill>
                  <a:srgbClr val="0070C0"/>
                </a:solidFill>
              </a:rPr>
              <a:t>MÜESSESELER</a:t>
            </a:r>
            <a:r>
              <a:rPr lang="tr-TR" b="1" dirty="0"/>
              <a:t> </a:t>
            </a:r>
            <a:r>
              <a:rPr lang="tr-TR" dirty="0"/>
              <a:t/>
            </a:r>
            <a:br>
              <a:rPr lang="tr-TR" dirty="0"/>
            </a:br>
            <a:endParaRPr lang="tr-TR" dirty="0"/>
          </a:p>
        </p:txBody>
      </p:sp>
      <p:pic>
        <p:nvPicPr>
          <p:cNvPr id="2050" name="Picture 2" descr="C:\Users\pc\Desktop\Resim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8568952"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7450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99592" y="608997"/>
            <a:ext cx="7344816" cy="4684359"/>
          </a:xfrm>
          <a:prstGeom prst="rect">
            <a:avLst/>
          </a:prstGeom>
        </p:spPr>
        <p:txBody>
          <a:bodyPr wrap="square">
            <a:spAutoFit/>
          </a:bodyPr>
          <a:lstStyle/>
          <a:p>
            <a:pPr algn="just">
              <a:lnSpc>
                <a:spcPct val="115000"/>
              </a:lnSpc>
              <a:spcAft>
                <a:spcPts val="1000"/>
              </a:spcAft>
            </a:pPr>
            <a:r>
              <a:rPr lang="tr-TR" sz="2400" b="1" dirty="0">
                <a:solidFill>
                  <a:srgbClr val="0070C0"/>
                </a:solidFill>
                <a:ea typeface="Calibri"/>
                <a:cs typeface="Times New Roman"/>
              </a:rPr>
              <a:t>1.LOKANTA, AYAKTA YEMEK YENİLEN YERLER, KAFETERYA, YEMEĞİ PAKETTE SATAN YERLER VE BENZERİ İŞYERLERİ</a:t>
            </a:r>
            <a:endParaRPr lang="tr-TR" sz="2400" dirty="0">
              <a:solidFill>
                <a:srgbClr val="0070C0"/>
              </a:solidFill>
              <a:ea typeface="Calibri"/>
              <a:cs typeface="Times New Roman"/>
            </a:endParaRPr>
          </a:p>
          <a:p>
            <a:pPr algn="just">
              <a:lnSpc>
                <a:spcPct val="115000"/>
              </a:lnSpc>
              <a:spcAft>
                <a:spcPts val="1000"/>
              </a:spcAft>
            </a:pPr>
            <a:endParaRPr lang="tr-TR" sz="2400" dirty="0" smtClean="0">
              <a:ea typeface="Calibri"/>
              <a:cs typeface="Times New Roman"/>
            </a:endParaRPr>
          </a:p>
          <a:p>
            <a:pPr algn="just">
              <a:lnSpc>
                <a:spcPct val="115000"/>
              </a:lnSpc>
              <a:spcAft>
                <a:spcPts val="1000"/>
              </a:spcAft>
            </a:pPr>
            <a:r>
              <a:rPr lang="tr-TR" sz="2400" b="1" dirty="0" smtClean="0">
                <a:ea typeface="Calibri"/>
                <a:cs typeface="Times New Roman"/>
              </a:rPr>
              <a:t>a</a:t>
            </a:r>
            <a:r>
              <a:rPr lang="tr-TR" sz="2400" b="1" dirty="0">
                <a:ea typeface="Calibri"/>
                <a:cs typeface="Times New Roman"/>
              </a:rPr>
              <a:t>) Birinci sınıf lokantalar</a:t>
            </a:r>
          </a:p>
          <a:p>
            <a:pPr algn="just">
              <a:lnSpc>
                <a:spcPct val="115000"/>
              </a:lnSpc>
              <a:spcAft>
                <a:spcPts val="1000"/>
              </a:spcAft>
            </a:pPr>
            <a:endParaRPr lang="tr-TR" sz="2400" b="1" dirty="0" smtClean="0">
              <a:ea typeface="Calibri"/>
              <a:cs typeface="Times New Roman"/>
            </a:endParaRPr>
          </a:p>
          <a:p>
            <a:pPr algn="just">
              <a:lnSpc>
                <a:spcPct val="115000"/>
              </a:lnSpc>
              <a:spcAft>
                <a:spcPts val="1000"/>
              </a:spcAft>
            </a:pPr>
            <a:r>
              <a:rPr lang="tr-TR" sz="2400" b="1" dirty="0" smtClean="0">
                <a:ea typeface="Calibri"/>
                <a:cs typeface="Times New Roman"/>
              </a:rPr>
              <a:t>b</a:t>
            </a:r>
            <a:r>
              <a:rPr lang="tr-TR" sz="2400" b="1" dirty="0">
                <a:ea typeface="Calibri"/>
                <a:cs typeface="Times New Roman"/>
              </a:rPr>
              <a:t>) İkinci sınıf lokantalar</a:t>
            </a:r>
          </a:p>
          <a:p>
            <a:pPr algn="just">
              <a:lnSpc>
                <a:spcPct val="115000"/>
              </a:lnSpc>
              <a:spcAft>
                <a:spcPts val="1000"/>
              </a:spcAft>
            </a:pPr>
            <a:endParaRPr lang="tr-TR" sz="2400" b="1" dirty="0" smtClean="0">
              <a:ea typeface="Calibri"/>
              <a:cs typeface="Times New Roman"/>
            </a:endParaRPr>
          </a:p>
          <a:p>
            <a:pPr algn="just">
              <a:lnSpc>
                <a:spcPct val="115000"/>
              </a:lnSpc>
              <a:spcAft>
                <a:spcPts val="1000"/>
              </a:spcAft>
            </a:pPr>
            <a:r>
              <a:rPr lang="tr-TR" sz="2400" b="1" dirty="0" smtClean="0">
                <a:ea typeface="Calibri"/>
                <a:cs typeface="Times New Roman"/>
              </a:rPr>
              <a:t>c</a:t>
            </a:r>
            <a:r>
              <a:rPr lang="tr-TR" sz="2400" b="1" dirty="0">
                <a:ea typeface="Calibri"/>
                <a:cs typeface="Times New Roman"/>
              </a:rPr>
              <a:t>) Üçüncü sınıf </a:t>
            </a:r>
            <a:r>
              <a:rPr lang="tr-TR" sz="2400" b="1" dirty="0" smtClean="0">
                <a:ea typeface="Calibri"/>
                <a:cs typeface="Times New Roman"/>
              </a:rPr>
              <a:t>lokantalar</a:t>
            </a:r>
            <a:endParaRPr lang="tr-TR" sz="2400" b="1" dirty="0">
              <a:ea typeface="Calibri"/>
              <a:cs typeface="Times New Roman"/>
            </a:endParaRPr>
          </a:p>
        </p:txBody>
      </p:sp>
    </p:spTree>
    <p:extLst>
      <p:ext uri="{BB962C8B-B14F-4D97-AF65-F5344CB8AC3E}">
        <p14:creationId xmlns:p14="http://schemas.microsoft.com/office/powerpoint/2010/main" val="97679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arn(inVertic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764704"/>
            <a:ext cx="8064896" cy="5268109"/>
          </a:xfrm>
          <a:prstGeom prst="rect">
            <a:avLst/>
          </a:prstGeom>
        </p:spPr>
        <p:txBody>
          <a:bodyPr wrap="square">
            <a:spAutoFit/>
          </a:bodyPr>
          <a:lstStyle/>
          <a:p>
            <a:pPr algn="just">
              <a:lnSpc>
                <a:spcPct val="115000"/>
              </a:lnSpc>
              <a:spcAft>
                <a:spcPts val="1000"/>
              </a:spcAft>
            </a:pPr>
            <a:r>
              <a:rPr lang="tr-TR" sz="2000" b="1" dirty="0">
                <a:solidFill>
                  <a:srgbClr val="0070C0"/>
                </a:solidFill>
                <a:ea typeface="Calibri"/>
                <a:cs typeface="Times New Roman"/>
              </a:rPr>
              <a:t>2.KAHVEHANE, KIR KAHVESİ, OYUN SALONU, İNTERNET SALONU, ÇAY BAHÇESİ, ÇAY OCAĞI VE BENZERİ İŞYERLERİ</a:t>
            </a:r>
            <a:endParaRPr lang="tr-TR" sz="2000" dirty="0">
              <a:solidFill>
                <a:srgbClr val="0070C0"/>
              </a:solidFill>
              <a:ea typeface="Calibri"/>
              <a:cs typeface="Times New Roman"/>
            </a:endParaRPr>
          </a:p>
          <a:p>
            <a:pPr algn="just">
              <a:lnSpc>
                <a:spcPct val="115000"/>
              </a:lnSpc>
              <a:spcAft>
                <a:spcPts val="1000"/>
              </a:spcAft>
            </a:pPr>
            <a:endParaRPr lang="tr-TR" b="1" dirty="0" smtClean="0">
              <a:ea typeface="Calibri"/>
              <a:cs typeface="Times New Roman"/>
            </a:endParaRPr>
          </a:p>
          <a:p>
            <a:pPr algn="just">
              <a:lnSpc>
                <a:spcPct val="115000"/>
              </a:lnSpc>
              <a:spcAft>
                <a:spcPts val="1000"/>
              </a:spcAft>
            </a:pPr>
            <a:r>
              <a:rPr lang="tr-TR" b="1" dirty="0" smtClean="0">
                <a:ea typeface="Calibri"/>
                <a:cs typeface="Times New Roman"/>
              </a:rPr>
              <a:t>a)Birinci </a:t>
            </a:r>
            <a:r>
              <a:rPr lang="tr-TR" b="1" dirty="0">
                <a:ea typeface="Calibri"/>
                <a:cs typeface="Times New Roman"/>
              </a:rPr>
              <a:t>sınıf kahvehaneler, çay bahçesi, kır kahvesi</a:t>
            </a:r>
          </a:p>
          <a:p>
            <a:pPr algn="just">
              <a:lnSpc>
                <a:spcPct val="115000"/>
              </a:lnSpc>
              <a:spcAft>
                <a:spcPts val="1000"/>
              </a:spcAft>
            </a:pPr>
            <a:endParaRPr lang="tr-TR" b="1" dirty="0" smtClean="0">
              <a:ea typeface="Calibri"/>
              <a:cs typeface="Times New Roman"/>
            </a:endParaRPr>
          </a:p>
          <a:p>
            <a:pPr algn="just">
              <a:lnSpc>
                <a:spcPct val="115000"/>
              </a:lnSpc>
              <a:spcAft>
                <a:spcPts val="1000"/>
              </a:spcAft>
            </a:pPr>
            <a:r>
              <a:rPr lang="tr-TR" b="1" dirty="0" smtClean="0">
                <a:ea typeface="Calibri"/>
                <a:cs typeface="Times New Roman"/>
              </a:rPr>
              <a:t>b)İkinci </a:t>
            </a:r>
            <a:r>
              <a:rPr lang="tr-TR" b="1" dirty="0">
                <a:ea typeface="Calibri"/>
                <a:cs typeface="Times New Roman"/>
              </a:rPr>
              <a:t>sınıf kahvehaneler</a:t>
            </a:r>
          </a:p>
          <a:p>
            <a:pPr algn="just">
              <a:lnSpc>
                <a:spcPct val="115000"/>
              </a:lnSpc>
              <a:spcAft>
                <a:spcPts val="1000"/>
              </a:spcAft>
            </a:pPr>
            <a:endParaRPr lang="tr-TR" b="1" dirty="0" smtClean="0">
              <a:ea typeface="Calibri"/>
              <a:cs typeface="Times New Roman"/>
            </a:endParaRPr>
          </a:p>
          <a:p>
            <a:pPr algn="just">
              <a:lnSpc>
                <a:spcPct val="115000"/>
              </a:lnSpc>
              <a:spcAft>
                <a:spcPts val="1000"/>
              </a:spcAft>
            </a:pPr>
            <a:r>
              <a:rPr lang="tr-TR" b="1" dirty="0" smtClean="0">
                <a:ea typeface="Calibri"/>
                <a:cs typeface="Times New Roman"/>
              </a:rPr>
              <a:t>c)Üçüncü </a:t>
            </a:r>
            <a:r>
              <a:rPr lang="tr-TR" b="1" dirty="0">
                <a:ea typeface="Calibri"/>
                <a:cs typeface="Times New Roman"/>
              </a:rPr>
              <a:t>sınıf kahvehaneler</a:t>
            </a:r>
          </a:p>
          <a:p>
            <a:pPr algn="just">
              <a:lnSpc>
                <a:spcPct val="115000"/>
              </a:lnSpc>
              <a:spcAft>
                <a:spcPts val="1000"/>
              </a:spcAft>
            </a:pPr>
            <a:r>
              <a:rPr lang="tr-TR" b="1" dirty="0">
                <a:ea typeface="Calibri"/>
                <a:cs typeface="Times New Roman"/>
              </a:rPr>
              <a:t> </a:t>
            </a:r>
            <a:endParaRPr lang="tr-TR" b="1" dirty="0" smtClean="0">
              <a:ea typeface="Calibri"/>
              <a:cs typeface="Times New Roman"/>
            </a:endParaRPr>
          </a:p>
          <a:p>
            <a:pPr algn="just">
              <a:lnSpc>
                <a:spcPct val="115000"/>
              </a:lnSpc>
              <a:spcAft>
                <a:spcPts val="1000"/>
              </a:spcAft>
            </a:pPr>
            <a:r>
              <a:rPr lang="tr-TR" b="1" dirty="0" smtClean="0">
                <a:ea typeface="Calibri"/>
                <a:cs typeface="Times New Roman"/>
              </a:rPr>
              <a:t>d)Oyun </a:t>
            </a:r>
            <a:r>
              <a:rPr lang="tr-TR" b="1" dirty="0">
                <a:ea typeface="Calibri"/>
                <a:cs typeface="Times New Roman"/>
              </a:rPr>
              <a:t>yeri</a:t>
            </a:r>
          </a:p>
          <a:p>
            <a:pPr algn="just">
              <a:lnSpc>
                <a:spcPct val="115000"/>
              </a:lnSpc>
              <a:spcAft>
                <a:spcPts val="1000"/>
              </a:spcAft>
            </a:pPr>
            <a:endParaRPr lang="tr-TR" b="1" dirty="0" smtClean="0">
              <a:ea typeface="Calibri"/>
              <a:cs typeface="Times New Roman"/>
            </a:endParaRPr>
          </a:p>
          <a:p>
            <a:pPr algn="just">
              <a:lnSpc>
                <a:spcPct val="115000"/>
              </a:lnSpc>
              <a:spcAft>
                <a:spcPts val="1000"/>
              </a:spcAft>
            </a:pPr>
            <a:r>
              <a:rPr lang="tr-TR" b="1" dirty="0" smtClean="0">
                <a:ea typeface="Calibri"/>
                <a:cs typeface="Times New Roman"/>
              </a:rPr>
              <a:t>e)İnternet salonu</a:t>
            </a:r>
            <a:endParaRPr lang="tr-TR" b="1" dirty="0">
              <a:ea typeface="Calibri"/>
              <a:cs typeface="Times New Roman"/>
            </a:endParaRPr>
          </a:p>
        </p:txBody>
      </p:sp>
    </p:spTree>
    <p:extLst>
      <p:ext uri="{BB962C8B-B14F-4D97-AF65-F5344CB8AC3E}">
        <p14:creationId xmlns:p14="http://schemas.microsoft.com/office/powerpoint/2010/main" val="36566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barn(inVertical)">
                                      <p:cBhvr>
                                        <p:cTn id="10" dur="500"/>
                                        <p:tgtEl>
                                          <p:spTgt spid="2">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barn(inVertical)">
                                      <p:cBhvr>
                                        <p:cTn id="13" dur="500"/>
                                        <p:tgtEl>
                                          <p:spTgt spid="2">
                                            <p:txEl>
                                              <p:pRg st="6" end="6"/>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barn(inVertical)">
                                      <p:cBhvr>
                                        <p:cTn id="16" dur="500"/>
                                        <p:tgtEl>
                                          <p:spTgt spid="2">
                                            <p:txEl>
                                              <p:pRg st="7" end="7"/>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animEffect transition="in" filter="barn(inVertical)">
                                      <p:cBhvr>
                                        <p:cTn id="19" dur="500"/>
                                        <p:tgtEl>
                                          <p:spTgt spid="2">
                                            <p:txEl>
                                              <p:pRg st="8" end="8"/>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barn(inVertical)">
                                      <p:cBhvr>
                                        <p:cTn id="2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927546"/>
            <a:ext cx="7344816" cy="3127010"/>
          </a:xfrm>
          <a:prstGeom prst="rect">
            <a:avLst/>
          </a:prstGeom>
        </p:spPr>
        <p:txBody>
          <a:bodyPr wrap="square">
            <a:spAutoFit/>
          </a:bodyPr>
          <a:lstStyle/>
          <a:p>
            <a:pPr algn="just">
              <a:lnSpc>
                <a:spcPct val="115000"/>
              </a:lnSpc>
              <a:spcAft>
                <a:spcPts val="1000"/>
              </a:spcAft>
            </a:pPr>
            <a:r>
              <a:rPr lang="tr-TR" sz="2000" b="1" dirty="0">
                <a:solidFill>
                  <a:srgbClr val="0070C0"/>
                </a:solidFill>
                <a:ea typeface="Calibri"/>
                <a:cs typeface="Times New Roman"/>
              </a:rPr>
              <a:t>3</a:t>
            </a:r>
            <a:r>
              <a:rPr lang="tr-TR" sz="2000" dirty="0">
                <a:solidFill>
                  <a:srgbClr val="0070C0"/>
                </a:solidFill>
                <a:ea typeface="Calibri"/>
                <a:cs typeface="Times New Roman"/>
              </a:rPr>
              <a:t>.</a:t>
            </a:r>
            <a:r>
              <a:rPr lang="tr-TR" sz="2000" b="1" dirty="0">
                <a:solidFill>
                  <a:srgbClr val="0070C0"/>
                </a:solidFill>
                <a:ea typeface="Calibri"/>
                <a:cs typeface="Times New Roman"/>
              </a:rPr>
              <a:t> PASTANELER </a:t>
            </a:r>
            <a:endParaRPr lang="tr-TR" sz="2000" dirty="0">
              <a:solidFill>
                <a:srgbClr val="0070C0"/>
              </a:solidFill>
              <a:ea typeface="Calibri"/>
              <a:cs typeface="Times New Roman"/>
            </a:endParaRPr>
          </a:p>
          <a:p>
            <a:pPr algn="just">
              <a:lnSpc>
                <a:spcPct val="115000"/>
              </a:lnSpc>
              <a:spcAft>
                <a:spcPts val="1000"/>
              </a:spcAft>
            </a:pPr>
            <a:endParaRPr lang="tr-TR" b="1" dirty="0" smtClean="0">
              <a:ea typeface="Calibri"/>
              <a:cs typeface="Times New Roman"/>
            </a:endParaRPr>
          </a:p>
          <a:p>
            <a:pPr algn="just">
              <a:lnSpc>
                <a:spcPct val="115000"/>
              </a:lnSpc>
              <a:spcAft>
                <a:spcPts val="1000"/>
              </a:spcAft>
            </a:pPr>
            <a:r>
              <a:rPr lang="tr-TR" b="1" dirty="0" smtClean="0">
                <a:ea typeface="Calibri"/>
                <a:cs typeface="Times New Roman"/>
              </a:rPr>
              <a:t>a)Birinci </a:t>
            </a:r>
            <a:r>
              <a:rPr lang="tr-TR" b="1" dirty="0">
                <a:ea typeface="Calibri"/>
                <a:cs typeface="Times New Roman"/>
              </a:rPr>
              <a:t>sınıf pastaneler</a:t>
            </a:r>
          </a:p>
          <a:p>
            <a:pPr algn="just">
              <a:lnSpc>
                <a:spcPct val="115000"/>
              </a:lnSpc>
              <a:spcAft>
                <a:spcPts val="1000"/>
              </a:spcAft>
            </a:pPr>
            <a:endParaRPr lang="tr-TR" b="1" dirty="0" smtClean="0">
              <a:ea typeface="Calibri"/>
              <a:cs typeface="Times New Roman"/>
            </a:endParaRPr>
          </a:p>
          <a:p>
            <a:pPr algn="just">
              <a:lnSpc>
                <a:spcPct val="115000"/>
              </a:lnSpc>
              <a:spcAft>
                <a:spcPts val="1000"/>
              </a:spcAft>
            </a:pPr>
            <a:r>
              <a:rPr lang="tr-TR" b="1" dirty="0" smtClean="0">
                <a:ea typeface="Calibri"/>
                <a:cs typeface="Times New Roman"/>
              </a:rPr>
              <a:t>b</a:t>
            </a:r>
            <a:r>
              <a:rPr lang="tr-TR" b="1" dirty="0">
                <a:ea typeface="Calibri"/>
                <a:cs typeface="Times New Roman"/>
              </a:rPr>
              <a:t>) İkinci sınıf pastaneler</a:t>
            </a:r>
          </a:p>
          <a:p>
            <a:pPr algn="just">
              <a:lnSpc>
                <a:spcPct val="115000"/>
              </a:lnSpc>
              <a:spcAft>
                <a:spcPts val="1000"/>
              </a:spcAft>
            </a:pPr>
            <a:endParaRPr lang="tr-TR" b="1" dirty="0" smtClean="0">
              <a:ea typeface="Calibri"/>
              <a:cs typeface="Times New Roman"/>
            </a:endParaRPr>
          </a:p>
          <a:p>
            <a:pPr algn="just">
              <a:lnSpc>
                <a:spcPct val="115000"/>
              </a:lnSpc>
              <a:spcAft>
                <a:spcPts val="1000"/>
              </a:spcAft>
            </a:pPr>
            <a:r>
              <a:rPr lang="tr-TR" b="1" dirty="0" smtClean="0">
                <a:ea typeface="Calibri"/>
                <a:cs typeface="Times New Roman"/>
              </a:rPr>
              <a:t>c)Üçüncü </a:t>
            </a:r>
            <a:r>
              <a:rPr lang="tr-TR" b="1" dirty="0">
                <a:ea typeface="Calibri"/>
                <a:cs typeface="Times New Roman"/>
              </a:rPr>
              <a:t>sınıf </a:t>
            </a:r>
            <a:r>
              <a:rPr lang="tr-TR" b="1" dirty="0" smtClean="0">
                <a:ea typeface="Calibri"/>
                <a:cs typeface="Times New Roman"/>
              </a:rPr>
              <a:t>pastaneler</a:t>
            </a:r>
            <a:endParaRPr lang="tr-TR" b="1" dirty="0">
              <a:ea typeface="Calibri"/>
              <a:cs typeface="Times New Roman"/>
            </a:endParaRPr>
          </a:p>
        </p:txBody>
      </p:sp>
    </p:spTree>
    <p:extLst>
      <p:ext uri="{BB962C8B-B14F-4D97-AF65-F5344CB8AC3E}">
        <p14:creationId xmlns:p14="http://schemas.microsoft.com/office/powerpoint/2010/main" val="246583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barn(inVertical)">
                                      <p:cBhvr>
                                        <p:cTn id="10" dur="500"/>
                                        <p:tgtEl>
                                          <p:spTgt spid="2">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barn(inVertical)">
                                      <p:cBhvr>
                                        <p:cTn id="1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737238"/>
            <a:ext cx="7992888" cy="3501471"/>
          </a:xfrm>
          <a:prstGeom prst="rect">
            <a:avLst/>
          </a:prstGeom>
        </p:spPr>
        <p:txBody>
          <a:bodyPr wrap="square">
            <a:spAutoFit/>
          </a:bodyPr>
          <a:lstStyle/>
          <a:p>
            <a:pPr algn="just">
              <a:lnSpc>
                <a:spcPct val="115000"/>
              </a:lnSpc>
              <a:spcAft>
                <a:spcPts val="1000"/>
              </a:spcAft>
            </a:pPr>
            <a:r>
              <a:rPr lang="tr-TR" sz="2000" b="1" dirty="0">
                <a:solidFill>
                  <a:srgbClr val="0070C0"/>
                </a:solidFill>
                <a:ea typeface="Calibri"/>
                <a:cs typeface="Times New Roman"/>
              </a:rPr>
              <a:t>4</a:t>
            </a:r>
            <a:r>
              <a:rPr lang="tr-TR" sz="2000" dirty="0">
                <a:solidFill>
                  <a:srgbClr val="0070C0"/>
                </a:solidFill>
                <a:ea typeface="Calibri"/>
                <a:cs typeface="Times New Roman"/>
              </a:rPr>
              <a:t>.</a:t>
            </a:r>
            <a:r>
              <a:rPr lang="tr-TR" sz="2000" b="1" dirty="0">
                <a:solidFill>
                  <a:srgbClr val="0070C0"/>
                </a:solidFill>
                <a:ea typeface="Calibri"/>
                <a:cs typeface="Times New Roman"/>
              </a:rPr>
              <a:t>GAZİNO, DANS SALONU, DİSKOTEK, PAVYON, TAVERNA, AÇIK HAVA GAZİNOSU, BAR, KOKTEYL SALONU VE BENZERİ EĞLENCE YERLERİ</a:t>
            </a:r>
            <a:endParaRPr lang="tr-TR" sz="2000" dirty="0">
              <a:solidFill>
                <a:srgbClr val="0070C0"/>
              </a:solidFill>
              <a:ea typeface="Calibri"/>
              <a:cs typeface="Times New Roman"/>
            </a:endParaRPr>
          </a:p>
          <a:p>
            <a:pPr algn="just">
              <a:lnSpc>
                <a:spcPct val="115000"/>
              </a:lnSpc>
              <a:spcAft>
                <a:spcPts val="1000"/>
              </a:spcAft>
            </a:pPr>
            <a:endParaRPr lang="tr-TR" dirty="0" smtClean="0">
              <a:ea typeface="Calibri"/>
              <a:cs typeface="Times New Roman"/>
            </a:endParaRPr>
          </a:p>
          <a:p>
            <a:pPr algn="just">
              <a:lnSpc>
                <a:spcPct val="115000"/>
              </a:lnSpc>
              <a:spcAft>
                <a:spcPts val="1000"/>
              </a:spcAft>
            </a:pPr>
            <a:r>
              <a:rPr lang="tr-TR" b="1" dirty="0" smtClean="0">
                <a:ea typeface="Calibri"/>
                <a:cs typeface="Times New Roman"/>
              </a:rPr>
              <a:t>a)Birinci </a:t>
            </a:r>
            <a:r>
              <a:rPr lang="tr-TR" b="1" dirty="0">
                <a:ea typeface="Calibri"/>
                <a:cs typeface="Times New Roman"/>
              </a:rPr>
              <a:t>sınıf gazino, dans salonu, diskotek, pavyon, taverna, açık hava gazinosu, bar, kokteyl </a:t>
            </a:r>
            <a:r>
              <a:rPr lang="tr-TR" b="1" dirty="0" smtClean="0">
                <a:ea typeface="Calibri"/>
                <a:cs typeface="Times New Roman"/>
              </a:rPr>
              <a:t>salonu</a:t>
            </a:r>
          </a:p>
          <a:p>
            <a:endParaRPr lang="tr-TR" b="1" dirty="0">
              <a:ea typeface="Calibri"/>
              <a:cs typeface="Times New Roman"/>
            </a:endParaRPr>
          </a:p>
          <a:p>
            <a:pPr algn="just">
              <a:lnSpc>
                <a:spcPct val="115000"/>
              </a:lnSpc>
              <a:spcAft>
                <a:spcPts val="1000"/>
              </a:spcAft>
            </a:pPr>
            <a:endParaRPr lang="tr-TR" b="1" dirty="0" smtClean="0">
              <a:ea typeface="Calibri"/>
              <a:cs typeface="Times New Roman"/>
            </a:endParaRPr>
          </a:p>
          <a:p>
            <a:pPr algn="just">
              <a:lnSpc>
                <a:spcPct val="115000"/>
              </a:lnSpc>
              <a:spcAft>
                <a:spcPts val="1000"/>
              </a:spcAft>
            </a:pPr>
            <a:r>
              <a:rPr lang="tr-TR" b="1" dirty="0" smtClean="0">
                <a:ea typeface="Calibri"/>
                <a:cs typeface="Times New Roman"/>
              </a:rPr>
              <a:t>b)İkinci </a:t>
            </a:r>
            <a:r>
              <a:rPr lang="tr-TR" b="1" dirty="0">
                <a:ea typeface="Calibri"/>
                <a:cs typeface="Times New Roman"/>
              </a:rPr>
              <a:t>sınıf gazino, dans salonu, diskotek, pavyon, taverna, açık hava gazinosu, bar, kokteyl </a:t>
            </a:r>
            <a:r>
              <a:rPr lang="tr-TR" b="1" dirty="0" smtClean="0">
                <a:ea typeface="Calibri"/>
                <a:cs typeface="Times New Roman"/>
              </a:rPr>
              <a:t>salonu</a:t>
            </a:r>
            <a:endParaRPr lang="tr-TR" b="1" dirty="0">
              <a:ea typeface="Calibri"/>
              <a:cs typeface="Times New Roman"/>
            </a:endParaRPr>
          </a:p>
        </p:txBody>
      </p:sp>
    </p:spTree>
    <p:extLst>
      <p:ext uri="{BB962C8B-B14F-4D97-AF65-F5344CB8AC3E}">
        <p14:creationId xmlns:p14="http://schemas.microsoft.com/office/powerpoint/2010/main" val="221129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barn(inVertical)">
                                      <p:cBhvr>
                                        <p:cTn id="1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836712"/>
            <a:ext cx="7920880" cy="5487656"/>
          </a:xfrm>
          <a:prstGeom prst="rect">
            <a:avLst/>
          </a:prstGeom>
        </p:spPr>
        <p:txBody>
          <a:bodyPr wrap="square">
            <a:spAutoFit/>
          </a:bodyPr>
          <a:lstStyle/>
          <a:p>
            <a:pPr algn="just">
              <a:lnSpc>
                <a:spcPct val="115000"/>
              </a:lnSpc>
              <a:spcAft>
                <a:spcPts val="1000"/>
              </a:spcAft>
            </a:pPr>
            <a:r>
              <a:rPr lang="tr-TR" sz="2000" b="1" dirty="0">
                <a:solidFill>
                  <a:srgbClr val="0070C0"/>
                </a:solidFill>
                <a:ea typeface="Calibri"/>
                <a:cs typeface="Times New Roman"/>
              </a:rPr>
              <a:t>5. TİYATRO, SİNEMA, DÜĞÜN SALONLARI, SİRK, LUNAPARKLAR VE GÖSTERİ MERKEZLERİ </a:t>
            </a:r>
            <a:endParaRPr lang="tr-TR" sz="2000" dirty="0">
              <a:solidFill>
                <a:srgbClr val="0070C0"/>
              </a:solidFill>
              <a:ea typeface="Calibri"/>
              <a:cs typeface="Times New Roman"/>
            </a:endParaRPr>
          </a:p>
          <a:p>
            <a:pPr algn="just">
              <a:lnSpc>
                <a:spcPct val="115000"/>
              </a:lnSpc>
              <a:spcAft>
                <a:spcPts val="1000"/>
              </a:spcAft>
            </a:pPr>
            <a:r>
              <a:rPr lang="tr-TR" sz="1600" b="1" dirty="0" smtClean="0">
                <a:ea typeface="Calibri"/>
                <a:cs typeface="Times New Roman"/>
              </a:rPr>
              <a:t>a) Birinci </a:t>
            </a:r>
            <a:r>
              <a:rPr lang="tr-TR" sz="1600" b="1" dirty="0">
                <a:ea typeface="Calibri"/>
                <a:cs typeface="Times New Roman"/>
              </a:rPr>
              <a:t>sınıf tiyatro, sinema ve gösteri </a:t>
            </a:r>
            <a:r>
              <a:rPr lang="tr-TR" sz="1600" b="1" dirty="0" smtClean="0">
                <a:ea typeface="Calibri"/>
                <a:cs typeface="Times New Roman"/>
              </a:rPr>
              <a:t>merkezi</a:t>
            </a:r>
          </a:p>
          <a:p>
            <a:pPr lvl="0"/>
            <a:r>
              <a:rPr lang="tr-TR" sz="1600" dirty="0" smtClean="0">
                <a:solidFill>
                  <a:prstClr val="black"/>
                </a:solidFill>
                <a:latin typeface="Times New Roman"/>
              </a:rPr>
              <a:t>Salon </a:t>
            </a:r>
            <a:r>
              <a:rPr lang="tr-TR" sz="1600" dirty="0">
                <a:solidFill>
                  <a:prstClr val="black"/>
                </a:solidFill>
                <a:latin typeface="Times New Roman"/>
              </a:rPr>
              <a:t>ve balkon için ayrı ayrı her 400 koltuk için iki bay ve iki bayan olmak üzere en az dört tuvalet </a:t>
            </a:r>
            <a:r>
              <a:rPr lang="tr-TR" sz="1600" dirty="0" smtClean="0">
                <a:solidFill>
                  <a:prstClr val="black"/>
                </a:solidFill>
                <a:latin typeface="Times New Roman"/>
              </a:rPr>
              <a:t>bulunacak, tuvalet </a:t>
            </a:r>
            <a:r>
              <a:rPr lang="tr-TR" sz="1600" dirty="0">
                <a:solidFill>
                  <a:prstClr val="black"/>
                </a:solidFill>
                <a:latin typeface="Times New Roman"/>
              </a:rPr>
              <a:t>sayısı kadar lavabo bulunacaktır.</a:t>
            </a:r>
          </a:p>
          <a:p>
            <a:pPr lvl="0"/>
            <a:r>
              <a:rPr lang="tr-TR" sz="1600" dirty="0" smtClean="0">
                <a:solidFill>
                  <a:prstClr val="black"/>
                </a:solidFill>
                <a:latin typeface="Times New Roman"/>
              </a:rPr>
              <a:t>Bekleme </a:t>
            </a:r>
            <a:r>
              <a:rPr lang="tr-TR" sz="1600" dirty="0">
                <a:solidFill>
                  <a:prstClr val="black"/>
                </a:solidFill>
                <a:latin typeface="Times New Roman"/>
              </a:rPr>
              <a:t>salonunun ve balkonun tuvaletler ile doğrudan doğruya irtibatı yok ise, bu bölümde en az bir bayan </a:t>
            </a:r>
            <a:r>
              <a:rPr lang="tr-TR" sz="1600" dirty="0" smtClean="0">
                <a:solidFill>
                  <a:prstClr val="black"/>
                </a:solidFill>
                <a:latin typeface="Times New Roman"/>
              </a:rPr>
              <a:t>ve bay </a:t>
            </a:r>
            <a:r>
              <a:rPr lang="tr-TR" sz="1600" dirty="0">
                <a:solidFill>
                  <a:prstClr val="black"/>
                </a:solidFill>
                <a:latin typeface="Times New Roman"/>
              </a:rPr>
              <a:t>tuvaleti bulunacaktır</a:t>
            </a:r>
            <a:endParaRPr lang="tr-TR" sz="1600" dirty="0" smtClean="0">
              <a:ea typeface="Calibri"/>
              <a:cs typeface="Times New Roman"/>
            </a:endParaRPr>
          </a:p>
          <a:p>
            <a:pPr algn="just">
              <a:lnSpc>
                <a:spcPct val="115000"/>
              </a:lnSpc>
              <a:spcAft>
                <a:spcPts val="1000"/>
              </a:spcAft>
            </a:pPr>
            <a:endParaRPr lang="tr-TR" sz="1600" dirty="0" smtClean="0">
              <a:ea typeface="Calibri"/>
              <a:cs typeface="Times New Roman"/>
            </a:endParaRPr>
          </a:p>
          <a:p>
            <a:pPr algn="just">
              <a:lnSpc>
                <a:spcPct val="115000"/>
              </a:lnSpc>
              <a:spcAft>
                <a:spcPts val="1000"/>
              </a:spcAft>
            </a:pPr>
            <a:r>
              <a:rPr lang="tr-TR" sz="1600" b="1" dirty="0" smtClean="0">
                <a:ea typeface="Calibri"/>
                <a:cs typeface="Times New Roman"/>
              </a:rPr>
              <a:t>b)İkinci sınıf tiyatro, sinema ve gösteri merkezi</a:t>
            </a:r>
          </a:p>
          <a:p>
            <a:pPr algn="just">
              <a:lnSpc>
                <a:spcPct val="115000"/>
              </a:lnSpc>
              <a:spcAft>
                <a:spcPts val="1000"/>
              </a:spcAft>
            </a:pPr>
            <a:endParaRPr lang="tr-TR" sz="1600" dirty="0" smtClean="0">
              <a:ea typeface="Calibri"/>
              <a:cs typeface="Times New Roman"/>
            </a:endParaRPr>
          </a:p>
          <a:p>
            <a:pPr algn="just">
              <a:lnSpc>
                <a:spcPct val="115000"/>
              </a:lnSpc>
              <a:spcAft>
                <a:spcPts val="1000"/>
              </a:spcAft>
            </a:pPr>
            <a:r>
              <a:rPr lang="tr-TR" sz="1600" b="1" dirty="0" smtClean="0">
                <a:ea typeface="Calibri"/>
                <a:cs typeface="Times New Roman"/>
              </a:rPr>
              <a:t>c</a:t>
            </a:r>
            <a:r>
              <a:rPr lang="tr-TR" sz="1600" b="1" dirty="0">
                <a:ea typeface="Calibri"/>
                <a:cs typeface="Times New Roman"/>
              </a:rPr>
              <a:t>) Açık hava sineması</a:t>
            </a:r>
          </a:p>
          <a:p>
            <a:pPr algn="just">
              <a:lnSpc>
                <a:spcPct val="115000"/>
              </a:lnSpc>
              <a:spcAft>
                <a:spcPts val="1000"/>
              </a:spcAft>
            </a:pPr>
            <a:endParaRPr lang="tr-TR" sz="1600" b="1" dirty="0">
              <a:ea typeface="Calibri"/>
              <a:cs typeface="Times New Roman"/>
            </a:endParaRPr>
          </a:p>
          <a:p>
            <a:pPr algn="just">
              <a:lnSpc>
                <a:spcPct val="115000"/>
              </a:lnSpc>
              <a:spcAft>
                <a:spcPts val="1000"/>
              </a:spcAft>
            </a:pPr>
            <a:r>
              <a:rPr lang="tr-TR" sz="1600" b="1" dirty="0" smtClean="0">
                <a:ea typeface="Calibri"/>
                <a:cs typeface="Times New Roman"/>
              </a:rPr>
              <a:t>ç) </a:t>
            </a:r>
            <a:r>
              <a:rPr lang="tr-TR" sz="1600" b="1" dirty="0">
                <a:ea typeface="Calibri"/>
                <a:cs typeface="Times New Roman"/>
              </a:rPr>
              <a:t>Düğün salonu</a:t>
            </a:r>
          </a:p>
          <a:p>
            <a:pPr algn="just">
              <a:lnSpc>
                <a:spcPct val="115000"/>
              </a:lnSpc>
              <a:spcAft>
                <a:spcPts val="1000"/>
              </a:spcAft>
              <a:tabLst>
                <a:tab pos="581025" algn="l"/>
              </a:tabLst>
            </a:pPr>
            <a:endParaRPr lang="tr-TR" sz="1600" b="1" dirty="0" smtClean="0">
              <a:ea typeface="Calibri"/>
              <a:cs typeface="Times New Roman"/>
            </a:endParaRPr>
          </a:p>
          <a:p>
            <a:pPr algn="just">
              <a:lnSpc>
                <a:spcPct val="115000"/>
              </a:lnSpc>
              <a:spcAft>
                <a:spcPts val="1000"/>
              </a:spcAft>
              <a:tabLst>
                <a:tab pos="581025" algn="l"/>
              </a:tabLst>
            </a:pPr>
            <a:r>
              <a:rPr lang="tr-TR" sz="1600" b="1" dirty="0" smtClean="0">
                <a:ea typeface="Calibri"/>
                <a:cs typeface="Times New Roman"/>
              </a:rPr>
              <a:t>d)Sirkler </a:t>
            </a:r>
            <a:r>
              <a:rPr lang="tr-TR" sz="1600" b="1" dirty="0">
                <a:ea typeface="Calibri"/>
                <a:cs typeface="Times New Roman"/>
              </a:rPr>
              <a:t>ve </a:t>
            </a:r>
            <a:r>
              <a:rPr lang="tr-TR" sz="1600" b="1" dirty="0" smtClean="0">
                <a:ea typeface="Calibri"/>
                <a:cs typeface="Times New Roman"/>
              </a:rPr>
              <a:t>lunaparklar</a:t>
            </a:r>
            <a:endParaRPr lang="tr-TR" sz="1600" b="1" dirty="0">
              <a:ea typeface="Calibri"/>
              <a:cs typeface="Times New Roman"/>
            </a:endParaRPr>
          </a:p>
        </p:txBody>
      </p:sp>
    </p:spTree>
    <p:extLst>
      <p:ext uri="{BB962C8B-B14F-4D97-AF65-F5344CB8AC3E}">
        <p14:creationId xmlns:p14="http://schemas.microsoft.com/office/powerpoint/2010/main" val="241551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arn(inVertical)">
                                      <p:cBhvr>
                                        <p:cTn id="13" dur="500"/>
                                        <p:tgtEl>
                                          <p:spTgt spid="2">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barn(inVertical)">
                                      <p:cBhvr>
                                        <p:cTn id="16" dur="500"/>
                                        <p:tgtEl>
                                          <p:spTgt spid="2">
                                            <p:txEl>
                                              <p:pRg st="5" end="5"/>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barn(inVertical)">
                                      <p:cBhvr>
                                        <p:cTn id="19" dur="500"/>
                                        <p:tgtEl>
                                          <p:spTgt spid="2">
                                            <p:txEl>
                                              <p:pRg st="7" end="7"/>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barn(inVertical)">
                                      <p:cBhvr>
                                        <p:cTn id="22" dur="500"/>
                                        <p:tgtEl>
                                          <p:spTgt spid="2">
                                            <p:txEl>
                                              <p:pRg st="9" end="9"/>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animEffect transition="in" filter="barn(inVertical)">
                                      <p:cBhvr>
                                        <p:cTn id="2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83568" y="1268760"/>
            <a:ext cx="7920880" cy="2862322"/>
          </a:xfrm>
          <a:prstGeom prst="rect">
            <a:avLst/>
          </a:prstGeom>
        </p:spPr>
        <p:txBody>
          <a:bodyPr wrap="square">
            <a:spAutoFit/>
          </a:bodyPr>
          <a:lstStyle/>
          <a:p>
            <a:pPr algn="just"/>
            <a:r>
              <a:rPr lang="tr-TR" dirty="0" smtClean="0"/>
              <a:t>Bir kampüste birden fazla yurt bulunması durumunda en az 1 kız 1 erkek yurdu olmak üzere toplam 2 yurdun engelli odalarında yapılacak düzenlemeler dahil olacak şekilde her kata ve bulunuyorsa her kattaki ortak kullanım alanlarına erişimi sağlandıktan sonra diğer yurtlarda sadece yemekhane, dinlenme odaları, çalışma odaları ve ziyaretçi salonları gibi ortak kullanımlara erişilebilirliğin sağlanması yeterli olacaktır.</a:t>
            </a:r>
          </a:p>
          <a:p>
            <a:endParaRPr lang="tr-TR" dirty="0" smtClean="0"/>
          </a:p>
          <a:p>
            <a:pPr algn="just"/>
            <a:r>
              <a:rPr lang="tr-TR" dirty="0" smtClean="0"/>
              <a:t>Hissedilebilir yürüme yüzeyi işaretleri ile ilgili usul ve esaslar Aile ve Sosyal Politikalar Bakanlığı tarafından yayımlanacak genelge ile belirlenir.</a:t>
            </a:r>
          </a:p>
          <a:p>
            <a:endParaRPr lang="tr-TR" dirty="0"/>
          </a:p>
        </p:txBody>
      </p:sp>
    </p:spTree>
    <p:extLst>
      <p:ext uri="{BB962C8B-B14F-4D97-AF65-F5344CB8AC3E}">
        <p14:creationId xmlns:p14="http://schemas.microsoft.com/office/powerpoint/2010/main" val="400196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1242279"/>
            <a:ext cx="7992888" cy="8590044"/>
          </a:xfrm>
          <a:prstGeom prst="rect">
            <a:avLst/>
          </a:prstGeom>
        </p:spPr>
        <p:txBody>
          <a:bodyPr wrap="square">
            <a:spAutoFit/>
          </a:bodyPr>
          <a:lstStyle/>
          <a:p>
            <a:pPr algn="just">
              <a:lnSpc>
                <a:spcPct val="115000"/>
              </a:lnSpc>
              <a:spcAft>
                <a:spcPts val="1000"/>
              </a:spcAft>
            </a:pPr>
            <a:endParaRPr lang="tr-TR" sz="1400" b="1" dirty="0" smtClean="0">
              <a:ea typeface="Calibri"/>
              <a:cs typeface="Times New Roman"/>
            </a:endParaRPr>
          </a:p>
          <a:p>
            <a:pPr algn="just">
              <a:lnSpc>
                <a:spcPct val="115000"/>
              </a:lnSpc>
              <a:spcAft>
                <a:spcPts val="1000"/>
              </a:spcAft>
            </a:pPr>
            <a:endParaRPr lang="tr-TR" sz="1400" b="1" dirty="0">
              <a:ea typeface="Calibri"/>
              <a:cs typeface="Times New Roman"/>
            </a:endParaRPr>
          </a:p>
          <a:p>
            <a:pPr algn="just">
              <a:lnSpc>
                <a:spcPct val="115000"/>
              </a:lnSpc>
              <a:spcAft>
                <a:spcPts val="1000"/>
              </a:spcAft>
            </a:pPr>
            <a:endParaRPr lang="tr-TR" sz="1400" b="1" dirty="0" smtClean="0">
              <a:ea typeface="Calibri"/>
              <a:cs typeface="Times New Roman"/>
            </a:endParaRPr>
          </a:p>
          <a:p>
            <a:pPr algn="just">
              <a:lnSpc>
                <a:spcPct val="115000"/>
              </a:lnSpc>
              <a:spcAft>
                <a:spcPts val="1000"/>
              </a:spcAft>
            </a:pPr>
            <a:endParaRPr lang="tr-TR" sz="1400" b="1" dirty="0">
              <a:ea typeface="Calibri"/>
              <a:cs typeface="Times New Roman"/>
            </a:endParaRPr>
          </a:p>
          <a:p>
            <a:pPr algn="just">
              <a:lnSpc>
                <a:spcPct val="115000"/>
              </a:lnSpc>
              <a:spcAft>
                <a:spcPts val="1000"/>
              </a:spcAft>
            </a:pPr>
            <a:r>
              <a:rPr lang="tr-TR" sz="2000" b="1" dirty="0" smtClean="0">
                <a:solidFill>
                  <a:srgbClr val="0070C0"/>
                </a:solidFill>
                <a:ea typeface="Calibri"/>
                <a:cs typeface="Times New Roman"/>
              </a:rPr>
              <a:t>6</a:t>
            </a:r>
            <a:r>
              <a:rPr lang="tr-TR" sz="2000" b="1" dirty="0">
                <a:solidFill>
                  <a:srgbClr val="0070C0"/>
                </a:solidFill>
                <a:ea typeface="Calibri"/>
                <a:cs typeface="Times New Roman"/>
              </a:rPr>
              <a:t>. OTEL VE PANSİYONLAR </a:t>
            </a:r>
            <a:endParaRPr lang="tr-TR" sz="2000" dirty="0">
              <a:solidFill>
                <a:srgbClr val="0070C0"/>
              </a:solidFill>
              <a:ea typeface="Calibri"/>
              <a:cs typeface="Times New Roman"/>
            </a:endParaRPr>
          </a:p>
          <a:p>
            <a:pPr algn="just">
              <a:lnSpc>
                <a:spcPct val="115000"/>
              </a:lnSpc>
              <a:spcAft>
                <a:spcPts val="1000"/>
              </a:spcAft>
            </a:pPr>
            <a:r>
              <a:rPr lang="tr-TR" sz="1400" b="1" dirty="0">
                <a:ea typeface="Calibri"/>
                <a:cs typeface="Times New Roman"/>
              </a:rPr>
              <a:t>a) Birinci sınıf otel</a:t>
            </a:r>
            <a:endParaRPr lang="tr-TR" sz="1400" dirty="0">
              <a:ea typeface="Calibri"/>
              <a:cs typeface="Times New Roman"/>
            </a:endParaRPr>
          </a:p>
          <a:p>
            <a:pPr algn="just">
              <a:lnSpc>
                <a:spcPct val="115000"/>
              </a:lnSpc>
              <a:spcAft>
                <a:spcPts val="1000"/>
              </a:spcAft>
              <a:tabLst>
                <a:tab pos="676275" algn="l"/>
              </a:tabLst>
            </a:pPr>
            <a:r>
              <a:rPr lang="tr-TR" sz="1400" dirty="0" smtClean="0">
                <a:ea typeface="Calibri"/>
                <a:cs typeface="Times New Roman"/>
              </a:rPr>
              <a:t>Katlarda her 20 odaya en az 1 adet olmak üzere, bay ve bayanlara ait aynalı, fayanslı, lavabolu, sıvı sabunlu ayrı alaturka tuvaletler bulunacaktır. </a:t>
            </a:r>
          </a:p>
          <a:p>
            <a:pPr algn="just">
              <a:lnSpc>
                <a:spcPct val="115000"/>
              </a:lnSpc>
              <a:spcAft>
                <a:spcPts val="1000"/>
              </a:spcAft>
              <a:tabLst>
                <a:tab pos="676275" algn="l"/>
              </a:tabLst>
            </a:pPr>
            <a:r>
              <a:rPr lang="tr-TR" sz="1400" b="1" dirty="0" smtClean="0">
                <a:ea typeface="Calibri"/>
                <a:cs typeface="Times New Roman"/>
              </a:rPr>
              <a:t>Odalar; </a:t>
            </a:r>
          </a:p>
          <a:p>
            <a:pPr algn="just">
              <a:lnSpc>
                <a:spcPct val="115000"/>
              </a:lnSpc>
              <a:spcAft>
                <a:spcPts val="1000"/>
              </a:spcAft>
              <a:tabLst>
                <a:tab pos="676275" algn="l"/>
              </a:tabLst>
            </a:pPr>
            <a:r>
              <a:rPr lang="tr-TR" sz="1400" dirty="0" smtClean="0">
                <a:ea typeface="Calibri"/>
                <a:cs typeface="Times New Roman"/>
              </a:rPr>
              <a:t>Banyolu ve tuvaletli olacaktır</a:t>
            </a:r>
          </a:p>
          <a:p>
            <a:pPr algn="just">
              <a:lnSpc>
                <a:spcPct val="115000"/>
              </a:lnSpc>
              <a:spcAft>
                <a:spcPts val="1000"/>
              </a:spcAft>
            </a:pPr>
            <a:r>
              <a:rPr lang="tr-TR" sz="1400" b="1" dirty="0" smtClean="0">
                <a:ea typeface="Calibri"/>
                <a:cs typeface="Times New Roman"/>
              </a:rPr>
              <a:t>b</a:t>
            </a:r>
            <a:r>
              <a:rPr lang="tr-TR" sz="1400" b="1" dirty="0">
                <a:ea typeface="Calibri"/>
                <a:cs typeface="Times New Roman"/>
              </a:rPr>
              <a:t>) İkinci sınıf otel</a:t>
            </a:r>
          </a:p>
          <a:p>
            <a:pPr algn="just">
              <a:lnSpc>
                <a:spcPct val="115000"/>
              </a:lnSpc>
              <a:spcAft>
                <a:spcPts val="1000"/>
              </a:spcAft>
            </a:pPr>
            <a:r>
              <a:rPr lang="tr-TR" sz="1400" b="1" dirty="0">
                <a:ea typeface="Calibri"/>
                <a:cs typeface="Times New Roman"/>
              </a:rPr>
              <a:t>Odalar; </a:t>
            </a:r>
          </a:p>
          <a:p>
            <a:pPr algn="just">
              <a:lnSpc>
                <a:spcPct val="115000"/>
              </a:lnSpc>
              <a:spcAft>
                <a:spcPts val="1000"/>
              </a:spcAft>
            </a:pPr>
            <a:r>
              <a:rPr lang="tr-TR" sz="1400" dirty="0">
                <a:ea typeface="Calibri"/>
                <a:cs typeface="Times New Roman"/>
              </a:rPr>
              <a:t>En az yarısı banyolu ve tuvaletli </a:t>
            </a:r>
            <a:r>
              <a:rPr lang="tr-TR" sz="1400" dirty="0" smtClean="0">
                <a:ea typeface="Calibri"/>
                <a:cs typeface="Times New Roman"/>
              </a:rPr>
              <a:t>olacaktır</a:t>
            </a:r>
          </a:p>
          <a:p>
            <a:pPr algn="just">
              <a:lnSpc>
                <a:spcPct val="115000"/>
              </a:lnSpc>
              <a:spcAft>
                <a:spcPts val="1000"/>
              </a:spcAft>
            </a:pPr>
            <a:r>
              <a:rPr lang="es-ES" sz="1400" b="1" i="0" u="none" strike="noStrike" baseline="0" dirty="0" smtClean="0">
                <a:latin typeface="Times New Roman"/>
              </a:rPr>
              <a:t>En az % 10’u daire olacaktır.</a:t>
            </a:r>
            <a:endParaRPr lang="tr-TR" sz="1400" b="1" dirty="0">
              <a:ea typeface="Calibri"/>
              <a:cs typeface="Times New Roman"/>
            </a:endParaRPr>
          </a:p>
          <a:p>
            <a:pPr algn="just">
              <a:lnSpc>
                <a:spcPct val="115000"/>
              </a:lnSpc>
              <a:spcAft>
                <a:spcPts val="1000"/>
              </a:spcAft>
            </a:pPr>
            <a:r>
              <a:rPr lang="tr-TR" sz="1400" dirty="0">
                <a:ea typeface="Calibri"/>
                <a:cs typeface="Times New Roman"/>
              </a:rPr>
              <a:t>Dairelerde, yatak odası, banyo ve tuvalet olacaktır. </a:t>
            </a:r>
          </a:p>
          <a:p>
            <a:pPr algn="just">
              <a:lnSpc>
                <a:spcPct val="115000"/>
              </a:lnSpc>
              <a:spcAft>
                <a:spcPts val="1000"/>
              </a:spcAft>
            </a:pPr>
            <a:r>
              <a:rPr lang="tr-TR" sz="1400" dirty="0">
                <a:ea typeface="Calibri"/>
                <a:cs typeface="Times New Roman"/>
              </a:rPr>
              <a:t>Katlarda yeteri kadar banyo ve tuvalet bulunacaktır</a:t>
            </a:r>
          </a:p>
          <a:p>
            <a:pPr algn="just">
              <a:lnSpc>
                <a:spcPct val="115000"/>
              </a:lnSpc>
              <a:spcAft>
                <a:spcPts val="1000"/>
              </a:spcAft>
            </a:pPr>
            <a:r>
              <a:rPr lang="tr-TR" sz="1400" b="1" dirty="0">
                <a:ea typeface="Calibri"/>
                <a:cs typeface="Times New Roman"/>
              </a:rPr>
              <a:t>c) Üçüncü sınıf otel ve pansiyon</a:t>
            </a:r>
            <a:endParaRPr lang="tr-TR" sz="1400" dirty="0">
              <a:ea typeface="Calibri"/>
              <a:cs typeface="Times New Roman"/>
            </a:endParaRPr>
          </a:p>
          <a:p>
            <a:pPr algn="just">
              <a:lnSpc>
                <a:spcPct val="115000"/>
              </a:lnSpc>
              <a:spcAft>
                <a:spcPts val="1000"/>
              </a:spcAft>
            </a:pPr>
            <a:r>
              <a:rPr lang="tr-TR" sz="1400" b="1" dirty="0">
                <a:ea typeface="Calibri"/>
                <a:cs typeface="Times New Roman"/>
              </a:rPr>
              <a:t>Odalarda; </a:t>
            </a:r>
          </a:p>
          <a:p>
            <a:pPr algn="just">
              <a:lnSpc>
                <a:spcPct val="115000"/>
              </a:lnSpc>
              <a:spcAft>
                <a:spcPts val="1000"/>
              </a:spcAft>
            </a:pPr>
            <a:r>
              <a:rPr lang="tr-TR" sz="1400" dirty="0">
                <a:ea typeface="Calibri"/>
                <a:cs typeface="Times New Roman"/>
              </a:rPr>
              <a:t>En az % 20’si banyolu ve tuvaletli olacaktır.</a:t>
            </a:r>
          </a:p>
          <a:p>
            <a:pPr algn="just">
              <a:lnSpc>
                <a:spcPct val="115000"/>
              </a:lnSpc>
              <a:spcAft>
                <a:spcPts val="1000"/>
              </a:spcAft>
            </a:pPr>
            <a:r>
              <a:rPr lang="tr-TR" sz="1400" dirty="0">
                <a:ea typeface="Calibri"/>
                <a:cs typeface="Times New Roman"/>
              </a:rPr>
              <a:t>Katlarda her 10 yatağa bir banyo ve tuvalet bulunacaktır</a:t>
            </a:r>
            <a:r>
              <a:rPr lang="tr-TR" sz="1400" dirty="0" smtClean="0">
                <a:ea typeface="Calibri"/>
                <a:cs typeface="Times New Roman"/>
              </a:rPr>
              <a:t>.</a:t>
            </a:r>
          </a:p>
          <a:p>
            <a:pPr algn="just">
              <a:lnSpc>
                <a:spcPct val="115000"/>
              </a:lnSpc>
              <a:spcAft>
                <a:spcPts val="1000"/>
              </a:spcAft>
            </a:pPr>
            <a:endParaRPr lang="tr-TR" sz="1400" dirty="0">
              <a:ea typeface="Calibri"/>
              <a:cs typeface="Times New Roman"/>
            </a:endParaRPr>
          </a:p>
          <a:p>
            <a:pPr algn="just">
              <a:lnSpc>
                <a:spcPct val="115000"/>
              </a:lnSpc>
              <a:spcAft>
                <a:spcPts val="1000"/>
              </a:spcAft>
            </a:pPr>
            <a:endParaRPr lang="tr-TR" sz="1400" dirty="0" smtClean="0">
              <a:ea typeface="Calibri"/>
              <a:cs typeface="Times New Roman"/>
            </a:endParaRPr>
          </a:p>
          <a:p>
            <a:pPr algn="just">
              <a:lnSpc>
                <a:spcPct val="115000"/>
              </a:lnSpc>
              <a:spcAft>
                <a:spcPts val="1000"/>
              </a:spcAft>
            </a:pPr>
            <a:endParaRPr lang="tr-TR" sz="1400" dirty="0">
              <a:ea typeface="Calibri"/>
              <a:cs typeface="Times New Roman"/>
            </a:endParaRPr>
          </a:p>
        </p:txBody>
      </p:sp>
    </p:spTree>
    <p:extLst>
      <p:ext uri="{BB962C8B-B14F-4D97-AF65-F5344CB8AC3E}">
        <p14:creationId xmlns:p14="http://schemas.microsoft.com/office/powerpoint/2010/main" val="178235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6" end="6"/>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 calcmode="lin" valueType="num">
                                      <p:cBhvr additive="base">
                                        <p:cTn id="2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7" end="7"/>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 calcmode="lin" valueType="num">
                                      <p:cBhvr additive="base">
                                        <p:cTn id="39"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11" end="11"/>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additive="base">
                                        <p:cTn id="43"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12" end="12"/>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 calcmode="lin" valueType="num">
                                      <p:cBhvr additive="base">
                                        <p:cTn id="47" dur="500" fill="hold"/>
                                        <p:tgtEl>
                                          <p:spTgt spid="2">
                                            <p:txEl>
                                              <p:pRg st="13" end="1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txEl>
                                              <p:pRg st="13" end="13"/>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anim calcmode="lin" valueType="num">
                                      <p:cBhvr additive="base">
                                        <p:cTn id="51" dur="500" fill="hold"/>
                                        <p:tgtEl>
                                          <p:spTgt spid="2">
                                            <p:txEl>
                                              <p:pRg st="14" end="1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anim calcmode="lin" valueType="num">
                                      <p:cBhvr additive="base">
                                        <p:cTn id="57" dur="500" fill="hold"/>
                                        <p:tgtEl>
                                          <p:spTgt spid="2">
                                            <p:txEl>
                                              <p:pRg st="15" end="15"/>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
                                            <p:txEl>
                                              <p:pRg st="15" end="15"/>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
                                            <p:txEl>
                                              <p:pRg st="16" end="16"/>
                                            </p:txEl>
                                          </p:spTgt>
                                        </p:tgtEl>
                                        <p:attrNameLst>
                                          <p:attrName>style.visibility</p:attrName>
                                        </p:attrNameLst>
                                      </p:cBhvr>
                                      <p:to>
                                        <p:strVal val="visible"/>
                                      </p:to>
                                    </p:set>
                                    <p:anim calcmode="lin" valueType="num">
                                      <p:cBhvr additive="base">
                                        <p:cTn id="61" dur="500" fill="hold"/>
                                        <p:tgtEl>
                                          <p:spTgt spid="2">
                                            <p:txEl>
                                              <p:pRg st="16" end="1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
                                            <p:txEl>
                                              <p:pRg st="16" end="16"/>
                                            </p:txEl>
                                          </p:spTgt>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
                                            <p:txEl>
                                              <p:pRg st="17" end="17"/>
                                            </p:txEl>
                                          </p:spTgt>
                                        </p:tgtEl>
                                        <p:attrNameLst>
                                          <p:attrName>style.visibility</p:attrName>
                                        </p:attrNameLst>
                                      </p:cBhvr>
                                      <p:to>
                                        <p:strVal val="visible"/>
                                      </p:to>
                                    </p:set>
                                    <p:anim calcmode="lin" valueType="num">
                                      <p:cBhvr additive="base">
                                        <p:cTn id="65" dur="500" fill="hold"/>
                                        <p:tgtEl>
                                          <p:spTgt spid="2">
                                            <p:txEl>
                                              <p:pRg st="17" end="17"/>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
                                            <p:txEl>
                                              <p:pRg st="17" end="17"/>
                                            </p:txEl>
                                          </p:spTgt>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2">
                                            <p:txEl>
                                              <p:pRg st="18" end="18"/>
                                            </p:txEl>
                                          </p:spTgt>
                                        </p:tgtEl>
                                        <p:attrNameLst>
                                          <p:attrName>style.visibility</p:attrName>
                                        </p:attrNameLst>
                                      </p:cBhvr>
                                      <p:to>
                                        <p:strVal val="visible"/>
                                      </p:to>
                                    </p:set>
                                    <p:anim calcmode="lin" valueType="num">
                                      <p:cBhvr additive="base">
                                        <p:cTn id="69" dur="500" fill="hold"/>
                                        <p:tgtEl>
                                          <p:spTgt spid="2">
                                            <p:txEl>
                                              <p:pRg st="18" end="18"/>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2">
                                            <p:txEl>
                                              <p:pRg st="18" end="1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724927"/>
            <a:ext cx="6264696" cy="3227037"/>
          </a:xfrm>
          <a:prstGeom prst="rect">
            <a:avLst/>
          </a:prstGeom>
        </p:spPr>
        <p:txBody>
          <a:bodyPr wrap="square">
            <a:spAutoFit/>
          </a:bodyPr>
          <a:lstStyle/>
          <a:p>
            <a:pPr algn="just">
              <a:lnSpc>
                <a:spcPct val="115000"/>
              </a:lnSpc>
              <a:spcAft>
                <a:spcPts val="1000"/>
              </a:spcAft>
            </a:pPr>
            <a:endParaRPr lang="tr-TR" b="1" dirty="0" smtClean="0">
              <a:solidFill>
                <a:srgbClr val="0070C0"/>
              </a:solidFill>
              <a:ea typeface="Calibri"/>
              <a:cs typeface="Times New Roman"/>
            </a:endParaRPr>
          </a:p>
          <a:p>
            <a:pPr algn="just">
              <a:lnSpc>
                <a:spcPct val="115000"/>
              </a:lnSpc>
              <a:spcAft>
                <a:spcPts val="1000"/>
              </a:spcAft>
            </a:pPr>
            <a:r>
              <a:rPr lang="tr-TR" sz="2000" b="1" dirty="0" smtClean="0">
                <a:solidFill>
                  <a:srgbClr val="0070C0"/>
                </a:solidFill>
                <a:ea typeface="Calibri"/>
                <a:cs typeface="Times New Roman"/>
              </a:rPr>
              <a:t>7.GÜZELLİK </a:t>
            </a:r>
            <a:r>
              <a:rPr lang="tr-TR" sz="2000" b="1" dirty="0">
                <a:solidFill>
                  <a:srgbClr val="0070C0"/>
                </a:solidFill>
                <a:ea typeface="Calibri"/>
                <a:cs typeface="Times New Roman"/>
              </a:rPr>
              <a:t>SALONLARI</a:t>
            </a:r>
            <a:endParaRPr lang="tr-TR" sz="2000" dirty="0">
              <a:solidFill>
                <a:srgbClr val="0070C0"/>
              </a:solidFill>
              <a:ea typeface="Calibri"/>
              <a:cs typeface="Times New Roman"/>
            </a:endParaRPr>
          </a:p>
          <a:p>
            <a:pPr algn="just">
              <a:lnSpc>
                <a:spcPct val="115000"/>
              </a:lnSpc>
              <a:spcAft>
                <a:spcPts val="1000"/>
              </a:spcAft>
            </a:pPr>
            <a:r>
              <a:rPr lang="tr-TR" sz="2000" dirty="0">
                <a:ea typeface="Calibri"/>
                <a:cs typeface="Times New Roman"/>
              </a:rPr>
              <a:t> </a:t>
            </a:r>
          </a:p>
          <a:p>
            <a:pPr algn="just">
              <a:lnSpc>
                <a:spcPct val="115000"/>
              </a:lnSpc>
              <a:spcAft>
                <a:spcPts val="1000"/>
              </a:spcAft>
            </a:pPr>
            <a:r>
              <a:rPr lang="tr-TR" sz="2000" b="1" dirty="0">
                <a:solidFill>
                  <a:srgbClr val="0070C0"/>
                </a:solidFill>
                <a:ea typeface="Calibri"/>
                <a:cs typeface="Times New Roman"/>
              </a:rPr>
              <a:t>8.MASAJ SALONLARI</a:t>
            </a:r>
            <a:endParaRPr lang="tr-TR" sz="2000" dirty="0">
              <a:solidFill>
                <a:srgbClr val="0070C0"/>
              </a:solidFill>
              <a:ea typeface="Calibri"/>
              <a:cs typeface="Times New Roman"/>
            </a:endParaRPr>
          </a:p>
          <a:p>
            <a:pPr algn="just">
              <a:lnSpc>
                <a:spcPct val="115000"/>
              </a:lnSpc>
              <a:spcAft>
                <a:spcPts val="1000"/>
              </a:spcAft>
            </a:pPr>
            <a:endParaRPr lang="tr-TR" sz="2000" b="1" dirty="0" smtClean="0">
              <a:solidFill>
                <a:srgbClr val="0070C0"/>
              </a:solidFill>
              <a:ea typeface="Calibri"/>
              <a:cs typeface="Times New Roman"/>
            </a:endParaRPr>
          </a:p>
          <a:p>
            <a:pPr algn="just">
              <a:lnSpc>
                <a:spcPct val="115000"/>
              </a:lnSpc>
              <a:spcAft>
                <a:spcPts val="1000"/>
              </a:spcAft>
            </a:pPr>
            <a:r>
              <a:rPr lang="tr-TR" sz="2000" b="1" dirty="0" smtClean="0">
                <a:solidFill>
                  <a:srgbClr val="0070C0"/>
                </a:solidFill>
                <a:ea typeface="Calibri"/>
                <a:cs typeface="Times New Roman"/>
              </a:rPr>
              <a:t>9</a:t>
            </a:r>
            <a:r>
              <a:rPr lang="tr-TR" sz="2000" b="1" dirty="0">
                <a:solidFill>
                  <a:srgbClr val="0070C0"/>
                </a:solidFill>
                <a:ea typeface="Calibri"/>
                <a:cs typeface="Times New Roman"/>
              </a:rPr>
              <a:t>. BERBER ve KUAFÖRLER</a:t>
            </a:r>
            <a:endParaRPr lang="tr-TR" sz="2000" dirty="0">
              <a:solidFill>
                <a:srgbClr val="0070C0"/>
              </a:solidFill>
              <a:ea typeface="Calibri"/>
              <a:cs typeface="Times New Roman"/>
            </a:endParaRPr>
          </a:p>
          <a:p>
            <a:r>
              <a:rPr lang="tr-TR" dirty="0">
                <a:ea typeface="Calibri"/>
                <a:cs typeface="Times New Roman"/>
              </a:rPr>
              <a:t> </a:t>
            </a:r>
            <a:r>
              <a:rPr lang="tr-TR" i="0" u="none" strike="noStrike" baseline="0" dirty="0" smtClean="0">
                <a:latin typeface="Times New Roman,Bold"/>
              </a:rPr>
              <a:t>a) Birinci sınıf berber ve kuaför salonu</a:t>
            </a:r>
            <a:endParaRPr lang="tr-TR" dirty="0"/>
          </a:p>
        </p:txBody>
      </p:sp>
    </p:spTree>
    <p:extLst>
      <p:ext uri="{BB962C8B-B14F-4D97-AF65-F5344CB8AC3E}">
        <p14:creationId xmlns:p14="http://schemas.microsoft.com/office/powerpoint/2010/main" val="178543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059832" y="476672"/>
            <a:ext cx="1852558" cy="400110"/>
          </a:xfrm>
          <a:prstGeom prst="rect">
            <a:avLst/>
          </a:prstGeom>
        </p:spPr>
        <p:txBody>
          <a:bodyPr wrap="none">
            <a:spAutoFit/>
          </a:bodyPr>
          <a:lstStyle/>
          <a:p>
            <a:r>
              <a:rPr lang="tr-TR" sz="2000" b="1" dirty="0">
                <a:solidFill>
                  <a:srgbClr val="0070C0"/>
                </a:solidFill>
              </a:rPr>
              <a:t>G. TUVALETLER</a:t>
            </a:r>
            <a:r>
              <a:rPr lang="tr-TR" sz="2000" dirty="0">
                <a:solidFill>
                  <a:srgbClr val="0070C0"/>
                </a:solidFill>
              </a:rPr>
              <a:t> </a:t>
            </a:r>
          </a:p>
        </p:txBody>
      </p:sp>
      <p:graphicFrame>
        <p:nvGraphicFramePr>
          <p:cNvPr id="5" name="Tablo 4"/>
          <p:cNvGraphicFramePr>
            <a:graphicFrameLocks noGrp="1"/>
          </p:cNvGraphicFramePr>
          <p:nvPr>
            <p:extLst>
              <p:ext uri="{D42A27DB-BD31-4B8C-83A1-F6EECF244321}">
                <p14:modId xmlns:p14="http://schemas.microsoft.com/office/powerpoint/2010/main" val="4150247196"/>
              </p:ext>
            </p:extLst>
          </p:nvPr>
        </p:nvGraphicFramePr>
        <p:xfrm>
          <a:off x="467544" y="1628800"/>
          <a:ext cx="8229600" cy="3096344"/>
        </p:xfrm>
        <a:graphic>
          <a:graphicData uri="http://schemas.openxmlformats.org/drawingml/2006/table">
            <a:tbl>
              <a:tblPr/>
              <a:tblGrid>
                <a:gridCol w="2604363"/>
                <a:gridCol w="552228"/>
                <a:gridCol w="5073009"/>
              </a:tblGrid>
              <a:tr h="553798">
                <a:tc>
                  <a:txBody>
                    <a:bodyPr/>
                    <a:lstStyle/>
                    <a:p>
                      <a:pPr algn="ctr" fontAlgn="ctr"/>
                      <a:r>
                        <a:rPr lang="tr-TR" sz="1800" b="0" i="0" u="none" strike="noStrike" dirty="0">
                          <a:solidFill>
                            <a:srgbClr val="000000"/>
                          </a:solidFill>
                          <a:effectLst/>
                          <a:latin typeface="Times New Roman"/>
                        </a:rPr>
                        <a:t> </a:t>
                      </a:r>
                    </a:p>
                  </a:txBody>
                  <a:tcPr marL="7022" marR="7022" marT="702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a:solidFill>
                            <a:srgbClr val="000000"/>
                          </a:solidFill>
                          <a:effectLst/>
                          <a:latin typeface="Times New Roman"/>
                        </a:rPr>
                        <a:t>G.1</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i-FI" sz="1800" b="0" i="0" u="none" strike="noStrike">
                          <a:solidFill>
                            <a:srgbClr val="000000"/>
                          </a:solidFill>
                          <a:effectLst/>
                          <a:latin typeface="Times New Roman"/>
                        </a:rPr>
                        <a:t>Binada kaç tane tuvalet</a:t>
                      </a:r>
                      <a:r>
                        <a:rPr lang="fi-FI" sz="1800" b="0" i="0" u="none" strike="noStrike">
                          <a:solidFill>
                            <a:srgbClr val="FF0000"/>
                          </a:solidFill>
                          <a:effectLst/>
                          <a:latin typeface="Times New Roman"/>
                        </a:rPr>
                        <a:t> kabini </a:t>
                      </a:r>
                      <a:r>
                        <a:rPr lang="fi-FI" sz="1800" b="0" i="0" u="none" strike="noStrike">
                          <a:solidFill>
                            <a:srgbClr val="000000"/>
                          </a:solidFill>
                          <a:effectLst/>
                          <a:latin typeface="Times New Roman"/>
                        </a:rPr>
                        <a:t>vardır?</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0981">
                <a:tc>
                  <a:txBody>
                    <a:bodyPr/>
                    <a:lstStyle/>
                    <a:p>
                      <a:pPr algn="ctr" fontAlgn="ctr"/>
                      <a:r>
                        <a:rPr lang="tr-TR" sz="1800" b="0" i="0" u="none" strike="noStrike" dirty="0">
                          <a:solidFill>
                            <a:srgbClr val="000000"/>
                          </a:solidFill>
                          <a:effectLst/>
                          <a:latin typeface="Times New Roman"/>
                        </a:rPr>
                        <a:t>*</a:t>
                      </a:r>
                    </a:p>
                  </a:txBody>
                  <a:tcPr marL="7022" marR="7022" marT="702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a:solidFill>
                            <a:srgbClr val="FF0000"/>
                          </a:solidFill>
                          <a:effectLst/>
                          <a:latin typeface="Times New Roman"/>
                        </a:rPr>
                        <a:t>G.2</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800" b="0" i="0" u="none" strike="noStrike">
                          <a:solidFill>
                            <a:srgbClr val="000000"/>
                          </a:solidFill>
                          <a:effectLst/>
                          <a:latin typeface="Times New Roman"/>
                        </a:rPr>
                        <a:t>Binada engelli tuvaleti var mıdır?                  </a:t>
                      </a:r>
                      <a:br>
                        <a:rPr lang="tr-TR" sz="1800" b="0" i="0" u="none" strike="noStrike">
                          <a:solidFill>
                            <a:srgbClr val="000000"/>
                          </a:solidFill>
                          <a:effectLst/>
                          <a:latin typeface="Times New Roman"/>
                        </a:rPr>
                      </a:br>
                      <a:r>
                        <a:rPr lang="tr-TR" sz="1800" b="0" i="0" u="none" strike="noStrike">
                          <a:solidFill>
                            <a:srgbClr val="000000"/>
                          </a:solidFill>
                          <a:effectLst/>
                          <a:latin typeface="Times New Roman"/>
                        </a:rPr>
                        <a:t>Cevabınız </a:t>
                      </a:r>
                      <a:r>
                        <a:rPr lang="tr-TR" sz="1800" b="1" i="0" u="none" strike="noStrike">
                          <a:solidFill>
                            <a:srgbClr val="000000"/>
                          </a:solidFill>
                          <a:effectLst/>
                          <a:latin typeface="Times New Roman"/>
                        </a:rPr>
                        <a:t>hayırsa H.BİNA İÇİ YATAY DOLAŞIM</a:t>
                      </a:r>
                      <a:r>
                        <a:rPr lang="tr-TR" sz="1800" b="0" i="0" u="none" strike="noStrike">
                          <a:solidFill>
                            <a:srgbClr val="000000"/>
                          </a:solidFill>
                          <a:effectLst/>
                          <a:latin typeface="Times New Roman"/>
                        </a:rPr>
                        <a:t> bölümü sorularına geçiniz.</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1565">
                <a:tc>
                  <a:txBody>
                    <a:bodyPr/>
                    <a:lstStyle/>
                    <a:p>
                      <a:pPr algn="ctr" fontAlgn="ctr"/>
                      <a:r>
                        <a:rPr lang="tr-TR" sz="1800" b="0" i="0" u="none" strike="noStrike" dirty="0">
                          <a:solidFill>
                            <a:srgbClr val="000000"/>
                          </a:solidFill>
                          <a:effectLst/>
                          <a:latin typeface="Times New Roman"/>
                        </a:rPr>
                        <a:t>*</a:t>
                      </a:r>
                    </a:p>
                  </a:txBody>
                  <a:tcPr marL="7022" marR="7022" marT="702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a:solidFill>
                            <a:srgbClr val="FF0000"/>
                          </a:solidFill>
                          <a:effectLst/>
                          <a:latin typeface="Times New Roman"/>
                        </a:rPr>
                        <a:t>G.3</a:t>
                      </a: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800" b="0" i="0" u="none" strike="noStrike" dirty="0">
                          <a:solidFill>
                            <a:srgbClr val="000000"/>
                          </a:solidFill>
                          <a:effectLst/>
                          <a:latin typeface="Times New Roman"/>
                        </a:rPr>
                        <a:t>Binada en az bir adet kadın ve bir adet erkek veya bağımsız girişi olan en az bir adet kadın-erkek ortak kullanımda olan engelli tuvalet kabini var mıdır? </a:t>
                      </a:r>
                      <a:br>
                        <a:rPr lang="tr-TR" sz="1800" b="0" i="0" u="none" strike="noStrike" dirty="0">
                          <a:solidFill>
                            <a:srgbClr val="000000"/>
                          </a:solidFill>
                          <a:effectLst/>
                          <a:latin typeface="Times New Roman"/>
                        </a:rPr>
                      </a:br>
                      <a:endParaRPr lang="tr-TR" sz="1800" b="0" i="0" u="none" strike="noStrike" dirty="0">
                        <a:solidFill>
                          <a:srgbClr val="000000"/>
                        </a:solidFill>
                        <a:effectLst/>
                        <a:latin typeface="Times New Roman"/>
                      </a:endParaRPr>
                    </a:p>
                  </a:txBody>
                  <a:tcPr marL="7022" marR="7022" marT="7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Dikdörtgen 7"/>
          <p:cNvSpPr/>
          <p:nvPr/>
        </p:nvSpPr>
        <p:spPr>
          <a:xfrm>
            <a:off x="466528" y="1628801"/>
            <a:ext cx="8209928" cy="57606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466528" y="2201351"/>
            <a:ext cx="8209928" cy="108363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466528" y="3262200"/>
            <a:ext cx="8209928" cy="149981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9655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475"/>
          <a:stretch/>
        </p:blipFill>
        <p:spPr bwMode="auto">
          <a:xfrm>
            <a:off x="251520" y="2145207"/>
            <a:ext cx="8712968" cy="4583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771800" y="1268760"/>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H="1">
            <a:off x="208092" y="2145207"/>
            <a:ext cx="2635716" cy="178784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H="1" flipV="1">
            <a:off x="251521" y="2145208"/>
            <a:ext cx="2592287" cy="178784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18" y="332656"/>
            <a:ext cx="876667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ikdörtgen 10"/>
          <p:cNvSpPr/>
          <p:nvPr/>
        </p:nvSpPr>
        <p:spPr>
          <a:xfrm>
            <a:off x="208092" y="332656"/>
            <a:ext cx="8756396" cy="1584176"/>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cxnSp>
        <p:nvCxnSpPr>
          <p:cNvPr id="16" name="Düz Bağlayıcı 15"/>
          <p:cNvCxnSpPr/>
          <p:nvPr/>
        </p:nvCxnSpPr>
        <p:spPr>
          <a:xfrm flipH="1">
            <a:off x="251522" y="3908948"/>
            <a:ext cx="2592286" cy="1320252"/>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H="1" flipV="1">
            <a:off x="251521" y="3908949"/>
            <a:ext cx="2592287" cy="1320251"/>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287016" y="2145206"/>
            <a:ext cx="8677472" cy="178784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287016" y="3933055"/>
            <a:ext cx="8677472" cy="129614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287016" y="5229200"/>
            <a:ext cx="8677472" cy="149981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2142916" y="5563609"/>
            <a:ext cx="484428" cy="830997"/>
          </a:xfrm>
          <a:prstGeom prst="rect">
            <a:avLst/>
          </a:prstGeom>
          <a:solidFill>
            <a:schemeClr val="accent4">
              <a:lumMod val="60000"/>
              <a:lumOff val="40000"/>
            </a:schemeClr>
          </a:solidFill>
        </p:spPr>
        <p:txBody>
          <a:bodyPr wrap="none" rtlCol="0">
            <a:spAutoFit/>
          </a:bodyPr>
          <a:lstStyle/>
          <a:p>
            <a:r>
              <a:rPr lang="tr-TR" sz="4800" dirty="0">
                <a:solidFill>
                  <a:srgbClr val="FF0000"/>
                </a:solidFill>
              </a:rPr>
              <a:t>T</a:t>
            </a:r>
          </a:p>
        </p:txBody>
      </p:sp>
    </p:spTree>
    <p:extLst>
      <p:ext uri="{BB962C8B-B14F-4D97-AF65-F5344CB8AC3E}">
        <p14:creationId xmlns:p14="http://schemas.microsoft.com/office/powerpoint/2010/main" val="310622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animBg="1"/>
      <p:bldP spid="23" grpId="0" animBg="1"/>
      <p:bldP spid="2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26" y="260648"/>
            <a:ext cx="85689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6" y="4581128"/>
            <a:ext cx="8568952"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Düz Bağlayıcı 3"/>
          <p:cNvCxnSpPr/>
          <p:nvPr/>
        </p:nvCxnSpPr>
        <p:spPr>
          <a:xfrm flipH="1">
            <a:off x="2993960" y="6093296"/>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304326" y="260649"/>
            <a:ext cx="8568952" cy="93610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4326" y="1196752"/>
            <a:ext cx="8568952" cy="144015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314600" y="3789040"/>
            <a:ext cx="8568952" cy="64807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304326" y="4581128"/>
            <a:ext cx="8568952" cy="57606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292886" y="5155108"/>
            <a:ext cx="8568952" cy="57606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298248" y="5731171"/>
            <a:ext cx="8585304" cy="573981"/>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100765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642"/>
          <a:stretch/>
        </p:blipFill>
        <p:spPr bwMode="auto">
          <a:xfrm>
            <a:off x="251520" y="980728"/>
            <a:ext cx="8640960" cy="5239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708975" y="205830"/>
            <a:ext cx="1726050" cy="400110"/>
          </a:xfrm>
          <a:prstGeom prst="rect">
            <a:avLst/>
          </a:prstGeom>
          <a:noFill/>
        </p:spPr>
        <p:txBody>
          <a:bodyPr wrap="none" rtlCol="0">
            <a:spAutoFit/>
          </a:bodyPr>
          <a:lstStyle/>
          <a:p>
            <a:r>
              <a:rPr lang="tr-TR" sz="2000" b="1" dirty="0" smtClean="0">
                <a:solidFill>
                  <a:srgbClr val="0070C0"/>
                </a:solidFill>
              </a:rPr>
              <a:t>G.TUVALETLER</a:t>
            </a:r>
            <a:endParaRPr lang="tr-TR" sz="2000" b="1" dirty="0">
              <a:solidFill>
                <a:srgbClr val="0070C0"/>
              </a:solidFill>
            </a:endParaRPr>
          </a:p>
        </p:txBody>
      </p:sp>
      <p:sp>
        <p:nvSpPr>
          <p:cNvPr id="4" name="Dikdörtgen 3"/>
          <p:cNvSpPr/>
          <p:nvPr/>
        </p:nvSpPr>
        <p:spPr>
          <a:xfrm>
            <a:off x="251520" y="980728"/>
            <a:ext cx="8640960" cy="144015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251520" y="3501008"/>
            <a:ext cx="8640960" cy="122413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52656" y="5301208"/>
            <a:ext cx="8640960" cy="92035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0045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13" y="620688"/>
            <a:ext cx="8352928" cy="494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382720" y="4005064"/>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13" y="5805264"/>
            <a:ext cx="8386059"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434413" y="659542"/>
            <a:ext cx="8352928" cy="1113273"/>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16632"/>
            <a:ext cx="48006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434413" y="1772815"/>
            <a:ext cx="8386059" cy="378864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9" name="Dikdörtgen 8"/>
          <p:cNvSpPr/>
          <p:nvPr/>
        </p:nvSpPr>
        <p:spPr>
          <a:xfrm>
            <a:off x="434413" y="5805264"/>
            <a:ext cx="8352928" cy="58102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randombar(horizontal)">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026"/>
                                        </p:tgtEl>
                                        <p:attrNameLst>
                                          <p:attrName>ppt_x</p:attrName>
                                        </p:attrNameLst>
                                      </p:cBhvr>
                                      <p:tavLst>
                                        <p:tav tm="0">
                                          <p:val>
                                            <p:strVal val="ppt_x"/>
                                          </p:val>
                                        </p:tav>
                                        <p:tav tm="100000">
                                          <p:val>
                                            <p:strVal val="ppt_x"/>
                                          </p:val>
                                        </p:tav>
                                      </p:tavLst>
                                    </p:anim>
                                    <p:anim calcmode="lin" valueType="num">
                                      <p:cBhvr additive="base">
                                        <p:cTn id="19" dur="500"/>
                                        <p:tgtEl>
                                          <p:spTgt spid="1026"/>
                                        </p:tgtEl>
                                        <p:attrNameLst>
                                          <p:attrName>ppt_y</p:attrName>
                                        </p:attrNameLst>
                                      </p:cBhvr>
                                      <p:tavLst>
                                        <p:tav tm="0">
                                          <p:val>
                                            <p:strVal val="ppt_y"/>
                                          </p:val>
                                        </p:tav>
                                        <p:tav tm="100000">
                                          <p:val>
                                            <p:strVal val="1+ppt_h/2"/>
                                          </p:val>
                                        </p:tav>
                                      </p:tavLst>
                                    </p:anim>
                                    <p:set>
                                      <p:cBhvr>
                                        <p:cTn id="20" dur="1" fill="hold">
                                          <p:stCondLst>
                                            <p:cond delay="499"/>
                                          </p:stCondLst>
                                        </p:cTn>
                                        <p:tgtEl>
                                          <p:spTgt spid="10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856984"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Düz Bağlayıcı 3"/>
          <p:cNvCxnSpPr/>
          <p:nvPr/>
        </p:nvCxnSpPr>
        <p:spPr>
          <a:xfrm flipH="1">
            <a:off x="2993140" y="2852936"/>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2993140" y="2132856"/>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a:off x="2993140" y="1268760"/>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H="1">
            <a:off x="2960051" y="3356992"/>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H="1">
            <a:off x="2905191" y="3861048"/>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H="1">
            <a:off x="2926531" y="6381328"/>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H="1">
            <a:off x="2949166" y="4581128"/>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 name="Dikdörtgen 11"/>
          <p:cNvSpPr/>
          <p:nvPr/>
        </p:nvSpPr>
        <p:spPr>
          <a:xfrm>
            <a:off x="206936" y="764704"/>
            <a:ext cx="8829560" cy="79208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3" name="Dikdörtgen 12"/>
          <p:cNvSpPr/>
          <p:nvPr/>
        </p:nvSpPr>
        <p:spPr>
          <a:xfrm>
            <a:off x="206936" y="1545392"/>
            <a:ext cx="8829560" cy="94750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4" name="Dikdörtgen 13"/>
          <p:cNvSpPr/>
          <p:nvPr/>
        </p:nvSpPr>
        <p:spPr>
          <a:xfrm>
            <a:off x="193224" y="2492896"/>
            <a:ext cx="8829560" cy="48062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5" name="Dikdörtgen 14"/>
          <p:cNvSpPr/>
          <p:nvPr/>
        </p:nvSpPr>
        <p:spPr>
          <a:xfrm>
            <a:off x="193224" y="2973524"/>
            <a:ext cx="8829560" cy="48062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6" name="Dikdörtgen 15"/>
          <p:cNvSpPr/>
          <p:nvPr/>
        </p:nvSpPr>
        <p:spPr>
          <a:xfrm>
            <a:off x="206936" y="3454152"/>
            <a:ext cx="8829560" cy="522920"/>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7" name="Dikdörtgen 16"/>
          <p:cNvSpPr/>
          <p:nvPr/>
        </p:nvSpPr>
        <p:spPr>
          <a:xfrm>
            <a:off x="206936" y="3977072"/>
            <a:ext cx="8829560" cy="89208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8" name="Dikdörtgen 17"/>
          <p:cNvSpPr/>
          <p:nvPr/>
        </p:nvSpPr>
        <p:spPr>
          <a:xfrm>
            <a:off x="196642" y="5805264"/>
            <a:ext cx="8829560" cy="792088"/>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9208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1"/>
            <a:ext cx="8784976" cy="655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a:endCxn id="25602" idx="1"/>
          </p:cNvCxnSpPr>
          <p:nvPr/>
        </p:nvCxnSpPr>
        <p:spPr>
          <a:xfrm flipH="1">
            <a:off x="179512" y="2636912"/>
            <a:ext cx="2016224" cy="75608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H="1" flipV="1">
            <a:off x="196642" y="2636913"/>
            <a:ext cx="1999094" cy="756082"/>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196642" y="114309"/>
            <a:ext cx="8767846" cy="650395"/>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7" name="Dikdörtgen 6"/>
          <p:cNvSpPr/>
          <p:nvPr/>
        </p:nvSpPr>
        <p:spPr>
          <a:xfrm>
            <a:off x="178366" y="1484784"/>
            <a:ext cx="8786122" cy="115212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97768" y="2636912"/>
            <a:ext cx="8786122" cy="72429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187504" y="4077072"/>
            <a:ext cx="8786122" cy="259228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070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5" grpId="0" animBg="1"/>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49" y="332656"/>
            <a:ext cx="892899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646989" y="2885497"/>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cxnSp>
        <p:nvCxnSpPr>
          <p:cNvPr id="4" name="Düz Bağlayıcı 3"/>
          <p:cNvCxnSpPr/>
          <p:nvPr/>
        </p:nvCxnSpPr>
        <p:spPr>
          <a:xfrm flipH="1">
            <a:off x="2195736" y="4797152"/>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2195736" y="5445224"/>
            <a:ext cx="611240"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49" y="5805264"/>
            <a:ext cx="892899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142081" y="332656"/>
            <a:ext cx="8909560" cy="172819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42081" y="2708920"/>
            <a:ext cx="8909560" cy="648072"/>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42081" y="3356992"/>
            <a:ext cx="8909560" cy="93610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22649" y="4293096"/>
            <a:ext cx="8829560" cy="74807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1" name="Dikdörtgen 10"/>
          <p:cNvSpPr/>
          <p:nvPr/>
        </p:nvSpPr>
        <p:spPr>
          <a:xfrm>
            <a:off x="122649" y="5041168"/>
            <a:ext cx="8829560" cy="620080"/>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2" name="Dikdörtgen 11"/>
          <p:cNvSpPr/>
          <p:nvPr/>
        </p:nvSpPr>
        <p:spPr>
          <a:xfrm>
            <a:off x="111209" y="5805264"/>
            <a:ext cx="8909560" cy="57606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9822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9"/>
                                        </p:tgtEl>
                                        <p:attrNameLst>
                                          <p:attrName>r</p:attrName>
                                        </p:attrNameLst>
                                      </p:cBhvr>
                                    </p:animRot>
                                    <p:animRot by="-240000">
                                      <p:cBhvr>
                                        <p:cTn id="22" dur="200" fill="hold">
                                          <p:stCondLst>
                                            <p:cond delay="200"/>
                                          </p:stCondLst>
                                        </p:cTn>
                                        <p:tgtEl>
                                          <p:spTgt spid="9"/>
                                        </p:tgtEl>
                                        <p:attrNameLst>
                                          <p:attrName>r</p:attrName>
                                        </p:attrNameLst>
                                      </p:cBhvr>
                                    </p:animRot>
                                    <p:animRot by="240000">
                                      <p:cBhvr>
                                        <p:cTn id="23" dur="200" fill="hold">
                                          <p:stCondLst>
                                            <p:cond delay="400"/>
                                          </p:stCondLst>
                                        </p:cTn>
                                        <p:tgtEl>
                                          <p:spTgt spid="9"/>
                                        </p:tgtEl>
                                        <p:attrNameLst>
                                          <p:attrName>r</p:attrName>
                                        </p:attrNameLst>
                                      </p:cBhvr>
                                    </p:animRot>
                                    <p:animRot by="-240000">
                                      <p:cBhvr>
                                        <p:cTn id="24" dur="200" fill="hold">
                                          <p:stCondLst>
                                            <p:cond delay="600"/>
                                          </p:stCondLst>
                                        </p:cTn>
                                        <p:tgtEl>
                                          <p:spTgt spid="9"/>
                                        </p:tgtEl>
                                        <p:attrNameLst>
                                          <p:attrName>r</p:attrName>
                                        </p:attrNameLst>
                                      </p:cBhvr>
                                    </p:animRot>
                                    <p:animRot by="120000">
                                      <p:cBhvr>
                                        <p:cTn id="25" dur="200" fill="hold">
                                          <p:stCondLst>
                                            <p:cond delay="800"/>
                                          </p:stCondLst>
                                        </p:cTn>
                                        <p:tgtEl>
                                          <p:spTgt spid="9"/>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10"/>
                                        </p:tgtEl>
                                        <p:attrNameLst>
                                          <p:attrName>r</p:attrName>
                                        </p:attrNameLst>
                                      </p:cBhvr>
                                    </p:animRot>
                                    <p:animRot by="-240000">
                                      <p:cBhvr>
                                        <p:cTn id="30" dur="200" fill="hold">
                                          <p:stCondLst>
                                            <p:cond delay="200"/>
                                          </p:stCondLst>
                                        </p:cTn>
                                        <p:tgtEl>
                                          <p:spTgt spid="10"/>
                                        </p:tgtEl>
                                        <p:attrNameLst>
                                          <p:attrName>r</p:attrName>
                                        </p:attrNameLst>
                                      </p:cBhvr>
                                    </p:animRot>
                                    <p:animRot by="240000">
                                      <p:cBhvr>
                                        <p:cTn id="31" dur="200" fill="hold">
                                          <p:stCondLst>
                                            <p:cond delay="400"/>
                                          </p:stCondLst>
                                        </p:cTn>
                                        <p:tgtEl>
                                          <p:spTgt spid="10"/>
                                        </p:tgtEl>
                                        <p:attrNameLst>
                                          <p:attrName>r</p:attrName>
                                        </p:attrNameLst>
                                      </p:cBhvr>
                                    </p:animRot>
                                    <p:animRot by="-240000">
                                      <p:cBhvr>
                                        <p:cTn id="32" dur="200" fill="hold">
                                          <p:stCondLst>
                                            <p:cond delay="600"/>
                                          </p:stCondLst>
                                        </p:cTn>
                                        <p:tgtEl>
                                          <p:spTgt spid="10"/>
                                        </p:tgtEl>
                                        <p:attrNameLst>
                                          <p:attrName>r</p:attrName>
                                        </p:attrNameLst>
                                      </p:cBhvr>
                                    </p:animRot>
                                    <p:animRot by="120000">
                                      <p:cBhvr>
                                        <p:cTn id="33" dur="200" fill="hold">
                                          <p:stCondLst>
                                            <p:cond delay="800"/>
                                          </p:stCondLst>
                                        </p:cTn>
                                        <p:tgtEl>
                                          <p:spTgt spid="10"/>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grpId="0" nodeType="clickEffect">
                                  <p:stCondLst>
                                    <p:cond delay="0"/>
                                  </p:stCondLst>
                                  <p:childTnLst>
                                    <p:animRot by="120000">
                                      <p:cBhvr>
                                        <p:cTn id="44" dur="100" fill="hold">
                                          <p:stCondLst>
                                            <p:cond delay="0"/>
                                          </p:stCondLst>
                                        </p:cTn>
                                        <p:tgtEl>
                                          <p:spTgt spid="12"/>
                                        </p:tgtEl>
                                        <p:attrNameLst>
                                          <p:attrName>r</p:attrName>
                                        </p:attrNameLst>
                                      </p:cBhvr>
                                    </p:animRot>
                                    <p:animRot by="-240000">
                                      <p:cBhvr>
                                        <p:cTn id="45" dur="200" fill="hold">
                                          <p:stCondLst>
                                            <p:cond delay="200"/>
                                          </p:stCondLst>
                                        </p:cTn>
                                        <p:tgtEl>
                                          <p:spTgt spid="12"/>
                                        </p:tgtEl>
                                        <p:attrNameLst>
                                          <p:attrName>r</p:attrName>
                                        </p:attrNameLst>
                                      </p:cBhvr>
                                    </p:animRot>
                                    <p:animRot by="240000">
                                      <p:cBhvr>
                                        <p:cTn id="46" dur="200" fill="hold">
                                          <p:stCondLst>
                                            <p:cond delay="400"/>
                                          </p:stCondLst>
                                        </p:cTn>
                                        <p:tgtEl>
                                          <p:spTgt spid="12"/>
                                        </p:tgtEl>
                                        <p:attrNameLst>
                                          <p:attrName>r</p:attrName>
                                        </p:attrNameLst>
                                      </p:cBhvr>
                                    </p:animRot>
                                    <p:animRot by="-240000">
                                      <p:cBhvr>
                                        <p:cTn id="47" dur="200" fill="hold">
                                          <p:stCondLst>
                                            <p:cond delay="600"/>
                                          </p:stCondLst>
                                        </p:cTn>
                                        <p:tgtEl>
                                          <p:spTgt spid="12"/>
                                        </p:tgtEl>
                                        <p:attrNameLst>
                                          <p:attrName>r</p:attrName>
                                        </p:attrNameLst>
                                      </p:cBhvr>
                                    </p:animRot>
                                    <p:animRot by="120000">
                                      <p:cBhvr>
                                        <p:cTn id="48"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83568" y="836712"/>
            <a:ext cx="7920880" cy="2677656"/>
          </a:xfrm>
          <a:prstGeom prst="rect">
            <a:avLst/>
          </a:prstGeom>
        </p:spPr>
        <p:txBody>
          <a:bodyPr wrap="square">
            <a:spAutoFit/>
          </a:bodyPr>
          <a:lstStyle/>
          <a:p>
            <a:r>
              <a:rPr lang="tr-TR" sz="2400" dirty="0" smtClean="0"/>
              <a:t>KAPSAM</a:t>
            </a:r>
          </a:p>
          <a:p>
            <a:endParaRPr lang="tr-TR" dirty="0"/>
          </a:p>
          <a:p>
            <a:pPr algn="just"/>
            <a:r>
              <a:rPr lang="tr-TR" dirty="0" smtClean="0"/>
              <a:t>Bu form kamu kurum ve kuruluşlarına ait mevcut resmî yapılar, spor alanları ve benzeri sosyal ve kültürel alt yapı alanları ile gerçek ve tüzel kişiler tarafından yapılmış ve umuma açık hizmet veren her türlü yapıların erişilebilirliğinin izlenmesi ve denetlenmesine yöneliktir. </a:t>
            </a:r>
          </a:p>
          <a:p>
            <a:pPr algn="just"/>
            <a:endParaRPr lang="tr-TR" dirty="0"/>
          </a:p>
          <a:p>
            <a:pPr algn="just"/>
            <a:r>
              <a:rPr lang="tr-TR" dirty="0" smtClean="0"/>
              <a:t>İdari Para Cezasının Uygulanma Esası sütunu revize edilmiştir.</a:t>
            </a:r>
          </a:p>
          <a:p>
            <a:pPr algn="just"/>
            <a:endParaRPr lang="tr-TR"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59532" y="3531498"/>
            <a:ext cx="8876964"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036448"/>
            <a:ext cx="9073008" cy="140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53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1000"/>
                                        <p:tgtEl>
                                          <p:spTgt spid="2">
                                            <p:txEl>
                                              <p:pRg st="4" end="4"/>
                                            </p:txEl>
                                          </p:spTgt>
                                        </p:tgtEl>
                                      </p:cBhvr>
                                    </p:animEffect>
                                    <p:anim calcmode="lin" valueType="num">
                                      <p:cBhvr>
                                        <p:cTn id="1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1000"/>
                                        <p:tgtEl>
                                          <p:spTgt spid="3074"/>
                                        </p:tgtEl>
                                      </p:cBhvr>
                                    </p:animEffect>
                                    <p:anim calcmode="lin" valueType="num">
                                      <p:cBhvr>
                                        <p:cTn id="23" dur="1000" fill="hold"/>
                                        <p:tgtEl>
                                          <p:spTgt spid="3074"/>
                                        </p:tgtEl>
                                        <p:attrNameLst>
                                          <p:attrName>ppt_x</p:attrName>
                                        </p:attrNameLst>
                                      </p:cBhvr>
                                      <p:tavLst>
                                        <p:tav tm="0">
                                          <p:val>
                                            <p:strVal val="#ppt_x"/>
                                          </p:val>
                                        </p:tav>
                                        <p:tav tm="100000">
                                          <p:val>
                                            <p:strVal val="#ppt_x"/>
                                          </p:val>
                                        </p:tav>
                                      </p:tavLst>
                                    </p:anim>
                                    <p:anim calcmode="lin" valueType="num">
                                      <p:cBhvr>
                                        <p:cTn id="2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3074"/>
                                        </p:tgtEl>
                                        <p:attrNameLst>
                                          <p:attrName>ppt_x</p:attrName>
                                        </p:attrNameLst>
                                      </p:cBhvr>
                                      <p:tavLst>
                                        <p:tav tm="0">
                                          <p:val>
                                            <p:strVal val="ppt_x"/>
                                          </p:val>
                                        </p:tav>
                                        <p:tav tm="100000">
                                          <p:val>
                                            <p:strVal val="ppt_x"/>
                                          </p:val>
                                        </p:tav>
                                      </p:tavLst>
                                    </p:anim>
                                    <p:anim calcmode="lin" valueType="num">
                                      <p:cBhvr additive="base">
                                        <p:cTn id="29" dur="500"/>
                                        <p:tgtEl>
                                          <p:spTgt spid="3074"/>
                                        </p:tgtEl>
                                        <p:attrNameLst>
                                          <p:attrName>ppt_y</p:attrName>
                                        </p:attrNameLst>
                                      </p:cBhvr>
                                      <p:tavLst>
                                        <p:tav tm="0">
                                          <p:val>
                                            <p:strVal val="ppt_y"/>
                                          </p:val>
                                        </p:tav>
                                        <p:tav tm="100000">
                                          <p:val>
                                            <p:strVal val="1+ppt_h/2"/>
                                          </p:val>
                                        </p:tav>
                                      </p:tavLst>
                                    </p:anim>
                                    <p:set>
                                      <p:cBhvr>
                                        <p:cTn id="30" dur="1" fill="hold">
                                          <p:stCondLst>
                                            <p:cond delay="499"/>
                                          </p:stCondLst>
                                        </p:cTn>
                                        <p:tgtEl>
                                          <p:spTgt spid="307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3075"/>
                                        </p:tgtEl>
                                        <p:attrNameLst>
                                          <p:attrName>ppt_x</p:attrName>
                                        </p:attrNameLst>
                                      </p:cBhvr>
                                      <p:tavLst>
                                        <p:tav tm="0">
                                          <p:val>
                                            <p:strVal val="ppt_x"/>
                                          </p:val>
                                        </p:tav>
                                        <p:tav tm="100000">
                                          <p:val>
                                            <p:strVal val="ppt_x"/>
                                          </p:val>
                                        </p:tav>
                                      </p:tavLst>
                                    </p:anim>
                                    <p:anim calcmode="lin" valueType="num">
                                      <p:cBhvr additive="base">
                                        <p:cTn id="42" dur="500"/>
                                        <p:tgtEl>
                                          <p:spTgt spid="3075"/>
                                        </p:tgtEl>
                                        <p:attrNameLst>
                                          <p:attrName>ppt_y</p:attrName>
                                        </p:attrNameLst>
                                      </p:cBhvr>
                                      <p:tavLst>
                                        <p:tav tm="0">
                                          <p:val>
                                            <p:strVal val="ppt_y"/>
                                          </p:val>
                                        </p:tav>
                                        <p:tav tm="100000">
                                          <p:val>
                                            <p:strVal val="1+ppt_h/2"/>
                                          </p:val>
                                        </p:tav>
                                      </p:tavLst>
                                    </p:anim>
                                    <p:set>
                                      <p:cBhvr>
                                        <p:cTn id="43" dur="1" fill="hold">
                                          <p:stCondLst>
                                            <p:cond delay="4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30" y="697607"/>
            <a:ext cx="8784976"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30" y="3970362"/>
            <a:ext cx="8784976"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275856" y="205830"/>
            <a:ext cx="3035126" cy="400110"/>
          </a:xfrm>
          <a:prstGeom prst="rect">
            <a:avLst/>
          </a:prstGeom>
          <a:noFill/>
        </p:spPr>
        <p:txBody>
          <a:bodyPr wrap="none" rtlCol="0">
            <a:spAutoFit/>
          </a:bodyPr>
          <a:lstStyle/>
          <a:p>
            <a:r>
              <a:rPr lang="tr-TR" sz="2000" b="1" dirty="0" smtClean="0">
                <a:solidFill>
                  <a:srgbClr val="0070C0"/>
                </a:solidFill>
              </a:rPr>
              <a:t>H.BİNA İÇİ YATAY DOLAŞIM</a:t>
            </a:r>
            <a:endParaRPr lang="tr-TR" sz="2000" b="1" dirty="0">
              <a:solidFill>
                <a:srgbClr val="0070C0"/>
              </a:solidFill>
            </a:endParaRPr>
          </a:p>
        </p:txBody>
      </p:sp>
      <p:sp>
        <p:nvSpPr>
          <p:cNvPr id="6" name="Dikdörtgen 5"/>
          <p:cNvSpPr/>
          <p:nvPr/>
        </p:nvSpPr>
        <p:spPr>
          <a:xfrm>
            <a:off x="338639" y="729634"/>
            <a:ext cx="8677167" cy="298739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13670" y="3970362"/>
            <a:ext cx="8802136" cy="86185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30830" y="5445224"/>
            <a:ext cx="8784976" cy="77264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9571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8"/>
                                        </p:tgtEl>
                                        <p:attrNameLst>
                                          <p:attrName>r</p:attrName>
                                        </p:attrNameLst>
                                      </p:cBhvr>
                                    </p:animRot>
                                    <p:animRot by="-240000">
                                      <p:cBhvr>
                                        <p:cTn id="23" dur="200" fill="hold">
                                          <p:stCondLst>
                                            <p:cond delay="200"/>
                                          </p:stCondLst>
                                        </p:cTn>
                                        <p:tgtEl>
                                          <p:spTgt spid="8"/>
                                        </p:tgtEl>
                                        <p:attrNameLst>
                                          <p:attrName>r</p:attrName>
                                        </p:attrNameLst>
                                      </p:cBhvr>
                                    </p:animRot>
                                    <p:animRot by="240000">
                                      <p:cBhvr>
                                        <p:cTn id="24" dur="200" fill="hold">
                                          <p:stCondLst>
                                            <p:cond delay="400"/>
                                          </p:stCondLst>
                                        </p:cTn>
                                        <p:tgtEl>
                                          <p:spTgt spid="8"/>
                                        </p:tgtEl>
                                        <p:attrNameLst>
                                          <p:attrName>r</p:attrName>
                                        </p:attrNameLst>
                                      </p:cBhvr>
                                    </p:animRot>
                                    <p:animRot by="-240000">
                                      <p:cBhvr>
                                        <p:cTn id="25" dur="200" fill="hold">
                                          <p:stCondLst>
                                            <p:cond delay="600"/>
                                          </p:stCondLst>
                                        </p:cTn>
                                        <p:tgtEl>
                                          <p:spTgt spid="8"/>
                                        </p:tgtEl>
                                        <p:attrNameLst>
                                          <p:attrName>r</p:attrName>
                                        </p:attrNameLst>
                                      </p:cBhvr>
                                    </p:animRot>
                                    <p:animRot by="120000">
                                      <p:cBhvr>
                                        <p:cTn id="26"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3838"/>
            <a:ext cx="8856984" cy="641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827584" y="6222071"/>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cxnSp>
        <p:nvCxnSpPr>
          <p:cNvPr id="4" name="Düz Bağlayıcı 3"/>
          <p:cNvCxnSpPr/>
          <p:nvPr/>
        </p:nvCxnSpPr>
        <p:spPr>
          <a:xfrm flipH="1">
            <a:off x="2311430" y="3789040"/>
            <a:ext cx="467224"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179512" y="223838"/>
            <a:ext cx="8811284" cy="169299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9512" y="1916832"/>
            <a:ext cx="8811284" cy="151216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88660" y="3415004"/>
            <a:ext cx="8847836" cy="51805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8" name="Dikdörtgen 7"/>
          <p:cNvSpPr/>
          <p:nvPr/>
        </p:nvSpPr>
        <p:spPr>
          <a:xfrm>
            <a:off x="188660" y="5229200"/>
            <a:ext cx="8802136" cy="93610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56652" y="6165303"/>
            <a:ext cx="8909560" cy="438007"/>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630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8"/>
                                        </p:tgtEl>
                                        <p:attrNameLst>
                                          <p:attrName>r</p:attrName>
                                        </p:attrNameLst>
                                      </p:cBhvr>
                                    </p:animRot>
                                    <p:animRot by="-240000">
                                      <p:cBhvr>
                                        <p:cTn id="30" dur="200" fill="hold">
                                          <p:stCondLst>
                                            <p:cond delay="200"/>
                                          </p:stCondLst>
                                        </p:cTn>
                                        <p:tgtEl>
                                          <p:spTgt spid="8"/>
                                        </p:tgtEl>
                                        <p:attrNameLst>
                                          <p:attrName>r</p:attrName>
                                        </p:attrNameLst>
                                      </p:cBhvr>
                                    </p:animRot>
                                    <p:animRot by="240000">
                                      <p:cBhvr>
                                        <p:cTn id="31" dur="200" fill="hold">
                                          <p:stCondLst>
                                            <p:cond delay="400"/>
                                          </p:stCondLst>
                                        </p:cTn>
                                        <p:tgtEl>
                                          <p:spTgt spid="8"/>
                                        </p:tgtEl>
                                        <p:attrNameLst>
                                          <p:attrName>r</p:attrName>
                                        </p:attrNameLst>
                                      </p:cBhvr>
                                    </p:animRot>
                                    <p:animRot by="-240000">
                                      <p:cBhvr>
                                        <p:cTn id="32" dur="200" fill="hold">
                                          <p:stCondLst>
                                            <p:cond delay="600"/>
                                          </p:stCondLst>
                                        </p:cTn>
                                        <p:tgtEl>
                                          <p:spTgt spid="8"/>
                                        </p:tgtEl>
                                        <p:attrNameLst>
                                          <p:attrName>r</p:attrName>
                                        </p:attrNameLst>
                                      </p:cBhvr>
                                    </p:animRot>
                                    <p:animRot by="120000">
                                      <p:cBhvr>
                                        <p:cTn id="33" dur="200" fill="hold">
                                          <p:stCondLst>
                                            <p:cond delay="800"/>
                                          </p:stCondLst>
                                        </p:cTn>
                                        <p:tgtEl>
                                          <p:spTgt spid="8"/>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179542" y="1268760"/>
            <a:ext cx="8811284" cy="118152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85698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1153655" y="1603783"/>
            <a:ext cx="612068" cy="5040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92098" y="4684532"/>
            <a:ext cx="8811284" cy="112073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 name="Düz Bağlayıcı 3"/>
          <p:cNvCxnSpPr/>
          <p:nvPr/>
        </p:nvCxnSpPr>
        <p:spPr>
          <a:xfrm flipH="1" flipV="1">
            <a:off x="208123" y="4684533"/>
            <a:ext cx="2563677" cy="1120731"/>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179542" y="4684532"/>
            <a:ext cx="2592258" cy="1120732"/>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H="1">
            <a:off x="2987824" y="6381328"/>
            <a:ext cx="53923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 name="Dikdörtgen 7"/>
          <p:cNvSpPr/>
          <p:nvPr/>
        </p:nvSpPr>
        <p:spPr>
          <a:xfrm>
            <a:off x="179512" y="188640"/>
            <a:ext cx="8811284" cy="108012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202362" y="2450280"/>
            <a:ext cx="8811284" cy="69068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92098" y="3140968"/>
            <a:ext cx="8811284" cy="69068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208122" y="3831656"/>
            <a:ext cx="8811284" cy="46144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208122" y="4293096"/>
            <a:ext cx="8811284" cy="36004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208122" y="5863276"/>
            <a:ext cx="8847836" cy="80608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13785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11"/>
                                        </p:tgtEl>
                                        <p:attrNameLst>
                                          <p:attrName>r</p:attrName>
                                        </p:attrNameLst>
                                      </p:cBhvr>
                                    </p:animRot>
                                    <p:animRot by="-240000">
                                      <p:cBhvr>
                                        <p:cTn id="27" dur="200" fill="hold">
                                          <p:stCondLst>
                                            <p:cond delay="200"/>
                                          </p:stCondLst>
                                        </p:cTn>
                                        <p:tgtEl>
                                          <p:spTgt spid="11"/>
                                        </p:tgtEl>
                                        <p:attrNameLst>
                                          <p:attrName>r</p:attrName>
                                        </p:attrNameLst>
                                      </p:cBhvr>
                                    </p:animRot>
                                    <p:animRot by="240000">
                                      <p:cBhvr>
                                        <p:cTn id="28" dur="200" fill="hold">
                                          <p:stCondLst>
                                            <p:cond delay="400"/>
                                          </p:stCondLst>
                                        </p:cTn>
                                        <p:tgtEl>
                                          <p:spTgt spid="11"/>
                                        </p:tgtEl>
                                        <p:attrNameLst>
                                          <p:attrName>r</p:attrName>
                                        </p:attrNameLst>
                                      </p:cBhvr>
                                    </p:animRot>
                                    <p:animRot by="-240000">
                                      <p:cBhvr>
                                        <p:cTn id="29" dur="200" fill="hold">
                                          <p:stCondLst>
                                            <p:cond delay="600"/>
                                          </p:stCondLst>
                                        </p:cTn>
                                        <p:tgtEl>
                                          <p:spTgt spid="11"/>
                                        </p:tgtEl>
                                        <p:attrNameLst>
                                          <p:attrName>r</p:attrName>
                                        </p:attrNameLst>
                                      </p:cBhvr>
                                    </p:animRot>
                                    <p:animRot by="120000">
                                      <p:cBhvr>
                                        <p:cTn id="30" dur="200" fill="hold">
                                          <p:stCondLst>
                                            <p:cond delay="800"/>
                                          </p:stCondLst>
                                        </p:cTn>
                                        <p:tgtEl>
                                          <p:spTgt spid="11"/>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grpId="0" nodeType="click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3"/>
                                        </p:tgtEl>
                                        <p:attrNameLst>
                                          <p:attrName>r</p:attrName>
                                        </p:attrNameLst>
                                      </p:cBhvr>
                                    </p:animRot>
                                    <p:animRot by="-240000">
                                      <p:cBhvr>
                                        <p:cTn id="43" dur="200" fill="hold">
                                          <p:stCondLst>
                                            <p:cond delay="200"/>
                                          </p:stCondLst>
                                        </p:cTn>
                                        <p:tgtEl>
                                          <p:spTgt spid="13"/>
                                        </p:tgtEl>
                                        <p:attrNameLst>
                                          <p:attrName>r</p:attrName>
                                        </p:attrNameLst>
                                      </p:cBhvr>
                                    </p:animRot>
                                    <p:animRot by="240000">
                                      <p:cBhvr>
                                        <p:cTn id="44" dur="200" fill="hold">
                                          <p:stCondLst>
                                            <p:cond delay="400"/>
                                          </p:stCondLst>
                                        </p:cTn>
                                        <p:tgtEl>
                                          <p:spTgt spid="13"/>
                                        </p:tgtEl>
                                        <p:attrNameLst>
                                          <p:attrName>r</p:attrName>
                                        </p:attrNameLst>
                                      </p:cBhvr>
                                    </p:animRot>
                                    <p:animRot by="-240000">
                                      <p:cBhvr>
                                        <p:cTn id="45" dur="200" fill="hold">
                                          <p:stCondLst>
                                            <p:cond delay="600"/>
                                          </p:stCondLst>
                                        </p:cTn>
                                        <p:tgtEl>
                                          <p:spTgt spid="13"/>
                                        </p:tgtEl>
                                        <p:attrNameLst>
                                          <p:attrName>r</p:attrName>
                                        </p:attrNameLst>
                                      </p:cBhvr>
                                    </p:animRot>
                                    <p:animRot by="120000">
                                      <p:cBhvr>
                                        <p:cTn id="46" dur="200" fill="hold">
                                          <p:stCondLst>
                                            <p:cond delay="800"/>
                                          </p:stCondLst>
                                        </p:cTn>
                                        <p:tgtEl>
                                          <p:spTgt spid="13"/>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grpId="0" nodeType="clickEffect">
                                  <p:stCondLst>
                                    <p:cond delay="0"/>
                                  </p:stCondLst>
                                  <p:childTnLs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wipe(down)">
                                      <p:cBhvr>
                                        <p:cTn id="66" dur="500"/>
                                        <p:tgtEl>
                                          <p:spTgt spid="4"/>
                                        </p:tgtEl>
                                      </p:cBhvr>
                                    </p:animEffect>
                                  </p:childTnLst>
                                </p:cTn>
                              </p:par>
                              <p:par>
                                <p:cTn id="67" presetID="22" presetClass="entr" presetSubtype="4"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down)">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15" grpId="0" animBg="1"/>
      <p:bldP spid="8" grpId="0" animBg="1"/>
      <p:bldP spid="11" grpId="0" animBg="1"/>
      <p:bldP spid="12" grpId="0" animBg="1"/>
      <p:bldP spid="13" grpId="0" animBg="1"/>
      <p:bldP spid="14" grpId="0" animBg="1"/>
      <p:bldP spid="1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88"/>
            <a:ext cx="8784976"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32856"/>
            <a:ext cx="8784976"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208132" y="615007"/>
            <a:ext cx="8811284" cy="134870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208132" y="2132856"/>
            <a:ext cx="8811284" cy="373380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3442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7"/>
            <a:ext cx="8856984" cy="6264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957778" y="3861048"/>
            <a:ext cx="53923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a:off x="2987824" y="1268760"/>
            <a:ext cx="53923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202362" y="260648"/>
            <a:ext cx="8811284" cy="67435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84086" y="935000"/>
            <a:ext cx="8847836" cy="40304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7" name="Dikdörtgen 6"/>
          <p:cNvSpPr/>
          <p:nvPr/>
        </p:nvSpPr>
        <p:spPr>
          <a:xfrm>
            <a:off x="184086" y="1338041"/>
            <a:ext cx="8811284" cy="41914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79512" y="1757186"/>
            <a:ext cx="8811284" cy="722807"/>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79512" y="2479994"/>
            <a:ext cx="8811284" cy="109575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87494" y="3592125"/>
            <a:ext cx="8847836" cy="40304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1" name="Dikdörtgen 10"/>
          <p:cNvSpPr/>
          <p:nvPr/>
        </p:nvSpPr>
        <p:spPr>
          <a:xfrm>
            <a:off x="184086" y="3995167"/>
            <a:ext cx="8811284" cy="153769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87494" y="5532862"/>
            <a:ext cx="8811284" cy="99248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497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7"/>
                                        </p:tgtEl>
                                        <p:attrNameLst>
                                          <p:attrName>r</p:attrName>
                                        </p:attrNameLst>
                                      </p:cBhvr>
                                    </p:animRot>
                                    <p:animRot by="-240000">
                                      <p:cBhvr>
                                        <p:cTn id="23" dur="200" fill="hold">
                                          <p:stCondLst>
                                            <p:cond delay="200"/>
                                          </p:stCondLst>
                                        </p:cTn>
                                        <p:tgtEl>
                                          <p:spTgt spid="7"/>
                                        </p:tgtEl>
                                        <p:attrNameLst>
                                          <p:attrName>r</p:attrName>
                                        </p:attrNameLst>
                                      </p:cBhvr>
                                    </p:animRot>
                                    <p:animRot by="240000">
                                      <p:cBhvr>
                                        <p:cTn id="24" dur="200" fill="hold">
                                          <p:stCondLst>
                                            <p:cond delay="400"/>
                                          </p:stCondLst>
                                        </p:cTn>
                                        <p:tgtEl>
                                          <p:spTgt spid="7"/>
                                        </p:tgtEl>
                                        <p:attrNameLst>
                                          <p:attrName>r</p:attrName>
                                        </p:attrNameLst>
                                      </p:cBhvr>
                                    </p:animRot>
                                    <p:animRot by="-240000">
                                      <p:cBhvr>
                                        <p:cTn id="25" dur="200" fill="hold">
                                          <p:stCondLst>
                                            <p:cond delay="600"/>
                                          </p:stCondLst>
                                        </p:cTn>
                                        <p:tgtEl>
                                          <p:spTgt spid="7"/>
                                        </p:tgtEl>
                                        <p:attrNameLst>
                                          <p:attrName>r</p:attrName>
                                        </p:attrNameLst>
                                      </p:cBhvr>
                                    </p:animRot>
                                    <p:animRot by="120000">
                                      <p:cBhvr>
                                        <p:cTn id="26" dur="200" fill="hold">
                                          <p:stCondLst>
                                            <p:cond delay="800"/>
                                          </p:stCondLst>
                                        </p:cTn>
                                        <p:tgtEl>
                                          <p:spTgt spid="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grpId="0" nodeType="clickEffect">
                                  <p:stCondLst>
                                    <p:cond delay="0"/>
                                  </p:stCondLst>
                                  <p:childTnLst>
                                    <p:animRot by="120000">
                                      <p:cBhvr>
                                        <p:cTn id="44" dur="100" fill="hold">
                                          <p:stCondLst>
                                            <p:cond delay="0"/>
                                          </p:stCondLst>
                                        </p:cTn>
                                        <p:tgtEl>
                                          <p:spTgt spid="10"/>
                                        </p:tgtEl>
                                        <p:attrNameLst>
                                          <p:attrName>r</p:attrName>
                                        </p:attrNameLst>
                                      </p:cBhvr>
                                    </p:animRot>
                                    <p:animRot by="-240000">
                                      <p:cBhvr>
                                        <p:cTn id="45" dur="200" fill="hold">
                                          <p:stCondLst>
                                            <p:cond delay="200"/>
                                          </p:stCondLst>
                                        </p:cTn>
                                        <p:tgtEl>
                                          <p:spTgt spid="10"/>
                                        </p:tgtEl>
                                        <p:attrNameLst>
                                          <p:attrName>r</p:attrName>
                                        </p:attrNameLst>
                                      </p:cBhvr>
                                    </p:animRot>
                                    <p:animRot by="240000">
                                      <p:cBhvr>
                                        <p:cTn id="46" dur="200" fill="hold">
                                          <p:stCondLst>
                                            <p:cond delay="400"/>
                                          </p:stCondLst>
                                        </p:cTn>
                                        <p:tgtEl>
                                          <p:spTgt spid="10"/>
                                        </p:tgtEl>
                                        <p:attrNameLst>
                                          <p:attrName>r</p:attrName>
                                        </p:attrNameLst>
                                      </p:cBhvr>
                                    </p:animRot>
                                    <p:animRot by="-240000">
                                      <p:cBhvr>
                                        <p:cTn id="47" dur="200" fill="hold">
                                          <p:stCondLst>
                                            <p:cond delay="600"/>
                                          </p:stCondLst>
                                        </p:cTn>
                                        <p:tgtEl>
                                          <p:spTgt spid="10"/>
                                        </p:tgtEl>
                                        <p:attrNameLst>
                                          <p:attrName>r</p:attrName>
                                        </p:attrNameLst>
                                      </p:cBhvr>
                                    </p:animRot>
                                    <p:animRot by="120000">
                                      <p:cBhvr>
                                        <p:cTn id="48" dur="200" fill="hold">
                                          <p:stCondLst>
                                            <p:cond delay="800"/>
                                          </p:stCondLst>
                                        </p:cTn>
                                        <p:tgtEl>
                                          <p:spTgt spid="10"/>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32" presetClass="emph" presetSubtype="0" fill="hold" grpId="0" nodeType="clickEffect">
                                  <p:stCondLst>
                                    <p:cond delay="0"/>
                                  </p:stCondLst>
                                  <p:childTnLst>
                                    <p:animRot by="120000">
                                      <p:cBhvr>
                                        <p:cTn id="52" dur="100" fill="hold">
                                          <p:stCondLst>
                                            <p:cond delay="0"/>
                                          </p:stCondLst>
                                        </p:cTn>
                                        <p:tgtEl>
                                          <p:spTgt spid="11"/>
                                        </p:tgtEl>
                                        <p:attrNameLst>
                                          <p:attrName>r</p:attrName>
                                        </p:attrNameLst>
                                      </p:cBhvr>
                                    </p:animRot>
                                    <p:animRot by="-240000">
                                      <p:cBhvr>
                                        <p:cTn id="53" dur="200" fill="hold">
                                          <p:stCondLst>
                                            <p:cond delay="200"/>
                                          </p:stCondLst>
                                        </p:cTn>
                                        <p:tgtEl>
                                          <p:spTgt spid="11"/>
                                        </p:tgtEl>
                                        <p:attrNameLst>
                                          <p:attrName>r</p:attrName>
                                        </p:attrNameLst>
                                      </p:cBhvr>
                                    </p:animRot>
                                    <p:animRot by="240000">
                                      <p:cBhvr>
                                        <p:cTn id="54" dur="200" fill="hold">
                                          <p:stCondLst>
                                            <p:cond delay="400"/>
                                          </p:stCondLst>
                                        </p:cTn>
                                        <p:tgtEl>
                                          <p:spTgt spid="11"/>
                                        </p:tgtEl>
                                        <p:attrNameLst>
                                          <p:attrName>r</p:attrName>
                                        </p:attrNameLst>
                                      </p:cBhvr>
                                    </p:animRot>
                                    <p:animRot by="-240000">
                                      <p:cBhvr>
                                        <p:cTn id="55" dur="200" fill="hold">
                                          <p:stCondLst>
                                            <p:cond delay="600"/>
                                          </p:stCondLst>
                                        </p:cTn>
                                        <p:tgtEl>
                                          <p:spTgt spid="11"/>
                                        </p:tgtEl>
                                        <p:attrNameLst>
                                          <p:attrName>r</p:attrName>
                                        </p:attrNameLst>
                                      </p:cBhvr>
                                    </p:animRot>
                                    <p:animRot by="120000">
                                      <p:cBhvr>
                                        <p:cTn id="56" dur="200" fill="hold">
                                          <p:stCondLst>
                                            <p:cond delay="800"/>
                                          </p:stCondLst>
                                        </p:cTn>
                                        <p:tgtEl>
                                          <p:spTgt spid="11"/>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2"/>
                                        </p:tgtEl>
                                        <p:attrNameLst>
                                          <p:attrName>r</p:attrName>
                                        </p:attrNameLst>
                                      </p:cBhvr>
                                    </p:animRot>
                                    <p:animRot by="-240000">
                                      <p:cBhvr>
                                        <p:cTn id="61" dur="200" fill="hold">
                                          <p:stCondLst>
                                            <p:cond delay="200"/>
                                          </p:stCondLst>
                                        </p:cTn>
                                        <p:tgtEl>
                                          <p:spTgt spid="12"/>
                                        </p:tgtEl>
                                        <p:attrNameLst>
                                          <p:attrName>r</p:attrName>
                                        </p:attrNameLst>
                                      </p:cBhvr>
                                    </p:animRot>
                                    <p:animRot by="240000">
                                      <p:cBhvr>
                                        <p:cTn id="62" dur="200" fill="hold">
                                          <p:stCondLst>
                                            <p:cond delay="400"/>
                                          </p:stCondLst>
                                        </p:cTn>
                                        <p:tgtEl>
                                          <p:spTgt spid="12"/>
                                        </p:tgtEl>
                                        <p:attrNameLst>
                                          <p:attrName>r</p:attrName>
                                        </p:attrNameLst>
                                      </p:cBhvr>
                                    </p:animRot>
                                    <p:animRot by="-240000">
                                      <p:cBhvr>
                                        <p:cTn id="63" dur="200" fill="hold">
                                          <p:stCondLst>
                                            <p:cond delay="600"/>
                                          </p:stCondLst>
                                        </p:cTn>
                                        <p:tgtEl>
                                          <p:spTgt spid="12"/>
                                        </p:tgtEl>
                                        <p:attrNameLst>
                                          <p:attrName>r</p:attrName>
                                        </p:attrNameLst>
                                      </p:cBhvr>
                                    </p:animRot>
                                    <p:animRot by="120000">
                                      <p:cBhvr>
                                        <p:cTn id="64"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92696"/>
            <a:ext cx="892899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683568" y="836712"/>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sp>
        <p:nvSpPr>
          <p:cNvPr id="4" name="Dikdörtgen 3"/>
          <p:cNvSpPr/>
          <p:nvPr/>
        </p:nvSpPr>
        <p:spPr>
          <a:xfrm>
            <a:off x="107504" y="676652"/>
            <a:ext cx="8909560" cy="664116"/>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07504" y="1340768"/>
            <a:ext cx="8928992" cy="122413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97788" y="2564904"/>
            <a:ext cx="8928992" cy="59894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02920" y="4437112"/>
            <a:ext cx="8928992" cy="158417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Metin kutusu 7"/>
          <p:cNvSpPr txBox="1"/>
          <p:nvPr/>
        </p:nvSpPr>
        <p:spPr>
          <a:xfrm>
            <a:off x="3275856" y="205830"/>
            <a:ext cx="3035126" cy="400110"/>
          </a:xfrm>
          <a:prstGeom prst="rect">
            <a:avLst/>
          </a:prstGeom>
          <a:noFill/>
        </p:spPr>
        <p:txBody>
          <a:bodyPr wrap="none" rtlCol="0">
            <a:spAutoFit/>
          </a:bodyPr>
          <a:lstStyle/>
          <a:p>
            <a:r>
              <a:rPr lang="tr-TR" sz="2000" b="1" dirty="0" smtClean="0">
                <a:solidFill>
                  <a:srgbClr val="0070C0"/>
                </a:solidFill>
              </a:rPr>
              <a:t>H.BİNA İÇİ YATAY DOLAŞIM</a:t>
            </a:r>
            <a:endParaRPr lang="tr-TR" sz="2000" b="1" dirty="0">
              <a:solidFill>
                <a:srgbClr val="0070C0"/>
              </a:solidFill>
            </a:endParaRPr>
          </a:p>
        </p:txBody>
      </p:sp>
    </p:spTree>
    <p:extLst>
      <p:ext uri="{BB962C8B-B14F-4D97-AF65-F5344CB8AC3E}">
        <p14:creationId xmlns:p14="http://schemas.microsoft.com/office/powerpoint/2010/main" val="192274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179512" y="116632"/>
            <a:ext cx="8784976" cy="100811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79512" y="1124744"/>
            <a:ext cx="8784976" cy="50405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196642" y="1628800"/>
            <a:ext cx="8784976" cy="86409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9512" y="2492896"/>
            <a:ext cx="8784976" cy="115212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79512" y="3614182"/>
            <a:ext cx="8784976" cy="67891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96642" y="4293095"/>
            <a:ext cx="8784976" cy="43204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196642" y="4725144"/>
            <a:ext cx="8784976" cy="43204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203498" y="5157193"/>
            <a:ext cx="8784976" cy="864095"/>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96642" y="6021288"/>
            <a:ext cx="8784976" cy="72008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068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0" nodeType="clickEffect">
                                  <p:stCondLst>
                                    <p:cond delay="0"/>
                                  </p:stCondLst>
                                  <p:childTnLst>
                                    <p:animRot by="120000">
                                      <p:cBhvr>
                                        <p:cTn id="36" dur="100" fill="hold">
                                          <p:stCondLst>
                                            <p:cond delay="0"/>
                                          </p:stCondLst>
                                        </p:cTn>
                                        <p:tgtEl>
                                          <p:spTgt spid="7"/>
                                        </p:tgtEl>
                                        <p:attrNameLst>
                                          <p:attrName>r</p:attrName>
                                        </p:attrNameLst>
                                      </p:cBhvr>
                                    </p:animRot>
                                    <p:animRot by="-240000">
                                      <p:cBhvr>
                                        <p:cTn id="37" dur="200" fill="hold">
                                          <p:stCondLst>
                                            <p:cond delay="200"/>
                                          </p:stCondLst>
                                        </p:cTn>
                                        <p:tgtEl>
                                          <p:spTgt spid="7"/>
                                        </p:tgtEl>
                                        <p:attrNameLst>
                                          <p:attrName>r</p:attrName>
                                        </p:attrNameLst>
                                      </p:cBhvr>
                                    </p:animRot>
                                    <p:animRot by="240000">
                                      <p:cBhvr>
                                        <p:cTn id="38" dur="200" fill="hold">
                                          <p:stCondLst>
                                            <p:cond delay="400"/>
                                          </p:stCondLst>
                                        </p:cTn>
                                        <p:tgtEl>
                                          <p:spTgt spid="7"/>
                                        </p:tgtEl>
                                        <p:attrNameLst>
                                          <p:attrName>r</p:attrName>
                                        </p:attrNameLst>
                                      </p:cBhvr>
                                    </p:animRot>
                                    <p:animRot by="-240000">
                                      <p:cBhvr>
                                        <p:cTn id="39" dur="200" fill="hold">
                                          <p:stCondLst>
                                            <p:cond delay="600"/>
                                          </p:stCondLst>
                                        </p:cTn>
                                        <p:tgtEl>
                                          <p:spTgt spid="7"/>
                                        </p:tgtEl>
                                        <p:attrNameLst>
                                          <p:attrName>r</p:attrName>
                                        </p:attrNameLst>
                                      </p:cBhvr>
                                    </p:animRot>
                                    <p:animRot by="120000">
                                      <p:cBhvr>
                                        <p:cTn id="40" dur="200" fill="hold">
                                          <p:stCondLst>
                                            <p:cond delay="800"/>
                                          </p:stCondLst>
                                        </p:cTn>
                                        <p:tgtEl>
                                          <p:spTgt spid="7"/>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32" presetClass="emph" presetSubtype="0" fill="hold" grpId="0" nodeType="clickEffect">
                                  <p:stCondLst>
                                    <p:cond delay="0"/>
                                  </p:stCondLst>
                                  <p:childTnLst>
                                    <p:animRot by="120000">
                                      <p:cBhvr>
                                        <p:cTn id="44" dur="100" fill="hold">
                                          <p:stCondLst>
                                            <p:cond delay="0"/>
                                          </p:stCondLst>
                                        </p:cTn>
                                        <p:tgtEl>
                                          <p:spTgt spid="8"/>
                                        </p:tgtEl>
                                        <p:attrNameLst>
                                          <p:attrName>r</p:attrName>
                                        </p:attrNameLst>
                                      </p:cBhvr>
                                    </p:animRot>
                                    <p:animRot by="-240000">
                                      <p:cBhvr>
                                        <p:cTn id="45" dur="200" fill="hold">
                                          <p:stCondLst>
                                            <p:cond delay="200"/>
                                          </p:stCondLst>
                                        </p:cTn>
                                        <p:tgtEl>
                                          <p:spTgt spid="8"/>
                                        </p:tgtEl>
                                        <p:attrNameLst>
                                          <p:attrName>r</p:attrName>
                                        </p:attrNameLst>
                                      </p:cBhvr>
                                    </p:animRot>
                                    <p:animRot by="240000">
                                      <p:cBhvr>
                                        <p:cTn id="46" dur="200" fill="hold">
                                          <p:stCondLst>
                                            <p:cond delay="400"/>
                                          </p:stCondLst>
                                        </p:cTn>
                                        <p:tgtEl>
                                          <p:spTgt spid="8"/>
                                        </p:tgtEl>
                                        <p:attrNameLst>
                                          <p:attrName>r</p:attrName>
                                        </p:attrNameLst>
                                      </p:cBhvr>
                                    </p:animRot>
                                    <p:animRot by="-240000">
                                      <p:cBhvr>
                                        <p:cTn id="47" dur="200" fill="hold">
                                          <p:stCondLst>
                                            <p:cond delay="600"/>
                                          </p:stCondLst>
                                        </p:cTn>
                                        <p:tgtEl>
                                          <p:spTgt spid="8"/>
                                        </p:tgtEl>
                                        <p:attrNameLst>
                                          <p:attrName>r</p:attrName>
                                        </p:attrNameLst>
                                      </p:cBhvr>
                                    </p:animRot>
                                    <p:animRot by="120000">
                                      <p:cBhvr>
                                        <p:cTn id="48" dur="200" fill="hold">
                                          <p:stCondLst>
                                            <p:cond delay="800"/>
                                          </p:stCondLst>
                                        </p:cTn>
                                        <p:tgtEl>
                                          <p:spTgt spid="8"/>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32" presetClass="emph" presetSubtype="0" fill="hold" grpId="0" nodeType="clickEffect">
                                  <p:stCondLst>
                                    <p:cond delay="0"/>
                                  </p:stCondLst>
                                  <p:childTnLst>
                                    <p:animRot by="120000">
                                      <p:cBhvr>
                                        <p:cTn id="52" dur="100" fill="hold">
                                          <p:stCondLst>
                                            <p:cond delay="0"/>
                                          </p:stCondLst>
                                        </p:cTn>
                                        <p:tgtEl>
                                          <p:spTgt spid="9"/>
                                        </p:tgtEl>
                                        <p:attrNameLst>
                                          <p:attrName>r</p:attrName>
                                        </p:attrNameLst>
                                      </p:cBhvr>
                                    </p:animRot>
                                    <p:animRot by="-240000">
                                      <p:cBhvr>
                                        <p:cTn id="53" dur="200" fill="hold">
                                          <p:stCondLst>
                                            <p:cond delay="200"/>
                                          </p:stCondLst>
                                        </p:cTn>
                                        <p:tgtEl>
                                          <p:spTgt spid="9"/>
                                        </p:tgtEl>
                                        <p:attrNameLst>
                                          <p:attrName>r</p:attrName>
                                        </p:attrNameLst>
                                      </p:cBhvr>
                                    </p:animRot>
                                    <p:animRot by="240000">
                                      <p:cBhvr>
                                        <p:cTn id="54" dur="200" fill="hold">
                                          <p:stCondLst>
                                            <p:cond delay="400"/>
                                          </p:stCondLst>
                                        </p:cTn>
                                        <p:tgtEl>
                                          <p:spTgt spid="9"/>
                                        </p:tgtEl>
                                        <p:attrNameLst>
                                          <p:attrName>r</p:attrName>
                                        </p:attrNameLst>
                                      </p:cBhvr>
                                    </p:animRot>
                                    <p:animRot by="-240000">
                                      <p:cBhvr>
                                        <p:cTn id="55" dur="200" fill="hold">
                                          <p:stCondLst>
                                            <p:cond delay="600"/>
                                          </p:stCondLst>
                                        </p:cTn>
                                        <p:tgtEl>
                                          <p:spTgt spid="9"/>
                                        </p:tgtEl>
                                        <p:attrNameLst>
                                          <p:attrName>r</p:attrName>
                                        </p:attrNameLst>
                                      </p:cBhvr>
                                    </p:animRot>
                                    <p:animRot by="120000">
                                      <p:cBhvr>
                                        <p:cTn id="56" dur="200" fill="hold">
                                          <p:stCondLst>
                                            <p:cond delay="800"/>
                                          </p:stCondLst>
                                        </p:cTn>
                                        <p:tgtEl>
                                          <p:spTgt spid="9"/>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0"/>
                                        </p:tgtEl>
                                        <p:attrNameLst>
                                          <p:attrName>r</p:attrName>
                                        </p:attrNameLst>
                                      </p:cBhvr>
                                    </p:animRot>
                                    <p:animRot by="-240000">
                                      <p:cBhvr>
                                        <p:cTn id="61" dur="200" fill="hold">
                                          <p:stCondLst>
                                            <p:cond delay="200"/>
                                          </p:stCondLst>
                                        </p:cTn>
                                        <p:tgtEl>
                                          <p:spTgt spid="10"/>
                                        </p:tgtEl>
                                        <p:attrNameLst>
                                          <p:attrName>r</p:attrName>
                                        </p:attrNameLst>
                                      </p:cBhvr>
                                    </p:animRot>
                                    <p:animRot by="240000">
                                      <p:cBhvr>
                                        <p:cTn id="62" dur="200" fill="hold">
                                          <p:stCondLst>
                                            <p:cond delay="400"/>
                                          </p:stCondLst>
                                        </p:cTn>
                                        <p:tgtEl>
                                          <p:spTgt spid="10"/>
                                        </p:tgtEl>
                                        <p:attrNameLst>
                                          <p:attrName>r</p:attrName>
                                        </p:attrNameLst>
                                      </p:cBhvr>
                                    </p:animRot>
                                    <p:animRot by="-240000">
                                      <p:cBhvr>
                                        <p:cTn id="63" dur="200" fill="hold">
                                          <p:stCondLst>
                                            <p:cond delay="600"/>
                                          </p:stCondLst>
                                        </p:cTn>
                                        <p:tgtEl>
                                          <p:spTgt spid="10"/>
                                        </p:tgtEl>
                                        <p:attrNameLst>
                                          <p:attrName>r</p:attrName>
                                        </p:attrNameLst>
                                      </p:cBhvr>
                                    </p:animRot>
                                    <p:animRot by="120000">
                                      <p:cBhvr>
                                        <p:cTn id="64" dur="200" fill="hold">
                                          <p:stCondLst>
                                            <p:cond delay="800"/>
                                          </p:stCondLst>
                                        </p:cTn>
                                        <p:tgtEl>
                                          <p:spTgt spid="10"/>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32" presetClass="emph" presetSubtype="0" fill="hold" grpId="0" nodeType="clickEffect">
                                  <p:stCondLst>
                                    <p:cond delay="0"/>
                                  </p:stCondLst>
                                  <p:childTnLst>
                                    <p:animRot by="120000">
                                      <p:cBhvr>
                                        <p:cTn id="68" dur="100" fill="hold">
                                          <p:stCondLst>
                                            <p:cond delay="0"/>
                                          </p:stCondLst>
                                        </p:cTn>
                                        <p:tgtEl>
                                          <p:spTgt spid="11"/>
                                        </p:tgtEl>
                                        <p:attrNameLst>
                                          <p:attrName>r</p:attrName>
                                        </p:attrNameLst>
                                      </p:cBhvr>
                                    </p:animRot>
                                    <p:animRot by="-240000">
                                      <p:cBhvr>
                                        <p:cTn id="69" dur="200" fill="hold">
                                          <p:stCondLst>
                                            <p:cond delay="200"/>
                                          </p:stCondLst>
                                        </p:cTn>
                                        <p:tgtEl>
                                          <p:spTgt spid="11"/>
                                        </p:tgtEl>
                                        <p:attrNameLst>
                                          <p:attrName>r</p:attrName>
                                        </p:attrNameLst>
                                      </p:cBhvr>
                                    </p:animRot>
                                    <p:animRot by="240000">
                                      <p:cBhvr>
                                        <p:cTn id="70" dur="200" fill="hold">
                                          <p:stCondLst>
                                            <p:cond delay="400"/>
                                          </p:stCondLst>
                                        </p:cTn>
                                        <p:tgtEl>
                                          <p:spTgt spid="11"/>
                                        </p:tgtEl>
                                        <p:attrNameLst>
                                          <p:attrName>r</p:attrName>
                                        </p:attrNameLst>
                                      </p:cBhvr>
                                    </p:animRot>
                                    <p:animRot by="-240000">
                                      <p:cBhvr>
                                        <p:cTn id="71" dur="200" fill="hold">
                                          <p:stCondLst>
                                            <p:cond delay="600"/>
                                          </p:stCondLst>
                                        </p:cTn>
                                        <p:tgtEl>
                                          <p:spTgt spid="11"/>
                                        </p:tgtEl>
                                        <p:attrNameLst>
                                          <p:attrName>r</p:attrName>
                                        </p:attrNameLst>
                                      </p:cBhvr>
                                    </p:animRot>
                                    <p:animRot by="120000">
                                      <p:cBhvr>
                                        <p:cTn id="72"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flipV="1">
            <a:off x="179512" y="116632"/>
            <a:ext cx="2664297" cy="129614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flipV="1">
            <a:off x="179512" y="3212976"/>
            <a:ext cx="2664297" cy="86409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V="1">
            <a:off x="179512" y="116632"/>
            <a:ext cx="2664297" cy="129614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V="1">
            <a:off x="251520" y="3212976"/>
            <a:ext cx="2592289" cy="73772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 name="Dikdörtgen 10"/>
          <p:cNvSpPr/>
          <p:nvPr/>
        </p:nvSpPr>
        <p:spPr>
          <a:xfrm>
            <a:off x="179512" y="116632"/>
            <a:ext cx="8784976" cy="129614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55496" y="1412776"/>
            <a:ext cx="8784976" cy="936104"/>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179512" y="2348880"/>
            <a:ext cx="8784976" cy="468052"/>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17"/>
          <p:cNvSpPr/>
          <p:nvPr/>
        </p:nvSpPr>
        <p:spPr>
          <a:xfrm>
            <a:off x="187504" y="3235562"/>
            <a:ext cx="8784976" cy="84151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187504" y="4437112"/>
            <a:ext cx="8784976" cy="230425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177618" y="2823678"/>
            <a:ext cx="8847836" cy="411884"/>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Tree>
    <p:extLst>
      <p:ext uri="{BB962C8B-B14F-4D97-AF65-F5344CB8AC3E}">
        <p14:creationId xmlns:p14="http://schemas.microsoft.com/office/powerpoint/2010/main" val="390676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2"/>
                                        </p:tgtEl>
                                        <p:attrNameLst>
                                          <p:attrName>r</p:attrName>
                                        </p:attrNameLst>
                                      </p:cBhvr>
                                    </p:animRot>
                                    <p:animRot by="-240000">
                                      <p:cBhvr>
                                        <p:cTn id="23" dur="200" fill="hold">
                                          <p:stCondLst>
                                            <p:cond delay="200"/>
                                          </p:stCondLst>
                                        </p:cTn>
                                        <p:tgtEl>
                                          <p:spTgt spid="12"/>
                                        </p:tgtEl>
                                        <p:attrNameLst>
                                          <p:attrName>r</p:attrName>
                                        </p:attrNameLst>
                                      </p:cBhvr>
                                    </p:animRot>
                                    <p:animRot by="240000">
                                      <p:cBhvr>
                                        <p:cTn id="24" dur="200" fill="hold">
                                          <p:stCondLst>
                                            <p:cond delay="400"/>
                                          </p:stCondLst>
                                        </p:cTn>
                                        <p:tgtEl>
                                          <p:spTgt spid="12"/>
                                        </p:tgtEl>
                                        <p:attrNameLst>
                                          <p:attrName>r</p:attrName>
                                        </p:attrNameLst>
                                      </p:cBhvr>
                                    </p:animRot>
                                    <p:animRot by="-240000">
                                      <p:cBhvr>
                                        <p:cTn id="25" dur="200" fill="hold">
                                          <p:stCondLst>
                                            <p:cond delay="600"/>
                                          </p:stCondLst>
                                        </p:cTn>
                                        <p:tgtEl>
                                          <p:spTgt spid="12"/>
                                        </p:tgtEl>
                                        <p:attrNameLst>
                                          <p:attrName>r</p:attrName>
                                        </p:attrNameLst>
                                      </p:cBhvr>
                                    </p:animRot>
                                    <p:animRot by="120000">
                                      <p:cBhvr>
                                        <p:cTn id="26" dur="200" fill="hold">
                                          <p:stCondLst>
                                            <p:cond delay="800"/>
                                          </p:stCondLst>
                                        </p:cTn>
                                        <p:tgtEl>
                                          <p:spTgt spid="1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par>
                                <p:cTn id="53" presetID="22" presetClass="entr" presetSubtype="4"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down)">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8" grpId="0" animBg="1"/>
      <p:bldP spid="19" grpId="0" animBg="1"/>
      <p:bldP spid="14"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885698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Düz Bağlayıcı 2"/>
          <p:cNvCxnSpPr/>
          <p:nvPr/>
        </p:nvCxnSpPr>
        <p:spPr>
          <a:xfrm flipH="1">
            <a:off x="2267744" y="3140968"/>
            <a:ext cx="53923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Düz Bağlayıcı 3"/>
          <p:cNvCxnSpPr/>
          <p:nvPr/>
        </p:nvCxnSpPr>
        <p:spPr>
          <a:xfrm flipH="1">
            <a:off x="2267744" y="5013176"/>
            <a:ext cx="53923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Metin kutusu 4"/>
          <p:cNvSpPr txBox="1"/>
          <p:nvPr/>
        </p:nvSpPr>
        <p:spPr>
          <a:xfrm>
            <a:off x="683568" y="5229200"/>
            <a:ext cx="1512168" cy="369332"/>
          </a:xfrm>
          <a:prstGeom prst="rect">
            <a:avLst/>
          </a:prstGeom>
          <a:noFill/>
        </p:spPr>
        <p:txBody>
          <a:bodyPr wrap="square" rtlCol="0">
            <a:spAutoFit/>
          </a:bodyPr>
          <a:lstStyle/>
          <a:p>
            <a:r>
              <a:rPr lang="tr-TR" b="1" dirty="0" smtClean="0">
                <a:solidFill>
                  <a:srgbClr val="FF0000"/>
                </a:solidFill>
              </a:rPr>
              <a:t>İPTAL</a:t>
            </a:r>
            <a:endParaRPr lang="tr-TR" b="1" dirty="0">
              <a:solidFill>
                <a:srgbClr val="FF0000"/>
              </a:solidFill>
            </a:endParaRPr>
          </a:p>
        </p:txBody>
      </p:sp>
      <p:sp>
        <p:nvSpPr>
          <p:cNvPr id="6" name="Dikdörtgen 5"/>
          <p:cNvSpPr/>
          <p:nvPr/>
        </p:nvSpPr>
        <p:spPr>
          <a:xfrm>
            <a:off x="215516" y="548680"/>
            <a:ext cx="8784976" cy="1512168"/>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3275856" y="205830"/>
            <a:ext cx="3035126" cy="400110"/>
          </a:xfrm>
          <a:prstGeom prst="rect">
            <a:avLst/>
          </a:prstGeom>
          <a:noFill/>
        </p:spPr>
        <p:txBody>
          <a:bodyPr wrap="none" rtlCol="0">
            <a:spAutoFit/>
          </a:bodyPr>
          <a:lstStyle/>
          <a:p>
            <a:r>
              <a:rPr lang="tr-TR" sz="2000" b="1" dirty="0" smtClean="0">
                <a:solidFill>
                  <a:srgbClr val="0070C0"/>
                </a:solidFill>
              </a:rPr>
              <a:t>H.BİNA İÇİ YATAY DOLAŞIM</a:t>
            </a:r>
            <a:endParaRPr lang="tr-TR" sz="2000" b="1" dirty="0">
              <a:solidFill>
                <a:srgbClr val="0070C0"/>
              </a:solidFill>
            </a:endParaRPr>
          </a:p>
        </p:txBody>
      </p:sp>
      <p:sp>
        <p:nvSpPr>
          <p:cNvPr id="8" name="Dikdörtgen 7"/>
          <p:cNvSpPr/>
          <p:nvPr/>
        </p:nvSpPr>
        <p:spPr>
          <a:xfrm>
            <a:off x="198376" y="2679662"/>
            <a:ext cx="8847836" cy="605322"/>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9" name="Dikdörtgen 8"/>
          <p:cNvSpPr/>
          <p:nvPr/>
        </p:nvSpPr>
        <p:spPr>
          <a:xfrm>
            <a:off x="179512" y="3933055"/>
            <a:ext cx="8856984" cy="58603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79512" y="4552476"/>
            <a:ext cx="8847836" cy="676723"/>
          </a:xfrm>
          <a:prstGeom prst="rect">
            <a:avLst/>
          </a:pr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dirty="0">
              <a:solidFill>
                <a:srgbClr val="0070C0"/>
              </a:solidFill>
            </a:endParaRPr>
          </a:p>
        </p:txBody>
      </p:sp>
      <p:sp>
        <p:nvSpPr>
          <p:cNvPr id="11" name="Dikdörtgen 10"/>
          <p:cNvSpPr/>
          <p:nvPr/>
        </p:nvSpPr>
        <p:spPr>
          <a:xfrm>
            <a:off x="179512" y="5197841"/>
            <a:ext cx="8846122" cy="432049"/>
          </a:xfrm>
          <a:prstGeom prst="rect">
            <a:avLst/>
          </a:prstGeom>
          <a:solidFill>
            <a:srgbClr val="FF00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198376" y="5696322"/>
            <a:ext cx="8784976" cy="586039"/>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6518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9"/>
                                        </p:tgtEl>
                                        <p:attrNameLst>
                                          <p:attrName>r</p:attrName>
                                        </p:attrNameLst>
                                      </p:cBhvr>
                                    </p:animRot>
                                    <p:animRot by="-240000">
                                      <p:cBhvr>
                                        <p:cTn id="21" dur="200" fill="hold">
                                          <p:stCondLst>
                                            <p:cond delay="200"/>
                                          </p:stCondLst>
                                        </p:cTn>
                                        <p:tgtEl>
                                          <p:spTgt spid="9"/>
                                        </p:tgtEl>
                                        <p:attrNameLst>
                                          <p:attrName>r</p:attrName>
                                        </p:attrNameLst>
                                      </p:cBhvr>
                                    </p:animRot>
                                    <p:animRot by="240000">
                                      <p:cBhvr>
                                        <p:cTn id="22" dur="200" fill="hold">
                                          <p:stCondLst>
                                            <p:cond delay="400"/>
                                          </p:stCondLst>
                                        </p:cTn>
                                        <p:tgtEl>
                                          <p:spTgt spid="9"/>
                                        </p:tgtEl>
                                        <p:attrNameLst>
                                          <p:attrName>r</p:attrName>
                                        </p:attrNameLst>
                                      </p:cBhvr>
                                    </p:animRot>
                                    <p:animRot by="-240000">
                                      <p:cBhvr>
                                        <p:cTn id="23" dur="200" fill="hold">
                                          <p:stCondLst>
                                            <p:cond delay="600"/>
                                          </p:stCondLst>
                                        </p:cTn>
                                        <p:tgtEl>
                                          <p:spTgt spid="9"/>
                                        </p:tgtEl>
                                        <p:attrNameLst>
                                          <p:attrName>r</p:attrName>
                                        </p:attrNameLst>
                                      </p:cBhvr>
                                    </p:animRot>
                                    <p:animRot by="120000">
                                      <p:cBhvr>
                                        <p:cTn id="24" dur="200" fill="hold">
                                          <p:stCondLst>
                                            <p:cond delay="800"/>
                                          </p:stCondLst>
                                        </p:cTn>
                                        <p:tgtEl>
                                          <p:spTgt spid="9"/>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784976"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4984"/>
            <a:ext cx="878497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3275856" y="4554"/>
            <a:ext cx="3035126" cy="400110"/>
          </a:xfrm>
          <a:prstGeom prst="rect">
            <a:avLst/>
          </a:prstGeom>
          <a:noFill/>
        </p:spPr>
        <p:txBody>
          <a:bodyPr wrap="none" rtlCol="0">
            <a:spAutoFit/>
          </a:bodyPr>
          <a:lstStyle/>
          <a:p>
            <a:r>
              <a:rPr lang="tr-TR" sz="2000" b="1" dirty="0" smtClean="0">
                <a:solidFill>
                  <a:srgbClr val="0070C0"/>
                </a:solidFill>
              </a:rPr>
              <a:t>H.BİNA İÇİ YATAY DOLAŞIM</a:t>
            </a:r>
            <a:endParaRPr lang="tr-TR" sz="2000" b="1" dirty="0">
              <a:solidFill>
                <a:srgbClr val="0070C0"/>
              </a:solidFill>
            </a:endParaRPr>
          </a:p>
        </p:txBody>
      </p:sp>
      <p:sp>
        <p:nvSpPr>
          <p:cNvPr id="5" name="Dikdörtgen 4"/>
          <p:cNvSpPr/>
          <p:nvPr/>
        </p:nvSpPr>
        <p:spPr>
          <a:xfrm>
            <a:off x="179512" y="404664"/>
            <a:ext cx="8784976" cy="2628900"/>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179512" y="4762862"/>
            <a:ext cx="8784976" cy="97271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196652" y="3284984"/>
            <a:ext cx="8784976" cy="972716"/>
          </a:xfrm>
          <a:prstGeom prst="rect">
            <a:avLst/>
          </a:prstGeom>
          <a:solidFill>
            <a:srgbClr val="92D05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9637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7"/>
                                        </p:tgtEl>
                                        <p:attrNameLst>
                                          <p:attrName>r</p:attrName>
                                        </p:attrNameLst>
                                      </p:cBhvr>
                                    </p:animRot>
                                    <p:animRot by="-240000">
                                      <p:cBhvr>
                                        <p:cTn id="23" dur="200" fill="hold">
                                          <p:stCondLst>
                                            <p:cond delay="200"/>
                                          </p:stCondLst>
                                        </p:cTn>
                                        <p:tgtEl>
                                          <p:spTgt spid="7"/>
                                        </p:tgtEl>
                                        <p:attrNameLst>
                                          <p:attrName>r</p:attrName>
                                        </p:attrNameLst>
                                      </p:cBhvr>
                                    </p:animRot>
                                    <p:animRot by="240000">
                                      <p:cBhvr>
                                        <p:cTn id="24" dur="200" fill="hold">
                                          <p:stCondLst>
                                            <p:cond delay="400"/>
                                          </p:stCondLst>
                                        </p:cTn>
                                        <p:tgtEl>
                                          <p:spTgt spid="7"/>
                                        </p:tgtEl>
                                        <p:attrNameLst>
                                          <p:attrName>r</p:attrName>
                                        </p:attrNameLst>
                                      </p:cBhvr>
                                    </p:animRot>
                                    <p:animRot by="-240000">
                                      <p:cBhvr>
                                        <p:cTn id="25" dur="200" fill="hold">
                                          <p:stCondLst>
                                            <p:cond delay="600"/>
                                          </p:stCondLst>
                                        </p:cTn>
                                        <p:tgtEl>
                                          <p:spTgt spid="7"/>
                                        </p:tgtEl>
                                        <p:attrNameLst>
                                          <p:attrName>r</p:attrName>
                                        </p:attrNameLst>
                                      </p:cBhvr>
                                    </p:animRot>
                                    <p:animRot by="120000">
                                      <p:cBhvr>
                                        <p:cTn id="2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is Teması">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1624</TotalTime>
  <Words>1483</Words>
  <Application>Microsoft Office PowerPoint</Application>
  <PresentationFormat>Ekran Gösterisi (4:3)</PresentationFormat>
  <Paragraphs>272</Paragraphs>
  <Slides>126</Slides>
  <Notes>3</Notes>
  <HiddenSlides>0</HiddenSlides>
  <MMClips>0</MMClips>
  <ScaleCrop>false</ScaleCrop>
  <HeadingPairs>
    <vt:vector size="4" baseType="variant">
      <vt:variant>
        <vt:lpstr>Tema</vt:lpstr>
      </vt:variant>
      <vt:variant>
        <vt:i4>2</vt:i4>
      </vt:variant>
      <vt:variant>
        <vt:lpstr>Slayt Başlıkları</vt:lpstr>
      </vt:variant>
      <vt:variant>
        <vt:i4>126</vt:i4>
      </vt:variant>
    </vt:vector>
  </HeadingPairs>
  <TitlesOfParts>
    <vt:vector size="128" baseType="lpstr">
      <vt:lpstr>Ofis Teması</vt:lpstr>
      <vt:lpstr>Varsayılan Tasarım</vt:lpstr>
      <vt:lpstr>PowerPoint Sunusu</vt:lpstr>
      <vt:lpstr>PowerPoint Sunusu</vt:lpstr>
      <vt:lpstr>PowerPoint Sunusu</vt:lpstr>
      <vt:lpstr>PowerPoint Sunusu</vt:lpstr>
      <vt:lpstr>PowerPoint Sunusu</vt:lpstr>
      <vt:lpstr>DENETİM İLKELERİ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İŞYERİ AÇMA VE ÇALIŞMA RUHSATLARINA İLİŞKİN YÖNETMELİĞE GÖRE TUVALET BULUNDURMASI GEREKEN YERLER </vt:lpstr>
      <vt:lpstr>A.SIHHÎ MÜESSESELER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Merve Ateş</dc:creator>
  <cp:lastModifiedBy>Gamze Feyzioğlu</cp:lastModifiedBy>
  <cp:revision>298</cp:revision>
  <dcterms:created xsi:type="dcterms:W3CDTF">2016-11-24T07:34:25Z</dcterms:created>
  <dcterms:modified xsi:type="dcterms:W3CDTF">2017-01-04T08:39:03Z</dcterms:modified>
</cp:coreProperties>
</file>