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1"/>
    <p:sldMasterId id="2147483729" r:id="rId2"/>
    <p:sldMasterId id="2147483715" r:id="rId3"/>
  </p:sldMasterIdLst>
  <p:notesMasterIdLst>
    <p:notesMasterId r:id="rId44"/>
  </p:notesMasterIdLst>
  <p:handoutMasterIdLst>
    <p:handoutMasterId r:id="rId45"/>
  </p:handoutMasterIdLst>
  <p:sldIdLst>
    <p:sldId id="489" r:id="rId4"/>
    <p:sldId id="492" r:id="rId5"/>
    <p:sldId id="512" r:id="rId6"/>
    <p:sldId id="535" r:id="rId7"/>
    <p:sldId id="498" r:id="rId8"/>
    <p:sldId id="497" r:id="rId9"/>
    <p:sldId id="514" r:id="rId10"/>
    <p:sldId id="289" r:id="rId11"/>
    <p:sldId id="290" r:id="rId12"/>
    <p:sldId id="291" r:id="rId13"/>
    <p:sldId id="500" r:id="rId14"/>
    <p:sldId id="293" r:id="rId15"/>
    <p:sldId id="294" r:id="rId16"/>
    <p:sldId id="296" r:id="rId17"/>
    <p:sldId id="297" r:id="rId18"/>
    <p:sldId id="298" r:id="rId19"/>
    <p:sldId id="503" r:id="rId20"/>
    <p:sldId id="300" r:id="rId21"/>
    <p:sldId id="507" r:id="rId22"/>
    <p:sldId id="451" r:id="rId23"/>
    <p:sldId id="452" r:id="rId24"/>
    <p:sldId id="521" r:id="rId25"/>
    <p:sldId id="508" r:id="rId26"/>
    <p:sldId id="454" r:id="rId27"/>
    <p:sldId id="455" r:id="rId28"/>
    <p:sldId id="456" r:id="rId29"/>
    <p:sldId id="519" r:id="rId30"/>
    <p:sldId id="458" r:id="rId31"/>
    <p:sldId id="524" r:id="rId32"/>
    <p:sldId id="460" r:id="rId33"/>
    <p:sldId id="526" r:id="rId34"/>
    <p:sldId id="459" r:id="rId35"/>
    <p:sldId id="509" r:id="rId36"/>
    <p:sldId id="463" r:id="rId37"/>
    <p:sldId id="630" r:id="rId38"/>
    <p:sldId id="631" r:id="rId39"/>
    <p:sldId id="633" r:id="rId40"/>
    <p:sldId id="644" r:id="rId41"/>
    <p:sldId id="439" r:id="rId42"/>
    <p:sldId id="445" r:id="rId43"/>
  </p:sldIdLst>
  <p:sldSz cx="9144000" cy="6858000" type="screen4x3"/>
  <p:notesSz cx="6858000" cy="9144000"/>
  <p:embeddedFontLst>
    <p:embeddedFont>
      <p:font typeface="Calibri Light" panose="020F0302020204030204" pitchFamily="34" charset="0"/>
      <p:regular r:id="rId46"/>
      <p:italic r:id="rId47"/>
    </p:embeddedFont>
    <p:embeddedFont>
      <p:font typeface="MS PGothic" panose="020B0600070205080204" pitchFamily="34" charset="-128"/>
      <p:regular r:id="rId48"/>
    </p:embeddedFont>
    <p:embeddedFont>
      <p:font typeface="Webdings" panose="05030102010509060703" pitchFamily="18" charset="2"/>
      <p:regular r:id="rId49"/>
    </p:embeddedFont>
    <p:embeddedFont>
      <p:font typeface="MS PGothic" panose="020B0600070205080204" pitchFamily="34" charset="-128"/>
      <p:regular r:id="rId48"/>
    </p:embeddedFont>
    <p:embeddedFont>
      <p:font typeface="Arial Unicode MS" panose="020B0604020202020204" charset="-128"/>
      <p:regular r:id="rId50"/>
    </p:embeddedFont>
    <p:embeddedFont>
      <p:font typeface="Batang" panose="020B0604020202020204" charset="-127"/>
      <p:regular r:id="rId51"/>
    </p:embeddedFont>
    <p:embeddedFont>
      <p:font typeface="Garamond" panose="02020404030301010803" pitchFamily="18" charset="0"/>
      <p:regular r:id="rId52"/>
      <p:bold r:id="rId53"/>
      <p:italic r:id="rId54"/>
    </p:embeddedFont>
    <p:embeddedFont>
      <p:font typeface="Gadugi" panose="020B0502040204020203" pitchFamily="34" charset="0"/>
      <p:regular r:id="rId55"/>
      <p:bold r:id="rId56"/>
    </p:embeddedFont>
    <p:embeddedFont>
      <p:font typeface="Trebuchet MS" panose="020B060302020202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Lst>
  <p:defaultTextStyle>
    <a:defPPr>
      <a:defRPr lang="tr-TR"/>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1" autoAdjust="0"/>
    <p:restoredTop sz="93867" autoAdjust="0"/>
  </p:normalViewPr>
  <p:slideViewPr>
    <p:cSldViewPr>
      <p:cViewPr varScale="1">
        <p:scale>
          <a:sx n="69" d="100"/>
          <a:sy n="69" d="100"/>
        </p:scale>
        <p:origin x="37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6.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F3A99-3C55-4DF7-B4CD-080AF924475A}"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tr-TR"/>
        </a:p>
      </dgm:t>
    </dgm:pt>
    <dgm:pt modelId="{05D7AA68-824C-4B86-81F2-E872F093323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b="1" dirty="0">
              <a:latin typeface="Times New Roman" pitchFamily="18" charset="0"/>
              <a:cs typeface="Times New Roman" pitchFamily="18" charset="0"/>
            </a:rPr>
            <a:t> Eşitsizlik eşitsizliği besler. </a:t>
          </a:r>
          <a:endParaRPr lang="tr-TR" sz="2000" dirty="0">
            <a:latin typeface="Times New Roman" pitchFamily="18" charset="0"/>
            <a:cs typeface="Times New Roman" pitchFamily="18" charset="0"/>
          </a:endParaRPr>
        </a:p>
        <a:p>
          <a:pPr marL="228600" indent="0" defTabSz="889000">
            <a:lnSpc>
              <a:spcPct val="90000"/>
            </a:lnSpc>
            <a:spcBef>
              <a:spcPct val="0"/>
            </a:spcBef>
            <a:spcAft>
              <a:spcPct val="15000"/>
            </a:spcAft>
            <a:buNone/>
          </a:pPr>
          <a:endParaRPr lang="tr-TR" sz="2000" dirty="0">
            <a:latin typeface="Times New Roman" pitchFamily="18" charset="0"/>
            <a:cs typeface="Times New Roman" pitchFamily="18" charset="0"/>
          </a:endParaRPr>
        </a:p>
      </dgm:t>
    </dgm:pt>
    <dgm:pt modelId="{E6699E08-B8F8-4DBE-A579-2C4273281D3D}" type="parTrans" cxnId="{22482325-4514-48AF-80A2-EF0B8370CC52}">
      <dgm:prSet/>
      <dgm:spPr/>
      <dgm:t>
        <a:bodyPr/>
        <a:lstStyle/>
        <a:p>
          <a:endParaRPr lang="tr-TR" sz="1800"/>
        </a:p>
      </dgm:t>
    </dgm:pt>
    <dgm:pt modelId="{4008ACB6-66FD-4D29-A5B1-52162D645549}" type="sibTrans" cxnId="{22482325-4514-48AF-80A2-EF0B8370CC52}">
      <dgm:prSet/>
      <dgm:spPr/>
      <dgm:t>
        <a:bodyPr/>
        <a:lstStyle/>
        <a:p>
          <a:endParaRPr lang="tr-TR" sz="1800"/>
        </a:p>
      </dgm:t>
    </dgm:pt>
    <dgm:pt modelId="{9C52B944-D6F9-4B2A-B8A7-DDEB30DAA259}">
      <dgm:prSet phldrT="[Metin]" custT="1"/>
      <dgm:spPr/>
      <dgm:t>
        <a:bodyPr/>
        <a:lstStyle/>
        <a:p>
          <a:r>
            <a:rPr lang="tr-TR" sz="2000" b="1" dirty="0">
              <a:latin typeface="Times New Roman" pitchFamily="18" charset="0"/>
              <a:cs typeface="Times New Roman" pitchFamily="18" charset="0"/>
            </a:rPr>
            <a:t>Kadınların çoğu hayatlarını ilgilendiren  kararları almada güç sahip değildir.</a:t>
          </a:r>
          <a:endParaRPr lang="tr-TR" sz="2000" dirty="0">
            <a:latin typeface="Times New Roman" pitchFamily="18" charset="0"/>
            <a:cs typeface="Times New Roman" pitchFamily="18" charset="0"/>
          </a:endParaRPr>
        </a:p>
      </dgm:t>
    </dgm:pt>
    <dgm:pt modelId="{6139557B-5AB1-4F06-BFD0-8559F7F38B9A}" type="sibTrans" cxnId="{7BB43EE0-8DEB-47A8-89B5-A683FCC9F389}">
      <dgm:prSet/>
      <dgm:spPr/>
      <dgm:t>
        <a:bodyPr/>
        <a:lstStyle/>
        <a:p>
          <a:endParaRPr lang="tr-TR" sz="1800"/>
        </a:p>
      </dgm:t>
    </dgm:pt>
    <dgm:pt modelId="{61BC726E-EE04-452F-BB26-54CB7C9777EE}" type="parTrans" cxnId="{7BB43EE0-8DEB-47A8-89B5-A683FCC9F389}">
      <dgm:prSet/>
      <dgm:spPr/>
      <dgm:t>
        <a:bodyPr/>
        <a:lstStyle/>
        <a:p>
          <a:endParaRPr lang="tr-TR" sz="1800"/>
        </a:p>
      </dgm:t>
    </dgm:pt>
    <dgm:pt modelId="{49218236-383E-4CBD-BD80-80900F32382B}">
      <dgm:prSet phldrT="[Metin]" phldr="1" custT="1"/>
      <dgm:spPr/>
      <dgm:t>
        <a:bodyPr/>
        <a:lstStyle/>
        <a:p>
          <a:endParaRPr lang="tr-TR" sz="1800" dirty="0"/>
        </a:p>
      </dgm:t>
    </dgm:pt>
    <dgm:pt modelId="{742AE37B-4BE5-4394-A7A0-CF651013B7AE}" type="sibTrans" cxnId="{2DB24FD5-829C-4D80-9FDE-AB679A1E8996}">
      <dgm:prSet/>
      <dgm:spPr/>
      <dgm:t>
        <a:bodyPr/>
        <a:lstStyle/>
        <a:p>
          <a:endParaRPr lang="tr-TR" sz="1800"/>
        </a:p>
      </dgm:t>
    </dgm:pt>
    <dgm:pt modelId="{F41AFDFB-0AAA-4FF5-B9F7-C697A2DEC885}" type="parTrans" cxnId="{2DB24FD5-829C-4D80-9FDE-AB679A1E8996}">
      <dgm:prSet/>
      <dgm:spPr/>
      <dgm:t>
        <a:bodyPr/>
        <a:lstStyle/>
        <a:p>
          <a:endParaRPr lang="tr-TR" sz="1800"/>
        </a:p>
      </dgm:t>
    </dgm:pt>
    <dgm:pt modelId="{41DBC998-E64D-4672-A18F-5BCE206F7E64}">
      <dgm:prSet phldrT="[Metin]" custT="1"/>
      <dgm:spPr/>
      <dgm:t>
        <a:bodyPr/>
        <a:lstStyle/>
        <a:p>
          <a:r>
            <a:rPr lang="tr-TR" sz="2000" b="1" dirty="0">
              <a:latin typeface="Times New Roman" pitchFamily="18" charset="0"/>
              <a:cs typeface="Times New Roman" pitchFamily="18" charset="0"/>
            </a:rPr>
            <a:t>Kadınların çoğu para, bilgi, sosyal çevre ve yasalar gibi güç kaynaklarına uzaktır.</a:t>
          </a:r>
          <a:endParaRPr lang="tr-TR" sz="2000" dirty="0">
            <a:latin typeface="Times New Roman" pitchFamily="18" charset="0"/>
            <a:cs typeface="Times New Roman" pitchFamily="18" charset="0"/>
          </a:endParaRPr>
        </a:p>
      </dgm:t>
    </dgm:pt>
    <dgm:pt modelId="{D23C7078-279C-463A-AF5F-E4FAE9B05258}" type="sibTrans" cxnId="{28A0D749-BFF3-4389-A13A-3FE6D64186A4}">
      <dgm:prSet/>
      <dgm:spPr/>
      <dgm:t>
        <a:bodyPr/>
        <a:lstStyle/>
        <a:p>
          <a:endParaRPr lang="tr-TR" sz="1800"/>
        </a:p>
      </dgm:t>
    </dgm:pt>
    <dgm:pt modelId="{B05E980F-F0F9-4E18-8322-4ABC5DD0689B}" type="parTrans" cxnId="{28A0D749-BFF3-4389-A13A-3FE6D64186A4}">
      <dgm:prSet/>
      <dgm:spPr/>
      <dgm:t>
        <a:bodyPr/>
        <a:lstStyle/>
        <a:p>
          <a:endParaRPr lang="tr-TR" sz="1800"/>
        </a:p>
      </dgm:t>
    </dgm:pt>
    <dgm:pt modelId="{36CC693D-79E6-4DE1-935D-18AE77BB50F8}">
      <dgm:prSet phldrT="[Metin]" phldr="1" custT="1"/>
      <dgm:spPr/>
      <dgm:t>
        <a:bodyPr/>
        <a:lstStyle/>
        <a:p>
          <a:endParaRPr lang="tr-TR" sz="1800" dirty="0"/>
        </a:p>
      </dgm:t>
    </dgm:pt>
    <dgm:pt modelId="{1A172FB3-649E-4F67-B36B-75301C05AB17}" type="sibTrans" cxnId="{6D16D24B-7796-4B9E-B358-FC60ED16F631}">
      <dgm:prSet/>
      <dgm:spPr/>
      <dgm:t>
        <a:bodyPr/>
        <a:lstStyle/>
        <a:p>
          <a:endParaRPr lang="tr-TR" sz="1800"/>
        </a:p>
      </dgm:t>
    </dgm:pt>
    <dgm:pt modelId="{3437669B-E5E5-48ED-8EE1-1FFF0D54160F}" type="parTrans" cxnId="{6D16D24B-7796-4B9E-B358-FC60ED16F631}">
      <dgm:prSet/>
      <dgm:spPr/>
      <dgm:t>
        <a:bodyPr/>
        <a:lstStyle/>
        <a:p>
          <a:endParaRPr lang="tr-TR" sz="1800"/>
        </a:p>
      </dgm:t>
    </dgm:pt>
    <dgm:pt modelId="{C2E9D3FF-46E1-4883-A656-D4C99C217F6D}">
      <dgm:prSet phldrT="[Metin]" custT="1"/>
      <dgm:spPr/>
      <dgm:t>
        <a:bodyPr/>
        <a:lstStyle/>
        <a:p>
          <a:endParaRPr lang="tr-TR" sz="1800" dirty="0"/>
        </a:p>
      </dgm:t>
    </dgm:pt>
    <dgm:pt modelId="{C912C1FD-51A9-4B8F-9F4C-0E43EA8B8E78}" type="sibTrans" cxnId="{30ED6FFE-EA61-432C-A72A-13E2FB03B781}">
      <dgm:prSet/>
      <dgm:spPr/>
      <dgm:t>
        <a:bodyPr/>
        <a:lstStyle/>
        <a:p>
          <a:endParaRPr lang="tr-TR" sz="1800"/>
        </a:p>
      </dgm:t>
    </dgm:pt>
    <dgm:pt modelId="{FBA50679-1098-426F-8AE8-C3AFCE2ACB73}" type="parTrans" cxnId="{30ED6FFE-EA61-432C-A72A-13E2FB03B781}">
      <dgm:prSet/>
      <dgm:spPr/>
      <dgm:t>
        <a:bodyPr/>
        <a:lstStyle/>
        <a:p>
          <a:endParaRPr lang="tr-TR" sz="1800"/>
        </a:p>
      </dgm:t>
    </dgm:pt>
    <dgm:pt modelId="{ECBC9460-2BC2-4D70-B9F9-8934093723FA}">
      <dgm:prSet phldrT="[Metin]" custT="1"/>
      <dgm:spPr/>
      <dgm:t>
        <a:bodyPr/>
        <a:lstStyle/>
        <a:p>
          <a:pPr marL="228600" indent="0" defTabSz="889000">
            <a:lnSpc>
              <a:spcPct val="90000"/>
            </a:lnSpc>
            <a:spcBef>
              <a:spcPct val="0"/>
            </a:spcBef>
            <a:spcAft>
              <a:spcPct val="15000"/>
            </a:spcAft>
            <a:buNone/>
          </a:pPr>
          <a:endParaRPr lang="tr-TR" sz="2000" dirty="0">
            <a:latin typeface="Times New Roman" pitchFamily="18" charset="0"/>
            <a:cs typeface="Times New Roman" pitchFamily="18" charset="0"/>
          </a:endParaRPr>
        </a:p>
      </dgm:t>
    </dgm:pt>
    <dgm:pt modelId="{C89A350B-C879-46E5-B3AF-42ABEEB29F90}" type="sibTrans" cxnId="{453B9132-E323-4DAF-B7AF-6599643CA0CC}">
      <dgm:prSet/>
      <dgm:spPr/>
      <dgm:t>
        <a:bodyPr/>
        <a:lstStyle/>
        <a:p>
          <a:endParaRPr lang="tr-TR" sz="1600"/>
        </a:p>
      </dgm:t>
    </dgm:pt>
    <dgm:pt modelId="{05946D23-A0E3-4A5E-B6B5-3B3BDF0E550A}" type="parTrans" cxnId="{453B9132-E323-4DAF-B7AF-6599643CA0CC}">
      <dgm:prSet/>
      <dgm:spPr/>
      <dgm:t>
        <a:bodyPr/>
        <a:lstStyle/>
        <a:p>
          <a:endParaRPr lang="tr-TR" sz="1600"/>
        </a:p>
      </dgm:t>
    </dgm:pt>
    <dgm:pt modelId="{C6EF7F36-584C-462A-8B7D-C6F6875F3321}" type="pres">
      <dgm:prSet presAssocID="{122F3A99-3C55-4DF7-B4CD-080AF924475A}" presName="linearFlow" presStyleCnt="0">
        <dgm:presLayoutVars>
          <dgm:dir/>
          <dgm:animLvl val="lvl"/>
          <dgm:resizeHandles val="exact"/>
        </dgm:presLayoutVars>
      </dgm:prSet>
      <dgm:spPr/>
      <dgm:t>
        <a:bodyPr/>
        <a:lstStyle/>
        <a:p>
          <a:endParaRPr lang="tr-TR"/>
        </a:p>
      </dgm:t>
    </dgm:pt>
    <dgm:pt modelId="{03E6F302-0706-4F44-BD0E-78EF2CDFEB3A}" type="pres">
      <dgm:prSet presAssocID="{49218236-383E-4CBD-BD80-80900F32382B}" presName="composite" presStyleCnt="0"/>
      <dgm:spPr/>
    </dgm:pt>
    <dgm:pt modelId="{47D27D27-D1E4-4091-9B15-B49216D3AFB3}" type="pres">
      <dgm:prSet presAssocID="{49218236-383E-4CBD-BD80-80900F32382B}" presName="parentText" presStyleLbl="alignNode1" presStyleIdx="0" presStyleCnt="3">
        <dgm:presLayoutVars>
          <dgm:chMax val="1"/>
          <dgm:bulletEnabled val="1"/>
        </dgm:presLayoutVars>
      </dgm:prSet>
      <dgm:spPr/>
      <dgm:t>
        <a:bodyPr/>
        <a:lstStyle/>
        <a:p>
          <a:endParaRPr lang="tr-TR"/>
        </a:p>
      </dgm:t>
    </dgm:pt>
    <dgm:pt modelId="{E5151437-FD3B-4B47-9394-14DC36EDE4A2}" type="pres">
      <dgm:prSet presAssocID="{49218236-383E-4CBD-BD80-80900F32382B}" presName="descendantText" presStyleLbl="alignAcc1" presStyleIdx="0" presStyleCnt="3">
        <dgm:presLayoutVars>
          <dgm:bulletEnabled val="1"/>
        </dgm:presLayoutVars>
      </dgm:prSet>
      <dgm:spPr/>
      <dgm:t>
        <a:bodyPr/>
        <a:lstStyle/>
        <a:p>
          <a:endParaRPr lang="tr-TR"/>
        </a:p>
      </dgm:t>
    </dgm:pt>
    <dgm:pt modelId="{A4FB2393-68A8-4915-9BEC-8B25187B12F0}" type="pres">
      <dgm:prSet presAssocID="{742AE37B-4BE5-4394-A7A0-CF651013B7AE}" presName="sp" presStyleCnt="0"/>
      <dgm:spPr/>
    </dgm:pt>
    <dgm:pt modelId="{68511531-C0E4-42D2-AB8F-C69B1AF02C1B}" type="pres">
      <dgm:prSet presAssocID="{36CC693D-79E6-4DE1-935D-18AE77BB50F8}" presName="composite" presStyleCnt="0"/>
      <dgm:spPr/>
    </dgm:pt>
    <dgm:pt modelId="{0B83968A-CF16-49D0-A357-21C9CF3946C5}" type="pres">
      <dgm:prSet presAssocID="{36CC693D-79E6-4DE1-935D-18AE77BB50F8}" presName="parentText" presStyleLbl="alignNode1" presStyleIdx="1" presStyleCnt="3">
        <dgm:presLayoutVars>
          <dgm:chMax val="1"/>
          <dgm:bulletEnabled val="1"/>
        </dgm:presLayoutVars>
      </dgm:prSet>
      <dgm:spPr/>
      <dgm:t>
        <a:bodyPr/>
        <a:lstStyle/>
        <a:p>
          <a:endParaRPr lang="tr-TR"/>
        </a:p>
      </dgm:t>
    </dgm:pt>
    <dgm:pt modelId="{9082DCD8-DEA3-48B1-9241-801B58D8E1AA}" type="pres">
      <dgm:prSet presAssocID="{36CC693D-79E6-4DE1-935D-18AE77BB50F8}" presName="descendantText" presStyleLbl="alignAcc1" presStyleIdx="1" presStyleCnt="3">
        <dgm:presLayoutVars>
          <dgm:bulletEnabled val="1"/>
        </dgm:presLayoutVars>
      </dgm:prSet>
      <dgm:spPr/>
      <dgm:t>
        <a:bodyPr/>
        <a:lstStyle/>
        <a:p>
          <a:endParaRPr lang="tr-TR"/>
        </a:p>
      </dgm:t>
    </dgm:pt>
    <dgm:pt modelId="{5E2D1775-66B9-4EC0-8CED-8BBB1BE6E14C}" type="pres">
      <dgm:prSet presAssocID="{1A172FB3-649E-4F67-B36B-75301C05AB17}" presName="sp" presStyleCnt="0"/>
      <dgm:spPr/>
    </dgm:pt>
    <dgm:pt modelId="{2CFCB2F2-D0D8-46A9-B803-B210E6DBF13B}" type="pres">
      <dgm:prSet presAssocID="{C2E9D3FF-46E1-4883-A656-D4C99C217F6D}" presName="composite" presStyleCnt="0"/>
      <dgm:spPr/>
    </dgm:pt>
    <dgm:pt modelId="{4F9E9543-83CF-4443-93F1-AB17B94A9397}" type="pres">
      <dgm:prSet presAssocID="{C2E9D3FF-46E1-4883-A656-D4C99C217F6D}" presName="parentText" presStyleLbl="alignNode1" presStyleIdx="2" presStyleCnt="3">
        <dgm:presLayoutVars>
          <dgm:chMax val="1"/>
          <dgm:bulletEnabled val="1"/>
        </dgm:presLayoutVars>
      </dgm:prSet>
      <dgm:spPr/>
      <dgm:t>
        <a:bodyPr/>
        <a:lstStyle/>
        <a:p>
          <a:endParaRPr lang="tr-TR"/>
        </a:p>
      </dgm:t>
    </dgm:pt>
    <dgm:pt modelId="{9F06CC71-F46C-4544-9C4B-183FD86ECDF3}" type="pres">
      <dgm:prSet presAssocID="{C2E9D3FF-46E1-4883-A656-D4C99C217F6D}" presName="descendantText" presStyleLbl="alignAcc1" presStyleIdx="2" presStyleCnt="3">
        <dgm:presLayoutVars>
          <dgm:bulletEnabled val="1"/>
        </dgm:presLayoutVars>
      </dgm:prSet>
      <dgm:spPr/>
      <dgm:t>
        <a:bodyPr/>
        <a:lstStyle/>
        <a:p>
          <a:endParaRPr lang="tr-TR"/>
        </a:p>
      </dgm:t>
    </dgm:pt>
  </dgm:ptLst>
  <dgm:cxnLst>
    <dgm:cxn modelId="{453B9132-E323-4DAF-B7AF-6599643CA0CC}" srcId="{C2E9D3FF-46E1-4883-A656-D4C99C217F6D}" destId="{ECBC9460-2BC2-4D70-B9F9-8934093723FA}" srcOrd="0" destOrd="0" parTransId="{05946D23-A0E3-4A5E-B6B5-3B3BDF0E550A}" sibTransId="{C89A350B-C879-46E5-B3AF-42ABEEB29F90}"/>
    <dgm:cxn modelId="{88F4A668-A117-4890-A03D-F69492B0846A}" type="presOf" srcId="{05D7AA68-824C-4B86-81F2-E872F093323E}" destId="{9F06CC71-F46C-4544-9C4B-183FD86ECDF3}" srcOrd="0" destOrd="1" presId="urn:microsoft.com/office/officeart/2005/8/layout/chevron2"/>
    <dgm:cxn modelId="{B7BFE583-25AB-43CD-8B3B-B3BD8E8B520B}" type="presOf" srcId="{C2E9D3FF-46E1-4883-A656-D4C99C217F6D}" destId="{4F9E9543-83CF-4443-93F1-AB17B94A9397}" srcOrd="0" destOrd="0" presId="urn:microsoft.com/office/officeart/2005/8/layout/chevron2"/>
    <dgm:cxn modelId="{28A0D749-BFF3-4389-A13A-3FE6D64186A4}" srcId="{36CC693D-79E6-4DE1-935D-18AE77BB50F8}" destId="{41DBC998-E64D-4672-A18F-5BCE206F7E64}" srcOrd="0" destOrd="0" parTransId="{B05E980F-F0F9-4E18-8322-4ABC5DD0689B}" sibTransId="{D23C7078-279C-463A-AF5F-E4FAE9B05258}"/>
    <dgm:cxn modelId="{5CBA5049-9D98-451C-8356-92E13F91B54D}" type="presOf" srcId="{ECBC9460-2BC2-4D70-B9F9-8934093723FA}" destId="{9F06CC71-F46C-4544-9C4B-183FD86ECDF3}" srcOrd="0" destOrd="0" presId="urn:microsoft.com/office/officeart/2005/8/layout/chevron2"/>
    <dgm:cxn modelId="{7BB43EE0-8DEB-47A8-89B5-A683FCC9F389}" srcId="{49218236-383E-4CBD-BD80-80900F32382B}" destId="{9C52B944-D6F9-4B2A-B8A7-DDEB30DAA259}" srcOrd="0" destOrd="0" parTransId="{61BC726E-EE04-452F-BB26-54CB7C9777EE}" sibTransId="{6139557B-5AB1-4F06-BFD0-8559F7F38B9A}"/>
    <dgm:cxn modelId="{F18509BA-F271-47E5-A6A6-597DAD890E78}" type="presOf" srcId="{9C52B944-D6F9-4B2A-B8A7-DDEB30DAA259}" destId="{E5151437-FD3B-4B47-9394-14DC36EDE4A2}" srcOrd="0" destOrd="0" presId="urn:microsoft.com/office/officeart/2005/8/layout/chevron2"/>
    <dgm:cxn modelId="{2DB24FD5-829C-4D80-9FDE-AB679A1E8996}" srcId="{122F3A99-3C55-4DF7-B4CD-080AF924475A}" destId="{49218236-383E-4CBD-BD80-80900F32382B}" srcOrd="0" destOrd="0" parTransId="{F41AFDFB-0AAA-4FF5-B9F7-C697A2DEC885}" sibTransId="{742AE37B-4BE5-4394-A7A0-CF651013B7AE}"/>
    <dgm:cxn modelId="{22482325-4514-48AF-80A2-EF0B8370CC52}" srcId="{C2E9D3FF-46E1-4883-A656-D4C99C217F6D}" destId="{05D7AA68-824C-4B86-81F2-E872F093323E}" srcOrd="1" destOrd="0" parTransId="{E6699E08-B8F8-4DBE-A579-2C4273281D3D}" sibTransId="{4008ACB6-66FD-4D29-A5B1-52162D645549}"/>
    <dgm:cxn modelId="{5A42F571-B3EA-4DE7-9D0B-77333DBF88F7}" type="presOf" srcId="{49218236-383E-4CBD-BD80-80900F32382B}" destId="{47D27D27-D1E4-4091-9B15-B49216D3AFB3}" srcOrd="0" destOrd="0" presId="urn:microsoft.com/office/officeart/2005/8/layout/chevron2"/>
    <dgm:cxn modelId="{6D16D24B-7796-4B9E-B358-FC60ED16F631}" srcId="{122F3A99-3C55-4DF7-B4CD-080AF924475A}" destId="{36CC693D-79E6-4DE1-935D-18AE77BB50F8}" srcOrd="1" destOrd="0" parTransId="{3437669B-E5E5-48ED-8EE1-1FFF0D54160F}" sibTransId="{1A172FB3-649E-4F67-B36B-75301C05AB17}"/>
    <dgm:cxn modelId="{53CFB7C3-3B1E-4129-9E6E-919677C86EF4}" type="presOf" srcId="{36CC693D-79E6-4DE1-935D-18AE77BB50F8}" destId="{0B83968A-CF16-49D0-A357-21C9CF3946C5}" srcOrd="0" destOrd="0" presId="urn:microsoft.com/office/officeart/2005/8/layout/chevron2"/>
    <dgm:cxn modelId="{30ED6FFE-EA61-432C-A72A-13E2FB03B781}" srcId="{122F3A99-3C55-4DF7-B4CD-080AF924475A}" destId="{C2E9D3FF-46E1-4883-A656-D4C99C217F6D}" srcOrd="2" destOrd="0" parTransId="{FBA50679-1098-426F-8AE8-C3AFCE2ACB73}" sibTransId="{C912C1FD-51A9-4B8F-9F4C-0E43EA8B8E78}"/>
    <dgm:cxn modelId="{F2C78039-D8AC-44CD-B64F-80CC540FAB6E}" type="presOf" srcId="{122F3A99-3C55-4DF7-B4CD-080AF924475A}" destId="{C6EF7F36-584C-462A-8B7D-C6F6875F3321}" srcOrd="0" destOrd="0" presId="urn:microsoft.com/office/officeart/2005/8/layout/chevron2"/>
    <dgm:cxn modelId="{90E3DA1F-F531-46E2-85DF-ECF396E7C1B0}" type="presOf" srcId="{41DBC998-E64D-4672-A18F-5BCE206F7E64}" destId="{9082DCD8-DEA3-48B1-9241-801B58D8E1AA}" srcOrd="0" destOrd="0" presId="urn:microsoft.com/office/officeart/2005/8/layout/chevron2"/>
    <dgm:cxn modelId="{5177B058-AC26-4758-B554-3E604C65F2F3}" type="presParOf" srcId="{C6EF7F36-584C-462A-8B7D-C6F6875F3321}" destId="{03E6F302-0706-4F44-BD0E-78EF2CDFEB3A}" srcOrd="0" destOrd="0" presId="urn:microsoft.com/office/officeart/2005/8/layout/chevron2"/>
    <dgm:cxn modelId="{82E162E6-4ECD-46E2-880D-051BA8212424}" type="presParOf" srcId="{03E6F302-0706-4F44-BD0E-78EF2CDFEB3A}" destId="{47D27D27-D1E4-4091-9B15-B49216D3AFB3}" srcOrd="0" destOrd="0" presId="urn:microsoft.com/office/officeart/2005/8/layout/chevron2"/>
    <dgm:cxn modelId="{A60BD05B-A909-4DDD-8EFC-3C515E2DB059}" type="presParOf" srcId="{03E6F302-0706-4F44-BD0E-78EF2CDFEB3A}" destId="{E5151437-FD3B-4B47-9394-14DC36EDE4A2}" srcOrd="1" destOrd="0" presId="urn:microsoft.com/office/officeart/2005/8/layout/chevron2"/>
    <dgm:cxn modelId="{075C713C-2FBC-479B-B401-855429F40FDB}" type="presParOf" srcId="{C6EF7F36-584C-462A-8B7D-C6F6875F3321}" destId="{A4FB2393-68A8-4915-9BEC-8B25187B12F0}" srcOrd="1" destOrd="0" presId="urn:microsoft.com/office/officeart/2005/8/layout/chevron2"/>
    <dgm:cxn modelId="{809FAA0A-12EF-4EA8-9867-A3FF53DEA71C}" type="presParOf" srcId="{C6EF7F36-584C-462A-8B7D-C6F6875F3321}" destId="{68511531-C0E4-42D2-AB8F-C69B1AF02C1B}" srcOrd="2" destOrd="0" presId="urn:microsoft.com/office/officeart/2005/8/layout/chevron2"/>
    <dgm:cxn modelId="{7D59A149-0141-470B-A14F-A260DAC4AC89}" type="presParOf" srcId="{68511531-C0E4-42D2-AB8F-C69B1AF02C1B}" destId="{0B83968A-CF16-49D0-A357-21C9CF3946C5}" srcOrd="0" destOrd="0" presId="urn:microsoft.com/office/officeart/2005/8/layout/chevron2"/>
    <dgm:cxn modelId="{BBE0FFDD-5BC9-4CB3-A915-F8B0ED2B9952}" type="presParOf" srcId="{68511531-C0E4-42D2-AB8F-C69B1AF02C1B}" destId="{9082DCD8-DEA3-48B1-9241-801B58D8E1AA}" srcOrd="1" destOrd="0" presId="urn:microsoft.com/office/officeart/2005/8/layout/chevron2"/>
    <dgm:cxn modelId="{403C2FFF-AFFC-435F-B406-92A62F8B5160}" type="presParOf" srcId="{C6EF7F36-584C-462A-8B7D-C6F6875F3321}" destId="{5E2D1775-66B9-4EC0-8CED-8BBB1BE6E14C}" srcOrd="3" destOrd="0" presId="urn:microsoft.com/office/officeart/2005/8/layout/chevron2"/>
    <dgm:cxn modelId="{A8309099-2033-432A-B687-AB50480FB8F3}" type="presParOf" srcId="{C6EF7F36-584C-462A-8B7D-C6F6875F3321}" destId="{2CFCB2F2-D0D8-46A9-B803-B210E6DBF13B}" srcOrd="4" destOrd="0" presId="urn:microsoft.com/office/officeart/2005/8/layout/chevron2"/>
    <dgm:cxn modelId="{14483E05-88DF-4C01-AE49-D1902C415D67}" type="presParOf" srcId="{2CFCB2F2-D0D8-46A9-B803-B210E6DBF13B}" destId="{4F9E9543-83CF-4443-93F1-AB17B94A9397}" srcOrd="0" destOrd="0" presId="urn:microsoft.com/office/officeart/2005/8/layout/chevron2"/>
    <dgm:cxn modelId="{A4AE6854-AB71-41DC-A87A-E07BC734E0F8}" type="presParOf" srcId="{2CFCB2F2-D0D8-46A9-B803-B210E6DBF13B}" destId="{9F06CC71-F46C-4544-9C4B-183FD86ECD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2F3A99-3C55-4DF7-B4CD-080AF924475A}"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tr-TR"/>
        </a:p>
      </dgm:t>
    </dgm:pt>
    <dgm:pt modelId="{CBF0568A-5EBA-4926-9117-DCD5D2C94938}">
      <dgm:prSet phldrT="[Metin]" custT="1"/>
      <dgm:spPr/>
      <dgm:t>
        <a:bodyPr/>
        <a:lstStyle/>
        <a:p>
          <a:r>
            <a:rPr lang="tr-TR" sz="1800" b="1" dirty="0">
              <a:latin typeface="Times New Roman" pitchFamily="18" charset="0"/>
              <a:cs typeface="Times New Roman" pitchFamily="18" charset="0"/>
            </a:rPr>
            <a:t>Sadece kadınlar için değil, erkekler için de örseleyici olabilir</a:t>
          </a:r>
          <a:r>
            <a:rPr lang="tr-TR" sz="1800" b="1" dirty="0">
              <a:latin typeface="Gadugi" panose="020B0502040204020203" pitchFamily="34" charset="0"/>
            </a:rPr>
            <a:t>.</a:t>
          </a:r>
          <a:endParaRPr lang="tr-TR" sz="1800" dirty="0"/>
        </a:p>
      </dgm:t>
    </dgm:pt>
    <dgm:pt modelId="{4DD2830B-F8ED-47F8-8B58-3CC97F9B0E1E}" type="parTrans" cxnId="{B06CCC39-5DFF-4A89-A470-FB15544E3E11}">
      <dgm:prSet/>
      <dgm:spPr/>
      <dgm:t>
        <a:bodyPr/>
        <a:lstStyle/>
        <a:p>
          <a:endParaRPr lang="tr-TR" sz="1800"/>
        </a:p>
      </dgm:t>
    </dgm:pt>
    <dgm:pt modelId="{E8A665CA-D15B-4790-ACCD-509026B794B4}" type="sibTrans" cxnId="{B06CCC39-5DFF-4A89-A470-FB15544E3E11}">
      <dgm:prSet/>
      <dgm:spPr/>
      <dgm:t>
        <a:bodyPr/>
        <a:lstStyle/>
        <a:p>
          <a:endParaRPr lang="tr-TR" sz="1800"/>
        </a:p>
      </dgm:t>
    </dgm:pt>
    <dgm:pt modelId="{D4BC4AAC-E0D7-4C53-B3FC-05E5D01DAB9C}">
      <dgm:prSet custT="1"/>
      <dgm:spPr/>
      <dgm:t>
        <a:bodyPr/>
        <a:lstStyle/>
        <a:p>
          <a:r>
            <a:rPr lang="tr-TR" sz="1800" b="1" dirty="0">
              <a:latin typeface="Times New Roman" pitchFamily="18" charset="0"/>
              <a:cs typeface="Times New Roman" pitchFamily="18" charset="0"/>
            </a:rPr>
            <a:t>Bireyleri, aileleri, ülkenin bir bütün olarak insani gelişmesini etkiler.</a:t>
          </a:r>
          <a:endParaRPr lang="tr-TR" sz="1800" dirty="0">
            <a:latin typeface="Times New Roman" pitchFamily="18" charset="0"/>
            <a:cs typeface="Times New Roman" pitchFamily="18" charset="0"/>
          </a:endParaRPr>
        </a:p>
      </dgm:t>
    </dgm:pt>
    <dgm:pt modelId="{192877C7-55F0-4787-89C5-4432E1EF54F9}" type="parTrans" cxnId="{CB66E0FA-61B2-43F5-B2B9-2915768535ED}">
      <dgm:prSet/>
      <dgm:spPr/>
      <dgm:t>
        <a:bodyPr/>
        <a:lstStyle/>
        <a:p>
          <a:endParaRPr lang="tr-TR" sz="1800"/>
        </a:p>
      </dgm:t>
    </dgm:pt>
    <dgm:pt modelId="{8F62D724-0DC4-4629-8185-84AFBFBAA964}" type="sibTrans" cxnId="{CB66E0FA-61B2-43F5-B2B9-2915768535ED}">
      <dgm:prSet/>
      <dgm:spPr/>
      <dgm:t>
        <a:bodyPr/>
        <a:lstStyle/>
        <a:p>
          <a:endParaRPr lang="tr-TR" sz="1800"/>
        </a:p>
      </dgm:t>
    </dgm:pt>
    <dgm:pt modelId="{EC6F628C-AA8D-4D96-9B36-D9B88F859DD2}">
      <dgm:prSet phldrT="[Metin]" custT="1"/>
      <dgm:spPr/>
      <dgm:t>
        <a:bodyPr/>
        <a:lstStyle/>
        <a:p>
          <a:endParaRPr lang="tr-TR" sz="1800" dirty="0"/>
        </a:p>
      </dgm:t>
    </dgm:pt>
    <dgm:pt modelId="{E7508D19-39BB-4CCD-8366-4B3B73B131D6}" type="sibTrans" cxnId="{A132F217-33FD-42DB-88D8-B5A4F28F929F}">
      <dgm:prSet/>
      <dgm:spPr/>
      <dgm:t>
        <a:bodyPr/>
        <a:lstStyle/>
        <a:p>
          <a:endParaRPr lang="tr-TR" sz="1800"/>
        </a:p>
      </dgm:t>
    </dgm:pt>
    <dgm:pt modelId="{78737305-A335-489B-8564-FDE7518D3A86}" type="parTrans" cxnId="{A132F217-33FD-42DB-88D8-B5A4F28F929F}">
      <dgm:prSet/>
      <dgm:spPr/>
      <dgm:t>
        <a:bodyPr/>
        <a:lstStyle/>
        <a:p>
          <a:endParaRPr lang="tr-TR" sz="1800"/>
        </a:p>
      </dgm:t>
    </dgm:pt>
    <dgm:pt modelId="{DAB9D11D-181B-467A-91BC-29C71DA10E92}">
      <dgm:prSet custT="1"/>
      <dgm:spPr/>
      <dgm:t>
        <a:bodyPr/>
        <a:lstStyle/>
        <a:p>
          <a:endParaRPr lang="tr-TR" sz="1800" dirty="0"/>
        </a:p>
      </dgm:t>
    </dgm:pt>
    <dgm:pt modelId="{9F3A6EB4-2438-4CC1-BD6D-24D71FB6702D}" type="parTrans" cxnId="{06A7A8B5-D02F-4EE4-A89F-A3D4CF5342F1}">
      <dgm:prSet/>
      <dgm:spPr/>
      <dgm:t>
        <a:bodyPr/>
        <a:lstStyle/>
        <a:p>
          <a:endParaRPr lang="tr-TR" sz="1800"/>
        </a:p>
      </dgm:t>
    </dgm:pt>
    <dgm:pt modelId="{54FBAE0E-0A6D-4CB7-A66F-C8A4486C5152}" type="sibTrans" cxnId="{06A7A8B5-D02F-4EE4-A89F-A3D4CF5342F1}">
      <dgm:prSet/>
      <dgm:spPr/>
      <dgm:t>
        <a:bodyPr/>
        <a:lstStyle/>
        <a:p>
          <a:endParaRPr lang="tr-TR" sz="1800"/>
        </a:p>
      </dgm:t>
    </dgm:pt>
    <dgm:pt modelId="{2D13C404-FED7-49D5-ADEB-B3AD757D4D57}">
      <dgm:prSet custT="1"/>
      <dgm:spPr/>
      <dgm:t>
        <a:bodyPr/>
        <a:lstStyle/>
        <a:p>
          <a:r>
            <a:rPr lang="tr-TR" sz="1800" b="1" dirty="0">
              <a:latin typeface="Times New Roman" pitchFamily="18" charset="0"/>
              <a:cs typeface="Times New Roman" pitchFamily="18" charset="0"/>
            </a:rPr>
            <a:t>En ağır sonuçlarından birisi kadına yönelik şiddet ve buna bağlı ölümlerdir.</a:t>
          </a:r>
          <a:endParaRPr lang="tr-TR" sz="1800" dirty="0">
            <a:latin typeface="Times New Roman" pitchFamily="18" charset="0"/>
            <a:cs typeface="Times New Roman" pitchFamily="18" charset="0"/>
          </a:endParaRPr>
        </a:p>
      </dgm:t>
    </dgm:pt>
    <dgm:pt modelId="{A16C022B-717E-4DEF-A152-0C5146C7BB01}" type="parTrans" cxnId="{81F44720-C072-4DF6-898F-AE2B0FA0F565}">
      <dgm:prSet/>
      <dgm:spPr/>
      <dgm:t>
        <a:bodyPr/>
        <a:lstStyle/>
        <a:p>
          <a:endParaRPr lang="tr-TR" sz="1800"/>
        </a:p>
      </dgm:t>
    </dgm:pt>
    <dgm:pt modelId="{70BC1D80-C4F9-46A5-B6E4-A659A479C700}" type="sibTrans" cxnId="{81F44720-C072-4DF6-898F-AE2B0FA0F565}">
      <dgm:prSet/>
      <dgm:spPr/>
      <dgm:t>
        <a:bodyPr/>
        <a:lstStyle/>
        <a:p>
          <a:endParaRPr lang="tr-TR" sz="1800"/>
        </a:p>
      </dgm:t>
    </dgm:pt>
    <dgm:pt modelId="{49218236-383E-4CBD-BD80-80900F32382B}">
      <dgm:prSet phldrT="[Metin]" phldr="1" custT="1"/>
      <dgm:spPr/>
      <dgm:t>
        <a:bodyPr/>
        <a:lstStyle/>
        <a:p>
          <a:endParaRPr lang="tr-TR" sz="1800" dirty="0"/>
        </a:p>
      </dgm:t>
    </dgm:pt>
    <dgm:pt modelId="{742AE37B-4BE5-4394-A7A0-CF651013B7AE}" type="sibTrans" cxnId="{2DB24FD5-829C-4D80-9FDE-AB679A1E8996}">
      <dgm:prSet/>
      <dgm:spPr/>
      <dgm:t>
        <a:bodyPr/>
        <a:lstStyle/>
        <a:p>
          <a:endParaRPr lang="tr-TR" sz="1800"/>
        </a:p>
      </dgm:t>
    </dgm:pt>
    <dgm:pt modelId="{F41AFDFB-0AAA-4FF5-B9F7-C697A2DEC885}" type="parTrans" cxnId="{2DB24FD5-829C-4D80-9FDE-AB679A1E8996}">
      <dgm:prSet/>
      <dgm:spPr/>
      <dgm:t>
        <a:bodyPr/>
        <a:lstStyle/>
        <a:p>
          <a:endParaRPr lang="tr-TR" sz="1800"/>
        </a:p>
      </dgm:t>
    </dgm:pt>
    <dgm:pt modelId="{C6EF7F36-584C-462A-8B7D-C6F6875F3321}" type="pres">
      <dgm:prSet presAssocID="{122F3A99-3C55-4DF7-B4CD-080AF924475A}" presName="linearFlow" presStyleCnt="0">
        <dgm:presLayoutVars>
          <dgm:dir/>
          <dgm:animLvl val="lvl"/>
          <dgm:resizeHandles val="exact"/>
        </dgm:presLayoutVars>
      </dgm:prSet>
      <dgm:spPr/>
      <dgm:t>
        <a:bodyPr/>
        <a:lstStyle/>
        <a:p>
          <a:endParaRPr lang="tr-TR"/>
        </a:p>
      </dgm:t>
    </dgm:pt>
    <dgm:pt modelId="{03E6F302-0706-4F44-BD0E-78EF2CDFEB3A}" type="pres">
      <dgm:prSet presAssocID="{49218236-383E-4CBD-BD80-80900F32382B}" presName="composite" presStyleCnt="0"/>
      <dgm:spPr/>
    </dgm:pt>
    <dgm:pt modelId="{47D27D27-D1E4-4091-9B15-B49216D3AFB3}" type="pres">
      <dgm:prSet presAssocID="{49218236-383E-4CBD-BD80-80900F32382B}" presName="parentText" presStyleLbl="alignNode1" presStyleIdx="0" presStyleCnt="3">
        <dgm:presLayoutVars>
          <dgm:chMax val="1"/>
          <dgm:bulletEnabled val="1"/>
        </dgm:presLayoutVars>
      </dgm:prSet>
      <dgm:spPr/>
      <dgm:t>
        <a:bodyPr/>
        <a:lstStyle/>
        <a:p>
          <a:endParaRPr lang="tr-TR"/>
        </a:p>
      </dgm:t>
    </dgm:pt>
    <dgm:pt modelId="{E5151437-FD3B-4B47-9394-14DC36EDE4A2}" type="pres">
      <dgm:prSet presAssocID="{49218236-383E-4CBD-BD80-80900F32382B}" presName="descendantText" presStyleLbl="alignAcc1" presStyleIdx="0" presStyleCnt="3">
        <dgm:presLayoutVars>
          <dgm:bulletEnabled val="1"/>
        </dgm:presLayoutVars>
      </dgm:prSet>
      <dgm:spPr/>
      <dgm:t>
        <a:bodyPr/>
        <a:lstStyle/>
        <a:p>
          <a:endParaRPr lang="tr-TR"/>
        </a:p>
      </dgm:t>
    </dgm:pt>
    <dgm:pt modelId="{A4FB2393-68A8-4915-9BEC-8B25187B12F0}" type="pres">
      <dgm:prSet presAssocID="{742AE37B-4BE5-4394-A7A0-CF651013B7AE}" presName="sp" presStyleCnt="0"/>
      <dgm:spPr/>
    </dgm:pt>
    <dgm:pt modelId="{8977FA38-F204-401C-A91C-C9D1DF3DDA65}" type="pres">
      <dgm:prSet presAssocID="{EC6F628C-AA8D-4D96-9B36-D9B88F859DD2}" presName="composite" presStyleCnt="0"/>
      <dgm:spPr/>
    </dgm:pt>
    <dgm:pt modelId="{86DDA378-9FF6-45D4-8323-425243EB9B68}" type="pres">
      <dgm:prSet presAssocID="{EC6F628C-AA8D-4D96-9B36-D9B88F859DD2}" presName="parentText" presStyleLbl="alignNode1" presStyleIdx="1" presStyleCnt="3">
        <dgm:presLayoutVars>
          <dgm:chMax val="1"/>
          <dgm:bulletEnabled val="1"/>
        </dgm:presLayoutVars>
      </dgm:prSet>
      <dgm:spPr/>
      <dgm:t>
        <a:bodyPr/>
        <a:lstStyle/>
        <a:p>
          <a:endParaRPr lang="tr-TR"/>
        </a:p>
      </dgm:t>
    </dgm:pt>
    <dgm:pt modelId="{691FA3AC-E704-4EA5-84E9-6FB9B923AFF2}" type="pres">
      <dgm:prSet presAssocID="{EC6F628C-AA8D-4D96-9B36-D9B88F859DD2}" presName="descendantText" presStyleLbl="alignAcc1" presStyleIdx="1" presStyleCnt="3">
        <dgm:presLayoutVars>
          <dgm:bulletEnabled val="1"/>
        </dgm:presLayoutVars>
      </dgm:prSet>
      <dgm:spPr/>
      <dgm:t>
        <a:bodyPr/>
        <a:lstStyle/>
        <a:p>
          <a:endParaRPr lang="tr-TR"/>
        </a:p>
      </dgm:t>
    </dgm:pt>
    <dgm:pt modelId="{58903026-7428-4867-A700-05C6B385389A}" type="pres">
      <dgm:prSet presAssocID="{E7508D19-39BB-4CCD-8366-4B3B73B131D6}" presName="sp" presStyleCnt="0"/>
      <dgm:spPr/>
    </dgm:pt>
    <dgm:pt modelId="{9EF32B24-532B-4A49-8E8E-525F33371DF3}" type="pres">
      <dgm:prSet presAssocID="{DAB9D11D-181B-467A-91BC-29C71DA10E92}" presName="composite" presStyleCnt="0"/>
      <dgm:spPr/>
    </dgm:pt>
    <dgm:pt modelId="{8B89BEB7-B1AD-48B1-ACE0-4C9C3C8A5C1F}" type="pres">
      <dgm:prSet presAssocID="{DAB9D11D-181B-467A-91BC-29C71DA10E92}" presName="parentText" presStyleLbl="alignNode1" presStyleIdx="2" presStyleCnt="3">
        <dgm:presLayoutVars>
          <dgm:chMax val="1"/>
          <dgm:bulletEnabled val="1"/>
        </dgm:presLayoutVars>
      </dgm:prSet>
      <dgm:spPr/>
      <dgm:t>
        <a:bodyPr/>
        <a:lstStyle/>
        <a:p>
          <a:endParaRPr lang="tr-TR"/>
        </a:p>
      </dgm:t>
    </dgm:pt>
    <dgm:pt modelId="{80F60628-605A-4CC1-8505-31F098F3EBAF}" type="pres">
      <dgm:prSet presAssocID="{DAB9D11D-181B-467A-91BC-29C71DA10E92}" presName="descendantText" presStyleLbl="alignAcc1" presStyleIdx="2" presStyleCnt="3">
        <dgm:presLayoutVars>
          <dgm:bulletEnabled val="1"/>
        </dgm:presLayoutVars>
      </dgm:prSet>
      <dgm:spPr/>
      <dgm:t>
        <a:bodyPr/>
        <a:lstStyle/>
        <a:p>
          <a:endParaRPr lang="tr-TR"/>
        </a:p>
      </dgm:t>
    </dgm:pt>
  </dgm:ptLst>
  <dgm:cxnLst>
    <dgm:cxn modelId="{CB66E0FA-61B2-43F5-B2B9-2915768535ED}" srcId="{EC6F628C-AA8D-4D96-9B36-D9B88F859DD2}" destId="{D4BC4AAC-E0D7-4C53-B3FC-05E5D01DAB9C}" srcOrd="0" destOrd="0" parTransId="{192877C7-55F0-4787-89C5-4432E1EF54F9}" sibTransId="{8F62D724-0DC4-4629-8185-84AFBFBAA964}"/>
    <dgm:cxn modelId="{81F44720-C072-4DF6-898F-AE2B0FA0F565}" srcId="{DAB9D11D-181B-467A-91BC-29C71DA10E92}" destId="{2D13C404-FED7-49D5-ADEB-B3AD757D4D57}" srcOrd="0" destOrd="0" parTransId="{A16C022B-717E-4DEF-A152-0C5146C7BB01}" sibTransId="{70BC1D80-C4F9-46A5-B6E4-A659A479C700}"/>
    <dgm:cxn modelId="{B06CCC39-5DFF-4A89-A470-FB15544E3E11}" srcId="{49218236-383E-4CBD-BD80-80900F32382B}" destId="{CBF0568A-5EBA-4926-9117-DCD5D2C94938}" srcOrd="0" destOrd="0" parTransId="{4DD2830B-F8ED-47F8-8B58-3CC97F9B0E1E}" sibTransId="{E8A665CA-D15B-4790-ACCD-509026B794B4}"/>
    <dgm:cxn modelId="{EA4FD206-782F-4D8B-838A-BC37B80A24EF}" type="presOf" srcId="{DAB9D11D-181B-467A-91BC-29C71DA10E92}" destId="{8B89BEB7-B1AD-48B1-ACE0-4C9C3C8A5C1F}" srcOrd="0" destOrd="0" presId="urn:microsoft.com/office/officeart/2005/8/layout/chevron2"/>
    <dgm:cxn modelId="{FA9C560B-830F-4122-B8A2-CB12F6BA8BA3}" type="presOf" srcId="{D4BC4AAC-E0D7-4C53-B3FC-05E5D01DAB9C}" destId="{691FA3AC-E704-4EA5-84E9-6FB9B923AFF2}" srcOrd="0" destOrd="0" presId="urn:microsoft.com/office/officeart/2005/8/layout/chevron2"/>
    <dgm:cxn modelId="{C94CC679-6065-4D3A-8380-1AEB94EB29E7}" type="presOf" srcId="{EC6F628C-AA8D-4D96-9B36-D9B88F859DD2}" destId="{86DDA378-9FF6-45D4-8323-425243EB9B68}" srcOrd="0" destOrd="0" presId="urn:microsoft.com/office/officeart/2005/8/layout/chevron2"/>
    <dgm:cxn modelId="{2DB24FD5-829C-4D80-9FDE-AB679A1E8996}" srcId="{122F3A99-3C55-4DF7-B4CD-080AF924475A}" destId="{49218236-383E-4CBD-BD80-80900F32382B}" srcOrd="0" destOrd="0" parTransId="{F41AFDFB-0AAA-4FF5-B9F7-C697A2DEC885}" sibTransId="{742AE37B-4BE5-4394-A7A0-CF651013B7AE}"/>
    <dgm:cxn modelId="{9C91DB8A-2663-49D8-B29A-6B0EAD2F1E0C}" type="presOf" srcId="{2D13C404-FED7-49D5-ADEB-B3AD757D4D57}" destId="{80F60628-605A-4CC1-8505-31F098F3EBAF}" srcOrd="0" destOrd="0" presId="urn:microsoft.com/office/officeart/2005/8/layout/chevron2"/>
    <dgm:cxn modelId="{5A42F571-B3EA-4DE7-9D0B-77333DBF88F7}" type="presOf" srcId="{49218236-383E-4CBD-BD80-80900F32382B}" destId="{47D27D27-D1E4-4091-9B15-B49216D3AFB3}" srcOrd="0" destOrd="0" presId="urn:microsoft.com/office/officeart/2005/8/layout/chevron2"/>
    <dgm:cxn modelId="{FE0184AA-D467-40A6-B1EB-25B10631D7F0}" type="presOf" srcId="{CBF0568A-5EBA-4926-9117-DCD5D2C94938}" destId="{E5151437-FD3B-4B47-9394-14DC36EDE4A2}" srcOrd="0" destOrd="0" presId="urn:microsoft.com/office/officeart/2005/8/layout/chevron2"/>
    <dgm:cxn modelId="{06A7A8B5-D02F-4EE4-A89F-A3D4CF5342F1}" srcId="{122F3A99-3C55-4DF7-B4CD-080AF924475A}" destId="{DAB9D11D-181B-467A-91BC-29C71DA10E92}" srcOrd="2" destOrd="0" parTransId="{9F3A6EB4-2438-4CC1-BD6D-24D71FB6702D}" sibTransId="{54FBAE0E-0A6D-4CB7-A66F-C8A4486C5152}"/>
    <dgm:cxn modelId="{F2C78039-D8AC-44CD-B64F-80CC540FAB6E}" type="presOf" srcId="{122F3A99-3C55-4DF7-B4CD-080AF924475A}" destId="{C6EF7F36-584C-462A-8B7D-C6F6875F3321}" srcOrd="0" destOrd="0" presId="urn:microsoft.com/office/officeart/2005/8/layout/chevron2"/>
    <dgm:cxn modelId="{A132F217-33FD-42DB-88D8-B5A4F28F929F}" srcId="{122F3A99-3C55-4DF7-B4CD-080AF924475A}" destId="{EC6F628C-AA8D-4D96-9B36-D9B88F859DD2}" srcOrd="1" destOrd="0" parTransId="{78737305-A335-489B-8564-FDE7518D3A86}" sibTransId="{E7508D19-39BB-4CCD-8366-4B3B73B131D6}"/>
    <dgm:cxn modelId="{5177B058-AC26-4758-B554-3E604C65F2F3}" type="presParOf" srcId="{C6EF7F36-584C-462A-8B7D-C6F6875F3321}" destId="{03E6F302-0706-4F44-BD0E-78EF2CDFEB3A}" srcOrd="0" destOrd="0" presId="urn:microsoft.com/office/officeart/2005/8/layout/chevron2"/>
    <dgm:cxn modelId="{82E162E6-4ECD-46E2-880D-051BA8212424}" type="presParOf" srcId="{03E6F302-0706-4F44-BD0E-78EF2CDFEB3A}" destId="{47D27D27-D1E4-4091-9B15-B49216D3AFB3}" srcOrd="0" destOrd="0" presId="urn:microsoft.com/office/officeart/2005/8/layout/chevron2"/>
    <dgm:cxn modelId="{A60BD05B-A909-4DDD-8EFC-3C515E2DB059}" type="presParOf" srcId="{03E6F302-0706-4F44-BD0E-78EF2CDFEB3A}" destId="{E5151437-FD3B-4B47-9394-14DC36EDE4A2}" srcOrd="1" destOrd="0" presId="urn:microsoft.com/office/officeart/2005/8/layout/chevron2"/>
    <dgm:cxn modelId="{075C713C-2FBC-479B-B401-855429F40FDB}" type="presParOf" srcId="{C6EF7F36-584C-462A-8B7D-C6F6875F3321}" destId="{A4FB2393-68A8-4915-9BEC-8B25187B12F0}" srcOrd="1" destOrd="0" presId="urn:microsoft.com/office/officeart/2005/8/layout/chevron2"/>
    <dgm:cxn modelId="{A3D050DE-229B-476E-9AE7-AE4D90925B97}" type="presParOf" srcId="{C6EF7F36-584C-462A-8B7D-C6F6875F3321}" destId="{8977FA38-F204-401C-A91C-C9D1DF3DDA65}" srcOrd="2" destOrd="0" presId="urn:microsoft.com/office/officeart/2005/8/layout/chevron2"/>
    <dgm:cxn modelId="{BE528F14-6C99-4091-AE82-DF594BA90B2D}" type="presParOf" srcId="{8977FA38-F204-401C-A91C-C9D1DF3DDA65}" destId="{86DDA378-9FF6-45D4-8323-425243EB9B68}" srcOrd="0" destOrd="0" presId="urn:microsoft.com/office/officeart/2005/8/layout/chevron2"/>
    <dgm:cxn modelId="{46239DC7-8DEF-4548-97CA-E828CD4F1AF0}" type="presParOf" srcId="{8977FA38-F204-401C-A91C-C9D1DF3DDA65}" destId="{691FA3AC-E704-4EA5-84E9-6FB9B923AFF2}" srcOrd="1" destOrd="0" presId="urn:microsoft.com/office/officeart/2005/8/layout/chevron2"/>
    <dgm:cxn modelId="{99E87690-D779-436F-9EA5-E768C45C2309}" type="presParOf" srcId="{C6EF7F36-584C-462A-8B7D-C6F6875F3321}" destId="{58903026-7428-4867-A700-05C6B385389A}" srcOrd="3" destOrd="0" presId="urn:microsoft.com/office/officeart/2005/8/layout/chevron2"/>
    <dgm:cxn modelId="{A32ADAC3-0154-46A8-9934-0E614E99AD74}" type="presParOf" srcId="{C6EF7F36-584C-462A-8B7D-C6F6875F3321}" destId="{9EF32B24-532B-4A49-8E8E-525F33371DF3}" srcOrd="4" destOrd="0" presId="urn:microsoft.com/office/officeart/2005/8/layout/chevron2"/>
    <dgm:cxn modelId="{37CD8422-72C3-484F-BF33-04A61E4A09DA}" type="presParOf" srcId="{9EF32B24-532B-4A49-8E8E-525F33371DF3}" destId="{8B89BEB7-B1AD-48B1-ACE0-4C9C3C8A5C1F}" srcOrd="0" destOrd="0" presId="urn:microsoft.com/office/officeart/2005/8/layout/chevron2"/>
    <dgm:cxn modelId="{C3840A66-B36D-4615-8AB3-C2B288FC5144}" type="presParOf" srcId="{9EF32B24-532B-4A49-8E8E-525F33371DF3}" destId="{80F60628-605A-4CC1-8505-31F098F3EB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80C75A-2552-4263-A7C7-074A06415960}" type="doc">
      <dgm:prSet loTypeId="urn:microsoft.com/office/officeart/2011/layout/TabList" loCatId="list" qsTypeId="urn:microsoft.com/office/officeart/2005/8/quickstyle/3d2" qsCatId="3D" csTypeId="urn:microsoft.com/office/officeart/2005/8/colors/colorful1#1" csCatId="colorful" phldr="1"/>
      <dgm:spPr/>
      <dgm:t>
        <a:bodyPr/>
        <a:lstStyle/>
        <a:p>
          <a:endParaRPr lang="tr-TR"/>
        </a:p>
      </dgm:t>
    </dgm:pt>
    <dgm:pt modelId="{5434006D-D583-4B35-923E-FF91EC98A53A}">
      <dgm:prSet phldrT="[Metin]"/>
      <dgm:spPr/>
      <dgm:t>
        <a:bodyPr/>
        <a:lstStyle/>
        <a:p>
          <a:r>
            <a:rPr lang="tr-TR" dirty="0"/>
            <a:t>*</a:t>
          </a:r>
        </a:p>
      </dgm:t>
    </dgm:pt>
    <dgm:pt modelId="{53F70B0E-B8D4-46F6-851B-6C990ECB12BA}" type="parTrans" cxnId="{AAAB4214-08AD-4E43-801E-F80B17FA2FF2}">
      <dgm:prSet/>
      <dgm:spPr/>
      <dgm:t>
        <a:bodyPr/>
        <a:lstStyle/>
        <a:p>
          <a:endParaRPr lang="tr-TR"/>
        </a:p>
      </dgm:t>
    </dgm:pt>
    <dgm:pt modelId="{76B3BAD0-A39E-4F6A-884C-56FAB25E2DE6}" type="sibTrans" cxnId="{AAAB4214-08AD-4E43-801E-F80B17FA2FF2}">
      <dgm:prSet/>
      <dgm:spPr/>
      <dgm:t>
        <a:bodyPr/>
        <a:lstStyle/>
        <a:p>
          <a:endParaRPr lang="tr-TR"/>
        </a:p>
      </dgm:t>
    </dgm:pt>
    <dgm:pt modelId="{45743944-794A-442A-A6C5-79A810F69BA4}">
      <dgm:prSet phldrT="[Metin]" custT="1"/>
      <dgm:spPr/>
      <dgm:t>
        <a:bodyPr/>
        <a:lstStyle/>
        <a:p>
          <a:r>
            <a:rPr lang="tr-TR" sz="3600" dirty="0"/>
            <a:t>Fiziksel Şiddet </a:t>
          </a:r>
        </a:p>
      </dgm:t>
    </dgm:pt>
    <dgm:pt modelId="{1F83A4FB-8296-47A7-B232-2BCB187B6366}" type="parTrans" cxnId="{EE338A4F-EC94-44A2-AA76-4877FC571D19}">
      <dgm:prSet/>
      <dgm:spPr/>
      <dgm:t>
        <a:bodyPr/>
        <a:lstStyle/>
        <a:p>
          <a:endParaRPr lang="tr-TR"/>
        </a:p>
      </dgm:t>
    </dgm:pt>
    <dgm:pt modelId="{D2391C20-2336-40CC-AF5B-687F68ED4189}" type="sibTrans" cxnId="{EE338A4F-EC94-44A2-AA76-4877FC571D19}">
      <dgm:prSet/>
      <dgm:spPr/>
      <dgm:t>
        <a:bodyPr/>
        <a:lstStyle/>
        <a:p>
          <a:endParaRPr lang="tr-TR"/>
        </a:p>
      </dgm:t>
    </dgm:pt>
    <dgm:pt modelId="{8963248C-C2A0-45DF-8652-C16BF58996E8}">
      <dgm:prSet phldrT="[Metin]"/>
      <dgm:spPr/>
      <dgm:t>
        <a:bodyPr/>
        <a:lstStyle/>
        <a:p>
          <a:r>
            <a:rPr lang="tr-TR" dirty="0"/>
            <a:t>*</a:t>
          </a:r>
        </a:p>
      </dgm:t>
    </dgm:pt>
    <dgm:pt modelId="{B680C808-B3A4-42C4-817A-4CBB5A134C5F}" type="parTrans" cxnId="{31E7DA80-49B3-4A3C-AE1F-E054C158860E}">
      <dgm:prSet/>
      <dgm:spPr/>
      <dgm:t>
        <a:bodyPr/>
        <a:lstStyle/>
        <a:p>
          <a:endParaRPr lang="tr-TR"/>
        </a:p>
      </dgm:t>
    </dgm:pt>
    <dgm:pt modelId="{6FA7369B-2B99-4951-A682-2C76748640F1}" type="sibTrans" cxnId="{31E7DA80-49B3-4A3C-AE1F-E054C158860E}">
      <dgm:prSet/>
      <dgm:spPr/>
      <dgm:t>
        <a:bodyPr/>
        <a:lstStyle/>
        <a:p>
          <a:endParaRPr lang="tr-TR"/>
        </a:p>
      </dgm:t>
    </dgm:pt>
    <dgm:pt modelId="{C0FF3328-3DFA-4FD1-9767-97E44A70C1C5}">
      <dgm:prSet phldrT="[Metin]" custT="1"/>
      <dgm:spPr/>
      <dgm:t>
        <a:bodyPr/>
        <a:lstStyle/>
        <a:p>
          <a:r>
            <a:rPr lang="tr-TR" sz="3600" dirty="0"/>
            <a:t>Psikolojik Şiddet </a:t>
          </a:r>
        </a:p>
      </dgm:t>
    </dgm:pt>
    <dgm:pt modelId="{6093F81E-76BA-48FD-8915-D3B0096F9F0F}" type="parTrans" cxnId="{DC55DDDF-987E-43A7-9266-D2077F5A5FCC}">
      <dgm:prSet/>
      <dgm:spPr/>
      <dgm:t>
        <a:bodyPr/>
        <a:lstStyle/>
        <a:p>
          <a:endParaRPr lang="tr-TR"/>
        </a:p>
      </dgm:t>
    </dgm:pt>
    <dgm:pt modelId="{DEBFF3B8-592D-4A88-BBE6-7FED63F9FEDA}" type="sibTrans" cxnId="{DC55DDDF-987E-43A7-9266-D2077F5A5FCC}">
      <dgm:prSet/>
      <dgm:spPr/>
      <dgm:t>
        <a:bodyPr/>
        <a:lstStyle/>
        <a:p>
          <a:endParaRPr lang="tr-TR"/>
        </a:p>
      </dgm:t>
    </dgm:pt>
    <dgm:pt modelId="{D6A51990-DCA5-479B-9111-8EE49BE842CC}">
      <dgm:prSet phldrT="[Metin]"/>
      <dgm:spPr/>
      <dgm:t>
        <a:bodyPr/>
        <a:lstStyle/>
        <a:p>
          <a:r>
            <a:rPr lang="tr-TR" dirty="0"/>
            <a:t>*</a:t>
          </a:r>
        </a:p>
      </dgm:t>
    </dgm:pt>
    <dgm:pt modelId="{C145D65B-C564-4DEA-9397-7BCA3B49F04A}" type="parTrans" cxnId="{3C657471-A2E3-4905-BEBC-1DE2B8AE5B7C}">
      <dgm:prSet/>
      <dgm:spPr/>
      <dgm:t>
        <a:bodyPr/>
        <a:lstStyle/>
        <a:p>
          <a:endParaRPr lang="tr-TR"/>
        </a:p>
      </dgm:t>
    </dgm:pt>
    <dgm:pt modelId="{147404BB-CA63-49AE-BE12-3491A1EAEC7C}" type="sibTrans" cxnId="{3C657471-A2E3-4905-BEBC-1DE2B8AE5B7C}">
      <dgm:prSet/>
      <dgm:spPr/>
      <dgm:t>
        <a:bodyPr/>
        <a:lstStyle/>
        <a:p>
          <a:endParaRPr lang="tr-TR"/>
        </a:p>
      </dgm:t>
    </dgm:pt>
    <dgm:pt modelId="{6891AB0A-C9B1-4AB0-AB7A-86589EB25FE9}">
      <dgm:prSet phldrT="[Metin]" custT="1"/>
      <dgm:spPr/>
      <dgm:t>
        <a:bodyPr/>
        <a:lstStyle/>
        <a:p>
          <a:r>
            <a:rPr lang="tr-TR" sz="3600" dirty="0"/>
            <a:t>Cinsel Şiddet </a:t>
          </a:r>
        </a:p>
      </dgm:t>
    </dgm:pt>
    <dgm:pt modelId="{43BCE430-D8FF-4F14-8423-C830B9FCD159}" type="parTrans" cxnId="{30E566E8-1691-4DB1-8C6D-E7F6F38A6385}">
      <dgm:prSet/>
      <dgm:spPr/>
      <dgm:t>
        <a:bodyPr/>
        <a:lstStyle/>
        <a:p>
          <a:endParaRPr lang="tr-TR"/>
        </a:p>
      </dgm:t>
    </dgm:pt>
    <dgm:pt modelId="{F7CF6071-6B99-446A-9990-FAE8E904678F}" type="sibTrans" cxnId="{30E566E8-1691-4DB1-8C6D-E7F6F38A6385}">
      <dgm:prSet/>
      <dgm:spPr/>
      <dgm:t>
        <a:bodyPr/>
        <a:lstStyle/>
        <a:p>
          <a:endParaRPr lang="tr-TR"/>
        </a:p>
      </dgm:t>
    </dgm:pt>
    <dgm:pt modelId="{5B5D53B0-FA98-4F77-8FCD-241B29A6BCFA}">
      <dgm:prSet phldrT="[Metin]"/>
      <dgm:spPr/>
      <dgm:t>
        <a:bodyPr/>
        <a:lstStyle/>
        <a:p>
          <a:r>
            <a:rPr lang="tr-TR" dirty="0"/>
            <a:t>*</a:t>
          </a:r>
        </a:p>
      </dgm:t>
    </dgm:pt>
    <dgm:pt modelId="{7FAFB700-CC6B-40BF-8103-92280D9304B9}" type="parTrans" cxnId="{BF20FB22-FAA7-4639-A163-64A668D1CA10}">
      <dgm:prSet/>
      <dgm:spPr/>
      <dgm:t>
        <a:bodyPr/>
        <a:lstStyle/>
        <a:p>
          <a:endParaRPr lang="tr-TR"/>
        </a:p>
      </dgm:t>
    </dgm:pt>
    <dgm:pt modelId="{70EA0253-3A6F-4BE8-9EB2-4C0398A473E0}" type="sibTrans" cxnId="{BF20FB22-FAA7-4639-A163-64A668D1CA10}">
      <dgm:prSet/>
      <dgm:spPr/>
      <dgm:t>
        <a:bodyPr/>
        <a:lstStyle/>
        <a:p>
          <a:endParaRPr lang="tr-TR"/>
        </a:p>
      </dgm:t>
    </dgm:pt>
    <dgm:pt modelId="{017AC688-E687-47AE-8032-F56E7CBE0766}">
      <dgm:prSet phldrT="[Metin]" custT="1"/>
      <dgm:spPr/>
      <dgm:t>
        <a:bodyPr/>
        <a:lstStyle/>
        <a:p>
          <a:r>
            <a:rPr lang="tr-TR" sz="3600" dirty="0"/>
            <a:t>Ekonomik Şiddet </a:t>
          </a:r>
        </a:p>
      </dgm:t>
    </dgm:pt>
    <dgm:pt modelId="{65A7659B-4DBC-443D-92EA-38CB440D80FF}" type="parTrans" cxnId="{28781B6A-2715-4464-8BA4-7DD2BCD7896C}">
      <dgm:prSet/>
      <dgm:spPr/>
      <dgm:t>
        <a:bodyPr/>
        <a:lstStyle/>
        <a:p>
          <a:endParaRPr lang="tr-TR"/>
        </a:p>
      </dgm:t>
    </dgm:pt>
    <dgm:pt modelId="{02955A35-16BD-45D5-BD28-E529F67DD0AB}" type="sibTrans" cxnId="{28781B6A-2715-4464-8BA4-7DD2BCD7896C}">
      <dgm:prSet/>
      <dgm:spPr/>
      <dgm:t>
        <a:bodyPr/>
        <a:lstStyle/>
        <a:p>
          <a:endParaRPr lang="tr-TR"/>
        </a:p>
      </dgm:t>
    </dgm:pt>
    <dgm:pt modelId="{7C609228-B384-4580-A4FC-BFFBAC0818AE}" type="pres">
      <dgm:prSet presAssocID="{4080C75A-2552-4263-A7C7-074A06415960}" presName="Name0" presStyleCnt="0">
        <dgm:presLayoutVars>
          <dgm:chMax/>
          <dgm:chPref val="3"/>
          <dgm:dir/>
          <dgm:animOne val="branch"/>
          <dgm:animLvl val="lvl"/>
        </dgm:presLayoutVars>
      </dgm:prSet>
      <dgm:spPr/>
      <dgm:t>
        <a:bodyPr/>
        <a:lstStyle/>
        <a:p>
          <a:endParaRPr lang="tr-TR"/>
        </a:p>
      </dgm:t>
    </dgm:pt>
    <dgm:pt modelId="{07B55E40-C891-4900-889E-9546686B3474}" type="pres">
      <dgm:prSet presAssocID="{5434006D-D583-4B35-923E-FF91EC98A53A}" presName="composite" presStyleCnt="0"/>
      <dgm:spPr/>
    </dgm:pt>
    <dgm:pt modelId="{8DAA67BE-482A-40BD-B7F4-CCEC199389DE}" type="pres">
      <dgm:prSet presAssocID="{5434006D-D583-4B35-923E-FF91EC98A53A}" presName="FirstChild" presStyleLbl="revTx" presStyleIdx="0" presStyleCnt="4" custLinFactNeighborX="-13009" custLinFactNeighborY="-118">
        <dgm:presLayoutVars>
          <dgm:chMax val="0"/>
          <dgm:chPref val="0"/>
          <dgm:bulletEnabled val="1"/>
        </dgm:presLayoutVars>
      </dgm:prSet>
      <dgm:spPr/>
      <dgm:t>
        <a:bodyPr/>
        <a:lstStyle/>
        <a:p>
          <a:endParaRPr lang="tr-TR"/>
        </a:p>
      </dgm:t>
    </dgm:pt>
    <dgm:pt modelId="{9A855842-B8FD-47AC-B95F-1D5DE523D5E1}" type="pres">
      <dgm:prSet presAssocID="{5434006D-D583-4B35-923E-FF91EC98A53A}" presName="Parent" presStyleLbl="alignNode1" presStyleIdx="0" presStyleCnt="4" custScaleX="45481" custScaleY="86031" custLinFactNeighborX="-22765" custLinFactNeighborY="-3315">
        <dgm:presLayoutVars>
          <dgm:chMax val="3"/>
          <dgm:chPref val="3"/>
          <dgm:bulletEnabled val="1"/>
        </dgm:presLayoutVars>
      </dgm:prSet>
      <dgm:spPr/>
      <dgm:t>
        <a:bodyPr/>
        <a:lstStyle/>
        <a:p>
          <a:endParaRPr lang="tr-TR"/>
        </a:p>
      </dgm:t>
    </dgm:pt>
    <dgm:pt modelId="{474F4F5B-EFC9-408B-8471-A482AE44E203}" type="pres">
      <dgm:prSet presAssocID="{5434006D-D583-4B35-923E-FF91EC98A53A}" presName="Accent" presStyleLbl="parChTrans1D1" presStyleIdx="0" presStyleCnt="4"/>
      <dgm:spPr/>
    </dgm:pt>
    <dgm:pt modelId="{2D51D073-4E4A-490A-B115-479D7FCB44BE}" type="pres">
      <dgm:prSet presAssocID="{76B3BAD0-A39E-4F6A-884C-56FAB25E2DE6}" presName="sibTrans" presStyleCnt="0"/>
      <dgm:spPr/>
    </dgm:pt>
    <dgm:pt modelId="{4A8D95E3-5C5F-4127-8AB5-221ACE9ACBE4}" type="pres">
      <dgm:prSet presAssocID="{8963248C-C2A0-45DF-8652-C16BF58996E8}" presName="composite" presStyleCnt="0"/>
      <dgm:spPr/>
    </dgm:pt>
    <dgm:pt modelId="{31554E7D-AEDB-474B-B6A3-4A5AD9E04E97}" type="pres">
      <dgm:prSet presAssocID="{8963248C-C2A0-45DF-8652-C16BF58996E8}" presName="FirstChild" presStyleLbl="revTx" presStyleIdx="1" presStyleCnt="4" custLinFactNeighborX="-13009" custLinFactNeighborY="6178">
        <dgm:presLayoutVars>
          <dgm:chMax val="0"/>
          <dgm:chPref val="0"/>
          <dgm:bulletEnabled val="1"/>
        </dgm:presLayoutVars>
      </dgm:prSet>
      <dgm:spPr/>
      <dgm:t>
        <a:bodyPr/>
        <a:lstStyle/>
        <a:p>
          <a:endParaRPr lang="tr-TR"/>
        </a:p>
      </dgm:t>
    </dgm:pt>
    <dgm:pt modelId="{5AC9972F-B33E-4F42-8A01-3E9EB48D7F7A}" type="pres">
      <dgm:prSet presAssocID="{8963248C-C2A0-45DF-8652-C16BF58996E8}" presName="Parent" presStyleLbl="alignNode1" presStyleIdx="1" presStyleCnt="4" custScaleX="45481" custScaleY="81806" custLinFactNeighborX="-22765" custLinFactNeighborY="2629">
        <dgm:presLayoutVars>
          <dgm:chMax val="3"/>
          <dgm:chPref val="3"/>
          <dgm:bulletEnabled val="1"/>
        </dgm:presLayoutVars>
      </dgm:prSet>
      <dgm:spPr/>
      <dgm:t>
        <a:bodyPr/>
        <a:lstStyle/>
        <a:p>
          <a:endParaRPr lang="tr-TR"/>
        </a:p>
      </dgm:t>
    </dgm:pt>
    <dgm:pt modelId="{E1FD3152-06AA-4108-9C0D-344CAEAF3FB7}" type="pres">
      <dgm:prSet presAssocID="{8963248C-C2A0-45DF-8652-C16BF58996E8}" presName="Accent" presStyleLbl="parChTrans1D1" presStyleIdx="1" presStyleCnt="4"/>
      <dgm:spPr/>
    </dgm:pt>
    <dgm:pt modelId="{CA93D4B3-5DDE-4558-92CB-746EF5C9D0BF}" type="pres">
      <dgm:prSet presAssocID="{6FA7369B-2B99-4951-A682-2C76748640F1}" presName="sibTrans" presStyleCnt="0"/>
      <dgm:spPr/>
    </dgm:pt>
    <dgm:pt modelId="{F0EC1165-63E0-4B42-B349-1726AD21680E}" type="pres">
      <dgm:prSet presAssocID="{D6A51990-DCA5-479B-9111-8EE49BE842CC}" presName="composite" presStyleCnt="0"/>
      <dgm:spPr/>
    </dgm:pt>
    <dgm:pt modelId="{B2D48CA9-792D-4C7A-87FE-6388390E51E2}" type="pres">
      <dgm:prSet presAssocID="{D6A51990-DCA5-479B-9111-8EE49BE842CC}" presName="FirstChild" presStyleLbl="revTx" presStyleIdx="2" presStyleCnt="4" custLinFactNeighborX="-13009" custLinFactNeighborY="-2575">
        <dgm:presLayoutVars>
          <dgm:chMax val="0"/>
          <dgm:chPref val="0"/>
          <dgm:bulletEnabled val="1"/>
        </dgm:presLayoutVars>
      </dgm:prSet>
      <dgm:spPr/>
      <dgm:t>
        <a:bodyPr/>
        <a:lstStyle/>
        <a:p>
          <a:endParaRPr lang="tr-TR"/>
        </a:p>
      </dgm:t>
    </dgm:pt>
    <dgm:pt modelId="{C8B1D6F2-25A2-4118-9DDD-BB2C42028330}" type="pres">
      <dgm:prSet presAssocID="{D6A51990-DCA5-479B-9111-8EE49BE842CC}" presName="Parent" presStyleLbl="alignNode1" presStyleIdx="2" presStyleCnt="4" custScaleX="45384" custScaleY="78106" custLinFactNeighborX="-22765" custLinFactNeighborY="-4889">
        <dgm:presLayoutVars>
          <dgm:chMax val="3"/>
          <dgm:chPref val="3"/>
          <dgm:bulletEnabled val="1"/>
        </dgm:presLayoutVars>
      </dgm:prSet>
      <dgm:spPr/>
      <dgm:t>
        <a:bodyPr/>
        <a:lstStyle/>
        <a:p>
          <a:endParaRPr lang="tr-TR"/>
        </a:p>
      </dgm:t>
    </dgm:pt>
    <dgm:pt modelId="{35C45D4D-8DAA-47FA-A060-9509FC2DE5A4}" type="pres">
      <dgm:prSet presAssocID="{D6A51990-DCA5-479B-9111-8EE49BE842CC}" presName="Accent" presStyleLbl="parChTrans1D1" presStyleIdx="2" presStyleCnt="4"/>
      <dgm:spPr/>
    </dgm:pt>
    <dgm:pt modelId="{50E00D87-5D36-4CF1-9E2C-DAA2BE507D48}" type="pres">
      <dgm:prSet presAssocID="{147404BB-CA63-49AE-BE12-3491A1EAEC7C}" presName="sibTrans" presStyleCnt="0"/>
      <dgm:spPr/>
    </dgm:pt>
    <dgm:pt modelId="{E78269BA-B1E8-4536-8813-772AFC275722}" type="pres">
      <dgm:prSet presAssocID="{5B5D53B0-FA98-4F77-8FCD-241B29A6BCFA}" presName="composite" presStyleCnt="0"/>
      <dgm:spPr/>
    </dgm:pt>
    <dgm:pt modelId="{0936FA59-92E5-47A2-AC05-8FE5309230BE}" type="pres">
      <dgm:prSet presAssocID="{5B5D53B0-FA98-4F77-8FCD-241B29A6BCFA}" presName="FirstChild" presStyleLbl="revTx" presStyleIdx="3" presStyleCnt="4" custScaleX="106384" custLinFactNeighborX="-7999" custLinFactNeighborY="1233">
        <dgm:presLayoutVars>
          <dgm:chMax val="0"/>
          <dgm:chPref val="0"/>
          <dgm:bulletEnabled val="1"/>
        </dgm:presLayoutVars>
      </dgm:prSet>
      <dgm:spPr/>
      <dgm:t>
        <a:bodyPr/>
        <a:lstStyle/>
        <a:p>
          <a:endParaRPr lang="tr-TR"/>
        </a:p>
      </dgm:t>
    </dgm:pt>
    <dgm:pt modelId="{5351AE3E-8CE4-450A-98FB-01D00EC4C974}" type="pres">
      <dgm:prSet presAssocID="{5B5D53B0-FA98-4F77-8FCD-241B29A6BCFA}" presName="Parent" presStyleLbl="alignNode1" presStyleIdx="3" presStyleCnt="4" custScaleX="45383" custScaleY="82821" custLinFactNeighborX="-18173" custLinFactNeighborY="-1902">
        <dgm:presLayoutVars>
          <dgm:chMax val="3"/>
          <dgm:chPref val="3"/>
          <dgm:bulletEnabled val="1"/>
        </dgm:presLayoutVars>
      </dgm:prSet>
      <dgm:spPr/>
      <dgm:t>
        <a:bodyPr/>
        <a:lstStyle/>
        <a:p>
          <a:endParaRPr lang="tr-TR"/>
        </a:p>
      </dgm:t>
    </dgm:pt>
    <dgm:pt modelId="{E138E21A-D680-4D81-B800-9FCA11E01273}" type="pres">
      <dgm:prSet presAssocID="{5B5D53B0-FA98-4F77-8FCD-241B29A6BCFA}" presName="Accent" presStyleLbl="parChTrans1D1" presStyleIdx="3" presStyleCnt="4"/>
      <dgm:spPr/>
    </dgm:pt>
  </dgm:ptLst>
  <dgm:cxnLst>
    <dgm:cxn modelId="{30E566E8-1691-4DB1-8C6D-E7F6F38A6385}" srcId="{D6A51990-DCA5-479B-9111-8EE49BE842CC}" destId="{6891AB0A-C9B1-4AB0-AB7A-86589EB25FE9}" srcOrd="0" destOrd="0" parTransId="{43BCE430-D8FF-4F14-8423-C830B9FCD159}" sibTransId="{F7CF6071-6B99-446A-9990-FAE8E904678F}"/>
    <dgm:cxn modelId="{77DAC0A8-7A7D-4C7D-B2A6-308916325D50}" type="presOf" srcId="{D6A51990-DCA5-479B-9111-8EE49BE842CC}" destId="{C8B1D6F2-25A2-4118-9DDD-BB2C42028330}" srcOrd="0" destOrd="0" presId="urn:microsoft.com/office/officeart/2011/layout/TabList"/>
    <dgm:cxn modelId="{0BD8E77B-62B9-4A8A-ABBE-1F0C5B6C824E}" type="presOf" srcId="{6891AB0A-C9B1-4AB0-AB7A-86589EB25FE9}" destId="{B2D48CA9-792D-4C7A-87FE-6388390E51E2}" srcOrd="0" destOrd="0" presId="urn:microsoft.com/office/officeart/2011/layout/TabList"/>
    <dgm:cxn modelId="{31E7DA80-49B3-4A3C-AE1F-E054C158860E}" srcId="{4080C75A-2552-4263-A7C7-074A06415960}" destId="{8963248C-C2A0-45DF-8652-C16BF58996E8}" srcOrd="1" destOrd="0" parTransId="{B680C808-B3A4-42C4-817A-4CBB5A134C5F}" sibTransId="{6FA7369B-2B99-4951-A682-2C76748640F1}"/>
    <dgm:cxn modelId="{4A87FE37-B3D5-4DA5-9801-41AC86739403}" type="presOf" srcId="{C0FF3328-3DFA-4FD1-9767-97E44A70C1C5}" destId="{31554E7D-AEDB-474B-B6A3-4A5AD9E04E97}" srcOrd="0" destOrd="0" presId="urn:microsoft.com/office/officeart/2011/layout/TabList"/>
    <dgm:cxn modelId="{5470248E-89C0-4DE4-9C06-461C98A712B9}" type="presOf" srcId="{4080C75A-2552-4263-A7C7-074A06415960}" destId="{7C609228-B384-4580-A4FC-BFFBAC0818AE}" srcOrd="0" destOrd="0" presId="urn:microsoft.com/office/officeart/2011/layout/TabList"/>
    <dgm:cxn modelId="{3C657471-A2E3-4905-BEBC-1DE2B8AE5B7C}" srcId="{4080C75A-2552-4263-A7C7-074A06415960}" destId="{D6A51990-DCA5-479B-9111-8EE49BE842CC}" srcOrd="2" destOrd="0" parTransId="{C145D65B-C564-4DEA-9397-7BCA3B49F04A}" sibTransId="{147404BB-CA63-49AE-BE12-3491A1EAEC7C}"/>
    <dgm:cxn modelId="{E79BBDFB-B10C-4A41-949B-FFFD8EF5955D}" type="presOf" srcId="{8963248C-C2A0-45DF-8652-C16BF58996E8}" destId="{5AC9972F-B33E-4F42-8A01-3E9EB48D7F7A}" srcOrd="0" destOrd="0" presId="urn:microsoft.com/office/officeart/2011/layout/TabList"/>
    <dgm:cxn modelId="{6DE95E40-8EFD-41F8-BC70-5FBA0D5D5AD5}" type="presOf" srcId="{5B5D53B0-FA98-4F77-8FCD-241B29A6BCFA}" destId="{5351AE3E-8CE4-450A-98FB-01D00EC4C974}" srcOrd="0" destOrd="0" presId="urn:microsoft.com/office/officeart/2011/layout/TabList"/>
    <dgm:cxn modelId="{BF20FB22-FAA7-4639-A163-64A668D1CA10}" srcId="{4080C75A-2552-4263-A7C7-074A06415960}" destId="{5B5D53B0-FA98-4F77-8FCD-241B29A6BCFA}" srcOrd="3" destOrd="0" parTransId="{7FAFB700-CC6B-40BF-8103-92280D9304B9}" sibTransId="{70EA0253-3A6F-4BE8-9EB2-4C0398A473E0}"/>
    <dgm:cxn modelId="{8A59A169-BCA8-4B47-9635-98DA72F64BA6}" type="presOf" srcId="{017AC688-E687-47AE-8032-F56E7CBE0766}" destId="{0936FA59-92E5-47A2-AC05-8FE5309230BE}" srcOrd="0" destOrd="0" presId="urn:microsoft.com/office/officeart/2011/layout/TabList"/>
    <dgm:cxn modelId="{6533D291-58D6-46E3-8DD9-B49E5B6D3850}" type="presOf" srcId="{45743944-794A-442A-A6C5-79A810F69BA4}" destId="{8DAA67BE-482A-40BD-B7F4-CCEC199389DE}" srcOrd="0" destOrd="0" presId="urn:microsoft.com/office/officeart/2011/layout/TabList"/>
    <dgm:cxn modelId="{AAAB4214-08AD-4E43-801E-F80B17FA2FF2}" srcId="{4080C75A-2552-4263-A7C7-074A06415960}" destId="{5434006D-D583-4B35-923E-FF91EC98A53A}" srcOrd="0" destOrd="0" parTransId="{53F70B0E-B8D4-46F6-851B-6C990ECB12BA}" sibTransId="{76B3BAD0-A39E-4F6A-884C-56FAB25E2DE6}"/>
    <dgm:cxn modelId="{445939CE-5E34-4B92-BC44-0E7FF6913C96}" type="presOf" srcId="{5434006D-D583-4B35-923E-FF91EC98A53A}" destId="{9A855842-B8FD-47AC-B95F-1D5DE523D5E1}" srcOrd="0" destOrd="0" presId="urn:microsoft.com/office/officeart/2011/layout/TabList"/>
    <dgm:cxn modelId="{EE338A4F-EC94-44A2-AA76-4877FC571D19}" srcId="{5434006D-D583-4B35-923E-FF91EC98A53A}" destId="{45743944-794A-442A-A6C5-79A810F69BA4}" srcOrd="0" destOrd="0" parTransId="{1F83A4FB-8296-47A7-B232-2BCB187B6366}" sibTransId="{D2391C20-2336-40CC-AF5B-687F68ED4189}"/>
    <dgm:cxn modelId="{DC55DDDF-987E-43A7-9266-D2077F5A5FCC}" srcId="{8963248C-C2A0-45DF-8652-C16BF58996E8}" destId="{C0FF3328-3DFA-4FD1-9767-97E44A70C1C5}" srcOrd="0" destOrd="0" parTransId="{6093F81E-76BA-48FD-8915-D3B0096F9F0F}" sibTransId="{DEBFF3B8-592D-4A88-BBE6-7FED63F9FEDA}"/>
    <dgm:cxn modelId="{28781B6A-2715-4464-8BA4-7DD2BCD7896C}" srcId="{5B5D53B0-FA98-4F77-8FCD-241B29A6BCFA}" destId="{017AC688-E687-47AE-8032-F56E7CBE0766}" srcOrd="0" destOrd="0" parTransId="{65A7659B-4DBC-443D-92EA-38CB440D80FF}" sibTransId="{02955A35-16BD-45D5-BD28-E529F67DD0AB}"/>
    <dgm:cxn modelId="{0589E062-51D5-4A4C-883F-A6D864B6517F}" type="presParOf" srcId="{7C609228-B384-4580-A4FC-BFFBAC0818AE}" destId="{07B55E40-C891-4900-889E-9546686B3474}" srcOrd="0" destOrd="0" presId="urn:microsoft.com/office/officeart/2011/layout/TabList"/>
    <dgm:cxn modelId="{C6AA4DCA-DB54-4624-A066-859C1790F8FB}" type="presParOf" srcId="{07B55E40-C891-4900-889E-9546686B3474}" destId="{8DAA67BE-482A-40BD-B7F4-CCEC199389DE}" srcOrd="0" destOrd="0" presId="urn:microsoft.com/office/officeart/2011/layout/TabList"/>
    <dgm:cxn modelId="{DD6B014C-A613-4BE6-A1C6-F9EA5BD7BE2F}" type="presParOf" srcId="{07B55E40-C891-4900-889E-9546686B3474}" destId="{9A855842-B8FD-47AC-B95F-1D5DE523D5E1}" srcOrd="1" destOrd="0" presId="urn:microsoft.com/office/officeart/2011/layout/TabList"/>
    <dgm:cxn modelId="{288FF107-F696-4B78-9D77-6C3D4A8D725F}" type="presParOf" srcId="{07B55E40-C891-4900-889E-9546686B3474}" destId="{474F4F5B-EFC9-408B-8471-A482AE44E203}" srcOrd="2" destOrd="0" presId="urn:microsoft.com/office/officeart/2011/layout/TabList"/>
    <dgm:cxn modelId="{B3A3F757-ECCB-4601-BFC3-66BEE9253B4D}" type="presParOf" srcId="{7C609228-B384-4580-A4FC-BFFBAC0818AE}" destId="{2D51D073-4E4A-490A-B115-479D7FCB44BE}" srcOrd="1" destOrd="0" presId="urn:microsoft.com/office/officeart/2011/layout/TabList"/>
    <dgm:cxn modelId="{0FFBDD76-A83A-4388-A08B-D17FAE3BC281}" type="presParOf" srcId="{7C609228-B384-4580-A4FC-BFFBAC0818AE}" destId="{4A8D95E3-5C5F-4127-8AB5-221ACE9ACBE4}" srcOrd="2" destOrd="0" presId="urn:microsoft.com/office/officeart/2011/layout/TabList"/>
    <dgm:cxn modelId="{90847A87-EB0B-40AC-8E97-8A9750496921}" type="presParOf" srcId="{4A8D95E3-5C5F-4127-8AB5-221ACE9ACBE4}" destId="{31554E7D-AEDB-474B-B6A3-4A5AD9E04E97}" srcOrd="0" destOrd="0" presId="urn:microsoft.com/office/officeart/2011/layout/TabList"/>
    <dgm:cxn modelId="{9B9B5A11-F827-4B41-9923-44157366A33F}" type="presParOf" srcId="{4A8D95E3-5C5F-4127-8AB5-221ACE9ACBE4}" destId="{5AC9972F-B33E-4F42-8A01-3E9EB48D7F7A}" srcOrd="1" destOrd="0" presId="urn:microsoft.com/office/officeart/2011/layout/TabList"/>
    <dgm:cxn modelId="{F2488EF7-6A1C-4827-84F6-59DD16BDE54F}" type="presParOf" srcId="{4A8D95E3-5C5F-4127-8AB5-221ACE9ACBE4}" destId="{E1FD3152-06AA-4108-9C0D-344CAEAF3FB7}" srcOrd="2" destOrd="0" presId="urn:microsoft.com/office/officeart/2011/layout/TabList"/>
    <dgm:cxn modelId="{99D301AB-DB10-4AA0-9742-412585075389}" type="presParOf" srcId="{7C609228-B384-4580-A4FC-BFFBAC0818AE}" destId="{CA93D4B3-5DDE-4558-92CB-746EF5C9D0BF}" srcOrd="3" destOrd="0" presId="urn:microsoft.com/office/officeart/2011/layout/TabList"/>
    <dgm:cxn modelId="{689E1C18-BDE8-4EC8-BE8A-390B469A8BFA}" type="presParOf" srcId="{7C609228-B384-4580-A4FC-BFFBAC0818AE}" destId="{F0EC1165-63E0-4B42-B349-1726AD21680E}" srcOrd="4" destOrd="0" presId="urn:microsoft.com/office/officeart/2011/layout/TabList"/>
    <dgm:cxn modelId="{F7764101-51C7-4023-965B-BBB075D86251}" type="presParOf" srcId="{F0EC1165-63E0-4B42-B349-1726AD21680E}" destId="{B2D48CA9-792D-4C7A-87FE-6388390E51E2}" srcOrd="0" destOrd="0" presId="urn:microsoft.com/office/officeart/2011/layout/TabList"/>
    <dgm:cxn modelId="{43A5E17A-2A5B-42B7-8D6E-C0061A0F5666}" type="presParOf" srcId="{F0EC1165-63E0-4B42-B349-1726AD21680E}" destId="{C8B1D6F2-25A2-4118-9DDD-BB2C42028330}" srcOrd="1" destOrd="0" presId="urn:microsoft.com/office/officeart/2011/layout/TabList"/>
    <dgm:cxn modelId="{08FE92D9-696F-492E-BC22-E465BBE2900F}" type="presParOf" srcId="{F0EC1165-63E0-4B42-B349-1726AD21680E}" destId="{35C45D4D-8DAA-47FA-A060-9509FC2DE5A4}" srcOrd="2" destOrd="0" presId="urn:microsoft.com/office/officeart/2011/layout/TabList"/>
    <dgm:cxn modelId="{4734C202-099F-4C0B-AC95-7B49D4B00D93}" type="presParOf" srcId="{7C609228-B384-4580-A4FC-BFFBAC0818AE}" destId="{50E00D87-5D36-4CF1-9E2C-DAA2BE507D48}" srcOrd="5" destOrd="0" presId="urn:microsoft.com/office/officeart/2011/layout/TabList"/>
    <dgm:cxn modelId="{19FBE89F-BBAD-41CB-8169-888FB51B15BB}" type="presParOf" srcId="{7C609228-B384-4580-A4FC-BFFBAC0818AE}" destId="{E78269BA-B1E8-4536-8813-772AFC275722}" srcOrd="6" destOrd="0" presId="urn:microsoft.com/office/officeart/2011/layout/TabList"/>
    <dgm:cxn modelId="{2E6D8CCE-883B-4300-9E2A-F1A11B7C5CD8}" type="presParOf" srcId="{E78269BA-B1E8-4536-8813-772AFC275722}" destId="{0936FA59-92E5-47A2-AC05-8FE5309230BE}" srcOrd="0" destOrd="0" presId="urn:microsoft.com/office/officeart/2011/layout/TabList"/>
    <dgm:cxn modelId="{39ECE8DD-E918-4A58-9BBC-4C36BD6BC53C}" type="presParOf" srcId="{E78269BA-B1E8-4536-8813-772AFC275722}" destId="{5351AE3E-8CE4-450A-98FB-01D00EC4C974}" srcOrd="1" destOrd="0" presId="urn:microsoft.com/office/officeart/2011/layout/TabList"/>
    <dgm:cxn modelId="{60E2EF17-CB2E-457F-B1E6-2447D0269B39}" type="presParOf" srcId="{E78269BA-B1E8-4536-8813-772AFC275722}" destId="{E138E21A-D680-4D81-B800-9FCA11E01273}"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CF8F3-ACE7-4470-A69C-F89AEFBCB78D}" type="doc">
      <dgm:prSet loTypeId="urn:microsoft.com/office/officeart/2005/8/layout/vList6" loCatId="process" qsTypeId="urn:microsoft.com/office/officeart/2005/8/quickstyle/simple1#12" qsCatId="simple" csTypeId="urn:microsoft.com/office/officeart/2005/8/colors/accent6_2" csCatId="accent6" phldr="1"/>
      <dgm:spPr/>
      <dgm:t>
        <a:bodyPr/>
        <a:lstStyle/>
        <a:p>
          <a:endParaRPr lang="tr-TR"/>
        </a:p>
      </dgm:t>
    </dgm:pt>
    <dgm:pt modelId="{2427856D-7F09-40E8-BE21-C20366B20649}">
      <dgm:prSet phldrT="[Metin]"/>
      <dgm:spPr/>
      <dgm:t>
        <a:bodyPr/>
        <a:lstStyle/>
        <a:p>
          <a:r>
            <a:rPr lang="tr-TR" b="1" dirty="0" smtClean="0"/>
            <a:t>BARINMA</a:t>
          </a:r>
          <a:endParaRPr lang="tr-TR" b="1" dirty="0"/>
        </a:p>
      </dgm:t>
    </dgm:pt>
    <dgm:pt modelId="{422FFCB2-680A-410C-836A-E41C279435BB}" type="parTrans" cxnId="{769542B9-7A2D-4249-B3AD-4CB92F316688}">
      <dgm:prSet/>
      <dgm:spPr/>
      <dgm:t>
        <a:bodyPr/>
        <a:lstStyle/>
        <a:p>
          <a:endParaRPr lang="tr-TR"/>
        </a:p>
      </dgm:t>
    </dgm:pt>
    <dgm:pt modelId="{2CE2A4A7-D1D0-43C3-8419-A547DF0CB045}" type="sibTrans" cxnId="{769542B9-7A2D-4249-B3AD-4CB92F316688}">
      <dgm:prSet/>
      <dgm:spPr/>
      <dgm:t>
        <a:bodyPr/>
        <a:lstStyle/>
        <a:p>
          <a:endParaRPr lang="tr-TR"/>
        </a:p>
      </dgm:t>
    </dgm:pt>
    <dgm:pt modelId="{3CD43888-40A4-4E9A-97AE-B50C72089E59}">
      <dgm:prSet phldrT="[Metin]"/>
      <dgm:spPr/>
      <dgm:t>
        <a:bodyPr/>
        <a:lstStyle/>
        <a:p>
          <a:r>
            <a:rPr lang="tr-TR" b="1" dirty="0" smtClean="0"/>
            <a:t>6 ay süre ile barınma hizmeti </a:t>
          </a:r>
          <a:endParaRPr lang="tr-TR" b="1" dirty="0"/>
        </a:p>
      </dgm:t>
    </dgm:pt>
    <dgm:pt modelId="{905F0609-3EA3-459E-ABEA-D16CC3A71DC1}" type="parTrans" cxnId="{FB3CDF48-C249-44DD-BE7C-AD03D2C784F1}">
      <dgm:prSet/>
      <dgm:spPr/>
      <dgm:t>
        <a:bodyPr/>
        <a:lstStyle/>
        <a:p>
          <a:endParaRPr lang="tr-TR"/>
        </a:p>
      </dgm:t>
    </dgm:pt>
    <dgm:pt modelId="{C21361D9-4C4F-4ED1-A18C-DCB91AA24FAD}" type="sibTrans" cxnId="{FB3CDF48-C249-44DD-BE7C-AD03D2C784F1}">
      <dgm:prSet/>
      <dgm:spPr/>
      <dgm:t>
        <a:bodyPr/>
        <a:lstStyle/>
        <a:p>
          <a:endParaRPr lang="tr-TR"/>
        </a:p>
      </dgm:t>
    </dgm:pt>
    <dgm:pt modelId="{216A3AC2-F65C-4947-8097-944AED6DA06D}">
      <dgm:prSet phldrT="[Metin]"/>
      <dgm:spPr/>
      <dgm:t>
        <a:bodyPr/>
        <a:lstStyle/>
        <a:p>
          <a:r>
            <a:rPr lang="tr-TR" b="1" dirty="0" smtClean="0"/>
            <a:t>PSİKOSOSYAL DESTEK</a:t>
          </a:r>
          <a:endParaRPr lang="tr-TR" b="1" dirty="0"/>
        </a:p>
      </dgm:t>
    </dgm:pt>
    <dgm:pt modelId="{D2B219AD-DC16-493B-96A1-2AFC717A92F8}" type="parTrans" cxnId="{E0B5652F-34DD-4779-A9B0-E2AFBA12385F}">
      <dgm:prSet/>
      <dgm:spPr/>
      <dgm:t>
        <a:bodyPr/>
        <a:lstStyle/>
        <a:p>
          <a:endParaRPr lang="tr-TR"/>
        </a:p>
      </dgm:t>
    </dgm:pt>
    <dgm:pt modelId="{0D15A43A-B57A-413A-B4E5-DC1ACC476F97}" type="sibTrans" cxnId="{E0B5652F-34DD-4779-A9B0-E2AFBA12385F}">
      <dgm:prSet/>
      <dgm:spPr/>
      <dgm:t>
        <a:bodyPr/>
        <a:lstStyle/>
        <a:p>
          <a:endParaRPr lang="tr-TR"/>
        </a:p>
      </dgm:t>
    </dgm:pt>
    <dgm:pt modelId="{0F7ECD62-3F3E-4599-B714-FDCF607A349D}">
      <dgm:prSet phldrT="[Metin]"/>
      <dgm:spPr/>
      <dgm:t>
        <a:bodyPr/>
        <a:lstStyle/>
        <a:p>
          <a:r>
            <a:rPr lang="tr-TR" b="1" dirty="0" smtClean="0"/>
            <a:t>Meslek elemanları tarafından barınma  süresince </a:t>
          </a:r>
          <a:endParaRPr lang="tr-TR" b="1" dirty="0"/>
        </a:p>
      </dgm:t>
    </dgm:pt>
    <dgm:pt modelId="{F73A9EB8-40D2-4D86-B34C-937EA1DFF14D}" type="parTrans" cxnId="{CCFDFA5F-112D-4F24-A761-E187890976B5}">
      <dgm:prSet/>
      <dgm:spPr/>
      <dgm:t>
        <a:bodyPr/>
        <a:lstStyle/>
        <a:p>
          <a:endParaRPr lang="tr-TR"/>
        </a:p>
      </dgm:t>
    </dgm:pt>
    <dgm:pt modelId="{7B2DF68D-732C-420D-BACE-F008C3BBBD99}" type="sibTrans" cxnId="{CCFDFA5F-112D-4F24-A761-E187890976B5}">
      <dgm:prSet/>
      <dgm:spPr/>
      <dgm:t>
        <a:bodyPr/>
        <a:lstStyle/>
        <a:p>
          <a:endParaRPr lang="tr-TR"/>
        </a:p>
      </dgm:t>
    </dgm:pt>
    <dgm:pt modelId="{B9126671-B242-4B94-8399-C9EEC2B9E5F6}">
      <dgm:prSet phldrT="[Metin]"/>
      <dgm:spPr/>
      <dgm:t>
        <a:bodyPr/>
        <a:lstStyle/>
        <a:p>
          <a:r>
            <a:rPr lang="tr-TR" b="1" dirty="0" smtClean="0"/>
            <a:t>HARÇLIK</a:t>
          </a:r>
          <a:endParaRPr lang="tr-TR" b="1" dirty="0"/>
        </a:p>
      </dgm:t>
    </dgm:pt>
    <dgm:pt modelId="{EB7C6608-5777-42FC-99A5-B372C9532D67}" type="parTrans" cxnId="{57ECB16A-B0B5-41CD-9957-4EAF40D63FF5}">
      <dgm:prSet/>
      <dgm:spPr/>
      <dgm:t>
        <a:bodyPr/>
        <a:lstStyle/>
        <a:p>
          <a:endParaRPr lang="tr-TR"/>
        </a:p>
      </dgm:t>
    </dgm:pt>
    <dgm:pt modelId="{22D6C510-16A4-40DC-ADFB-C3D1DFBA2C71}" type="sibTrans" cxnId="{57ECB16A-B0B5-41CD-9957-4EAF40D63FF5}">
      <dgm:prSet/>
      <dgm:spPr/>
      <dgm:t>
        <a:bodyPr/>
        <a:lstStyle/>
        <a:p>
          <a:endParaRPr lang="tr-TR"/>
        </a:p>
      </dgm:t>
    </dgm:pt>
    <dgm:pt modelId="{20D3B51C-D2FA-43E6-A9C4-2038F8C4A67F}">
      <dgm:prSet phldrT="[Metin]"/>
      <dgm:spPr/>
      <dgm:t>
        <a:bodyPr/>
        <a:lstStyle/>
        <a:p>
          <a:r>
            <a:rPr lang="tr-TR" b="1" dirty="0" smtClean="0"/>
            <a:t>HUKUKİ DESTEK</a:t>
          </a:r>
          <a:endParaRPr lang="tr-TR" b="1" dirty="0"/>
        </a:p>
      </dgm:t>
    </dgm:pt>
    <dgm:pt modelId="{5A6DB6D6-D041-45C5-84BD-497318E1914B}" type="parTrans" cxnId="{2AC8DDF9-50AD-4760-931C-1068A2663E10}">
      <dgm:prSet/>
      <dgm:spPr/>
      <dgm:t>
        <a:bodyPr/>
        <a:lstStyle/>
        <a:p>
          <a:endParaRPr lang="tr-TR"/>
        </a:p>
      </dgm:t>
    </dgm:pt>
    <dgm:pt modelId="{95E5D92A-B071-4C02-BC24-51AC16EBDCFC}" type="sibTrans" cxnId="{2AC8DDF9-50AD-4760-931C-1068A2663E10}">
      <dgm:prSet/>
      <dgm:spPr/>
      <dgm:t>
        <a:bodyPr/>
        <a:lstStyle/>
        <a:p>
          <a:endParaRPr lang="tr-TR"/>
        </a:p>
      </dgm:t>
    </dgm:pt>
    <dgm:pt modelId="{69E7FE25-7194-4B8B-89D8-517B4DDFC5D8}">
      <dgm:prSet phldrT="[Metin]"/>
      <dgm:spPr/>
      <dgm:t>
        <a:bodyPr/>
        <a:lstStyle/>
        <a:p>
          <a:r>
            <a:rPr lang="tr-TR" b="1" dirty="0" smtClean="0"/>
            <a:t>YÖNLENDİRME VE REHBERLİK</a:t>
          </a:r>
          <a:endParaRPr lang="tr-TR" b="1" dirty="0"/>
        </a:p>
      </dgm:t>
    </dgm:pt>
    <dgm:pt modelId="{7BEEA3C7-33E7-47FC-9920-5A4A2E8403D0}" type="parTrans" cxnId="{E0378608-B821-4851-9DEF-72D1FB5F6A69}">
      <dgm:prSet/>
      <dgm:spPr/>
      <dgm:t>
        <a:bodyPr/>
        <a:lstStyle/>
        <a:p>
          <a:endParaRPr lang="tr-TR"/>
        </a:p>
      </dgm:t>
    </dgm:pt>
    <dgm:pt modelId="{31B8B9D1-08CA-483B-BAB4-FE1C0AAD0C5B}" type="sibTrans" cxnId="{E0378608-B821-4851-9DEF-72D1FB5F6A69}">
      <dgm:prSet/>
      <dgm:spPr/>
      <dgm:t>
        <a:bodyPr/>
        <a:lstStyle/>
        <a:p>
          <a:endParaRPr lang="tr-TR"/>
        </a:p>
      </dgm:t>
    </dgm:pt>
    <dgm:pt modelId="{58471A75-54EF-4787-A338-36D9B2F3B343}">
      <dgm:prSet/>
      <dgm:spPr/>
      <dgm:t>
        <a:bodyPr/>
        <a:lstStyle/>
        <a:p>
          <a:r>
            <a:rPr lang="tr-TR" b="1" dirty="0" smtClean="0"/>
            <a:t>İl Avukatları ya da Barolar tarafından</a:t>
          </a:r>
          <a:endParaRPr lang="tr-TR" b="1" dirty="0"/>
        </a:p>
      </dgm:t>
    </dgm:pt>
    <dgm:pt modelId="{877AD991-5176-4306-B44E-44B4F3D24EE1}" type="parTrans" cxnId="{76D8E7A1-24C8-4A91-8005-46EF9849209F}">
      <dgm:prSet/>
      <dgm:spPr/>
      <dgm:t>
        <a:bodyPr/>
        <a:lstStyle/>
        <a:p>
          <a:endParaRPr lang="tr-TR"/>
        </a:p>
      </dgm:t>
    </dgm:pt>
    <dgm:pt modelId="{65EC86CF-697C-4C7D-9D2B-6DEDFEDC7695}" type="sibTrans" cxnId="{76D8E7A1-24C8-4A91-8005-46EF9849209F}">
      <dgm:prSet/>
      <dgm:spPr/>
      <dgm:t>
        <a:bodyPr/>
        <a:lstStyle/>
        <a:p>
          <a:endParaRPr lang="tr-TR"/>
        </a:p>
      </dgm:t>
    </dgm:pt>
    <dgm:pt modelId="{61528635-EB6E-4B48-8229-7B75CC9BC03C}">
      <dgm:prSet/>
      <dgm:spPr/>
      <dgm:t>
        <a:bodyPr/>
        <a:lstStyle/>
        <a:p>
          <a:r>
            <a:rPr lang="tr-TR" b="1" smtClean="0"/>
            <a:t>KREŞ</a:t>
          </a:r>
          <a:endParaRPr lang="tr-TR" b="1" dirty="0"/>
        </a:p>
      </dgm:t>
    </dgm:pt>
    <dgm:pt modelId="{40D9B5C2-9203-40FE-BE2C-0B5E7C95CC15}" type="parTrans" cxnId="{7C9DBB73-9D67-4165-BD2C-B03F8A3B35EB}">
      <dgm:prSet/>
      <dgm:spPr/>
      <dgm:t>
        <a:bodyPr/>
        <a:lstStyle/>
        <a:p>
          <a:endParaRPr lang="tr-TR"/>
        </a:p>
      </dgm:t>
    </dgm:pt>
    <dgm:pt modelId="{2CB6E18E-9AA0-4FFF-9375-A8381579A1D4}" type="sibTrans" cxnId="{7C9DBB73-9D67-4165-BD2C-B03F8A3B35EB}">
      <dgm:prSet/>
      <dgm:spPr/>
      <dgm:t>
        <a:bodyPr/>
        <a:lstStyle/>
        <a:p>
          <a:endParaRPr lang="tr-TR"/>
        </a:p>
      </dgm:t>
    </dgm:pt>
    <dgm:pt modelId="{CCB41817-745D-497A-8F05-D01B2720C0F3}">
      <dgm:prSet/>
      <dgm:spPr/>
      <dgm:t>
        <a:bodyPr/>
        <a:lstStyle/>
        <a:p>
          <a:r>
            <a:rPr lang="tr-TR" b="1" dirty="0" smtClean="0"/>
            <a:t>Asgari ücretin yarısına kadar harçlık </a:t>
          </a:r>
          <a:endParaRPr lang="tr-TR" b="1" dirty="0"/>
        </a:p>
      </dgm:t>
    </dgm:pt>
    <dgm:pt modelId="{0A9D6CA5-13E6-481C-A6EA-7BA5200770FB}" type="parTrans" cxnId="{52659D18-D7D6-4695-9628-9691F5962339}">
      <dgm:prSet/>
      <dgm:spPr/>
      <dgm:t>
        <a:bodyPr/>
        <a:lstStyle/>
        <a:p>
          <a:endParaRPr lang="tr-TR"/>
        </a:p>
      </dgm:t>
    </dgm:pt>
    <dgm:pt modelId="{4DC6ED1F-A727-4040-88F1-84E057BCADA9}" type="sibTrans" cxnId="{52659D18-D7D6-4695-9628-9691F5962339}">
      <dgm:prSet/>
      <dgm:spPr/>
      <dgm:t>
        <a:bodyPr/>
        <a:lstStyle/>
        <a:p>
          <a:endParaRPr lang="tr-TR"/>
        </a:p>
      </dgm:t>
    </dgm:pt>
    <dgm:pt modelId="{86EE035C-6F4B-49F5-8DD7-2F0DE6EAB7DA}">
      <dgm:prSet phldrT="[Metin]"/>
      <dgm:spPr/>
      <dgm:t>
        <a:bodyPr/>
        <a:lstStyle/>
        <a:p>
          <a:r>
            <a:rPr lang="tr-TR" b="1" dirty="0" smtClean="0"/>
            <a:t>İSTİHDAM DESTEĞİ</a:t>
          </a:r>
          <a:endParaRPr lang="tr-TR" b="1" dirty="0"/>
        </a:p>
      </dgm:t>
    </dgm:pt>
    <dgm:pt modelId="{7B7B00C4-1BEA-4581-A17B-710B697B9BDC}" type="parTrans" cxnId="{C995C3EA-4C6B-4223-9877-C6676E1908D0}">
      <dgm:prSet/>
      <dgm:spPr/>
      <dgm:t>
        <a:bodyPr/>
        <a:lstStyle/>
        <a:p>
          <a:endParaRPr lang="tr-TR"/>
        </a:p>
      </dgm:t>
    </dgm:pt>
    <dgm:pt modelId="{7EF385B1-FC2B-4C1D-A334-C7E6542590DF}" type="sibTrans" cxnId="{C995C3EA-4C6B-4223-9877-C6676E1908D0}">
      <dgm:prSet/>
      <dgm:spPr/>
      <dgm:t>
        <a:bodyPr/>
        <a:lstStyle/>
        <a:p>
          <a:endParaRPr lang="tr-TR"/>
        </a:p>
      </dgm:t>
    </dgm:pt>
    <dgm:pt modelId="{5409CD48-B3A3-417F-A27E-A93A4D5776C5}">
      <dgm:prSet/>
      <dgm:spPr/>
      <dgm:t>
        <a:bodyPr/>
        <a:lstStyle/>
        <a:p>
          <a:r>
            <a:rPr lang="tr-TR" b="1" dirty="0" smtClean="0"/>
            <a:t>Meslek elemanları tarafından barınma  süresince </a:t>
          </a:r>
          <a:endParaRPr lang="tr-TR" dirty="0"/>
        </a:p>
      </dgm:t>
    </dgm:pt>
    <dgm:pt modelId="{95524022-F6BF-4203-9206-230A765676EF}" type="parTrans" cxnId="{99F70A3B-D904-42F9-8106-0F5C1DD49F4B}">
      <dgm:prSet/>
      <dgm:spPr/>
      <dgm:t>
        <a:bodyPr/>
        <a:lstStyle/>
        <a:p>
          <a:endParaRPr lang="tr-TR"/>
        </a:p>
      </dgm:t>
    </dgm:pt>
    <dgm:pt modelId="{0D29C4C0-B521-4C29-B668-932D43E9339C}" type="sibTrans" cxnId="{99F70A3B-D904-42F9-8106-0F5C1DD49F4B}">
      <dgm:prSet/>
      <dgm:spPr/>
      <dgm:t>
        <a:bodyPr/>
        <a:lstStyle/>
        <a:p>
          <a:endParaRPr lang="tr-TR"/>
        </a:p>
      </dgm:t>
    </dgm:pt>
    <dgm:pt modelId="{D4E9060A-DF4B-4CE2-A6FC-8D483CD5EC17}">
      <dgm:prSet/>
      <dgm:spPr/>
      <dgm:t>
        <a:bodyPr/>
        <a:lstStyle/>
        <a:p>
          <a:r>
            <a:rPr lang="tr-TR" b="1" dirty="0" smtClean="0"/>
            <a:t>MEB, Meslek Edindirme Kursları</a:t>
          </a:r>
          <a:endParaRPr lang="tr-TR" b="1" dirty="0"/>
        </a:p>
      </dgm:t>
    </dgm:pt>
    <dgm:pt modelId="{DA59784C-02A1-4175-BA1B-31320741475C}" type="parTrans" cxnId="{34DD87B6-8705-4C04-B04A-601706197C7A}">
      <dgm:prSet/>
      <dgm:spPr/>
      <dgm:t>
        <a:bodyPr/>
        <a:lstStyle/>
        <a:p>
          <a:endParaRPr lang="tr-TR"/>
        </a:p>
      </dgm:t>
    </dgm:pt>
    <dgm:pt modelId="{5B202FA1-DB26-4CE0-A6A1-F67428783394}" type="sibTrans" cxnId="{34DD87B6-8705-4C04-B04A-601706197C7A}">
      <dgm:prSet/>
      <dgm:spPr/>
      <dgm:t>
        <a:bodyPr/>
        <a:lstStyle/>
        <a:p>
          <a:endParaRPr lang="tr-TR"/>
        </a:p>
      </dgm:t>
    </dgm:pt>
    <dgm:pt modelId="{E5A7BF53-9AAF-438B-8B32-BC2476A5CB79}">
      <dgm:prSet/>
      <dgm:spPr/>
      <dgm:t>
        <a:bodyPr/>
        <a:lstStyle/>
        <a:p>
          <a:r>
            <a:rPr lang="tr-TR" b="1" dirty="0" smtClean="0"/>
            <a:t>İŞKUR, Mesleki Danışmanlık</a:t>
          </a:r>
          <a:endParaRPr lang="tr-TR" b="1" dirty="0"/>
        </a:p>
      </dgm:t>
    </dgm:pt>
    <dgm:pt modelId="{A88C6C56-0D3D-4ABE-AB71-65095DFFE0F1}" type="parTrans" cxnId="{1134B980-2BAE-432A-B271-5B0CBCE5FDD8}">
      <dgm:prSet/>
      <dgm:spPr/>
      <dgm:t>
        <a:bodyPr/>
        <a:lstStyle/>
        <a:p>
          <a:endParaRPr lang="tr-TR"/>
        </a:p>
      </dgm:t>
    </dgm:pt>
    <dgm:pt modelId="{5C677B93-0654-4976-BC46-BBC2AE5FC7AB}" type="sibTrans" cxnId="{1134B980-2BAE-432A-B271-5B0CBCE5FDD8}">
      <dgm:prSet/>
      <dgm:spPr/>
      <dgm:t>
        <a:bodyPr/>
        <a:lstStyle/>
        <a:p>
          <a:endParaRPr lang="tr-TR"/>
        </a:p>
      </dgm:t>
    </dgm:pt>
    <dgm:pt modelId="{66D6921C-3EF4-46BB-B6A9-D96E1FFB164A}">
      <dgm:prSet/>
      <dgm:spPr/>
      <dgm:t>
        <a:bodyPr/>
        <a:lstStyle/>
        <a:p>
          <a:r>
            <a:rPr lang="tr-TR" b="1" dirty="0" smtClean="0"/>
            <a:t>0-6 yaş çocuklarına</a:t>
          </a:r>
          <a:endParaRPr lang="tr-TR" b="1" dirty="0"/>
        </a:p>
      </dgm:t>
    </dgm:pt>
    <dgm:pt modelId="{4805861E-C916-4AD4-B4C5-1DCAACBC8CD5}" type="parTrans" cxnId="{5D3D735C-913E-44CC-A78B-ED14D6EEE2EC}">
      <dgm:prSet/>
      <dgm:spPr/>
      <dgm:t>
        <a:bodyPr/>
        <a:lstStyle/>
        <a:p>
          <a:endParaRPr lang="tr-TR"/>
        </a:p>
      </dgm:t>
    </dgm:pt>
    <dgm:pt modelId="{42A89863-997D-48E8-8E78-63CAF273CAA5}" type="sibTrans" cxnId="{5D3D735C-913E-44CC-A78B-ED14D6EEE2EC}">
      <dgm:prSet/>
      <dgm:spPr/>
      <dgm:t>
        <a:bodyPr/>
        <a:lstStyle/>
        <a:p>
          <a:endParaRPr lang="tr-TR"/>
        </a:p>
      </dgm:t>
    </dgm:pt>
    <dgm:pt modelId="{4184901D-C3AD-4C06-99A6-D28591B0782E}" type="pres">
      <dgm:prSet presAssocID="{BC8CF8F3-ACE7-4470-A69C-F89AEFBCB78D}" presName="Name0" presStyleCnt="0">
        <dgm:presLayoutVars>
          <dgm:dir/>
          <dgm:animLvl val="lvl"/>
          <dgm:resizeHandles/>
        </dgm:presLayoutVars>
      </dgm:prSet>
      <dgm:spPr/>
      <dgm:t>
        <a:bodyPr/>
        <a:lstStyle/>
        <a:p>
          <a:endParaRPr lang="tr-TR"/>
        </a:p>
      </dgm:t>
    </dgm:pt>
    <dgm:pt modelId="{491A351B-C326-4FE3-9BC5-0B937D9895CD}" type="pres">
      <dgm:prSet presAssocID="{2427856D-7F09-40E8-BE21-C20366B20649}" presName="linNode" presStyleCnt="0"/>
      <dgm:spPr/>
      <dgm:t>
        <a:bodyPr/>
        <a:lstStyle/>
        <a:p>
          <a:endParaRPr lang="tr-TR"/>
        </a:p>
      </dgm:t>
    </dgm:pt>
    <dgm:pt modelId="{5C118A69-6587-43FA-B5CB-1725C8F6C99D}" type="pres">
      <dgm:prSet presAssocID="{2427856D-7F09-40E8-BE21-C20366B20649}" presName="parentShp" presStyleLbl="node1" presStyleIdx="0" presStyleCnt="7" custLinFactNeighborX="-2007" custLinFactNeighborY="790">
        <dgm:presLayoutVars>
          <dgm:bulletEnabled val="1"/>
        </dgm:presLayoutVars>
      </dgm:prSet>
      <dgm:spPr/>
      <dgm:t>
        <a:bodyPr/>
        <a:lstStyle/>
        <a:p>
          <a:endParaRPr lang="tr-TR"/>
        </a:p>
      </dgm:t>
    </dgm:pt>
    <dgm:pt modelId="{8EC0E087-2CCC-421A-9790-F970448DFC78}" type="pres">
      <dgm:prSet presAssocID="{2427856D-7F09-40E8-BE21-C20366B20649}" presName="childShp" presStyleLbl="bgAccFollowNode1" presStyleIdx="0" presStyleCnt="7">
        <dgm:presLayoutVars>
          <dgm:bulletEnabled val="1"/>
        </dgm:presLayoutVars>
      </dgm:prSet>
      <dgm:spPr/>
      <dgm:t>
        <a:bodyPr/>
        <a:lstStyle/>
        <a:p>
          <a:endParaRPr lang="tr-TR"/>
        </a:p>
      </dgm:t>
    </dgm:pt>
    <dgm:pt modelId="{76459C48-E6C6-4C1A-ADB1-D7CDADEE3626}" type="pres">
      <dgm:prSet presAssocID="{2CE2A4A7-D1D0-43C3-8419-A547DF0CB045}" presName="spacing" presStyleCnt="0"/>
      <dgm:spPr/>
      <dgm:t>
        <a:bodyPr/>
        <a:lstStyle/>
        <a:p>
          <a:endParaRPr lang="tr-TR"/>
        </a:p>
      </dgm:t>
    </dgm:pt>
    <dgm:pt modelId="{A0D859EF-EA86-4A85-BBC6-9F2B87984338}" type="pres">
      <dgm:prSet presAssocID="{216A3AC2-F65C-4947-8097-944AED6DA06D}" presName="linNode" presStyleCnt="0"/>
      <dgm:spPr/>
      <dgm:t>
        <a:bodyPr/>
        <a:lstStyle/>
        <a:p>
          <a:endParaRPr lang="tr-TR"/>
        </a:p>
      </dgm:t>
    </dgm:pt>
    <dgm:pt modelId="{EC4278AF-BEAB-48F4-AF68-DC4052BF192C}" type="pres">
      <dgm:prSet presAssocID="{216A3AC2-F65C-4947-8097-944AED6DA06D}" presName="parentShp" presStyleLbl="node1" presStyleIdx="1" presStyleCnt="7">
        <dgm:presLayoutVars>
          <dgm:bulletEnabled val="1"/>
        </dgm:presLayoutVars>
      </dgm:prSet>
      <dgm:spPr/>
      <dgm:t>
        <a:bodyPr/>
        <a:lstStyle/>
        <a:p>
          <a:endParaRPr lang="tr-TR"/>
        </a:p>
      </dgm:t>
    </dgm:pt>
    <dgm:pt modelId="{BD12D429-5E0B-482D-A669-2951BA4C5555}" type="pres">
      <dgm:prSet presAssocID="{216A3AC2-F65C-4947-8097-944AED6DA06D}" presName="childShp" presStyleLbl="bgAccFollowNode1" presStyleIdx="1" presStyleCnt="7">
        <dgm:presLayoutVars>
          <dgm:bulletEnabled val="1"/>
        </dgm:presLayoutVars>
      </dgm:prSet>
      <dgm:spPr/>
      <dgm:t>
        <a:bodyPr/>
        <a:lstStyle/>
        <a:p>
          <a:endParaRPr lang="tr-TR"/>
        </a:p>
      </dgm:t>
    </dgm:pt>
    <dgm:pt modelId="{B18D203B-FFA9-49A6-B140-2F83FE1E41D1}" type="pres">
      <dgm:prSet presAssocID="{0D15A43A-B57A-413A-B4E5-DC1ACC476F97}" presName="spacing" presStyleCnt="0"/>
      <dgm:spPr/>
      <dgm:t>
        <a:bodyPr/>
        <a:lstStyle/>
        <a:p>
          <a:endParaRPr lang="tr-TR"/>
        </a:p>
      </dgm:t>
    </dgm:pt>
    <dgm:pt modelId="{C791665A-DCCB-4BF3-8156-E6E7671AF498}" type="pres">
      <dgm:prSet presAssocID="{B9126671-B242-4B94-8399-C9EEC2B9E5F6}" presName="linNode" presStyleCnt="0"/>
      <dgm:spPr/>
      <dgm:t>
        <a:bodyPr/>
        <a:lstStyle/>
        <a:p>
          <a:endParaRPr lang="tr-TR"/>
        </a:p>
      </dgm:t>
    </dgm:pt>
    <dgm:pt modelId="{5D7DF7BF-B52F-4049-8802-B514D05F84B4}" type="pres">
      <dgm:prSet presAssocID="{B9126671-B242-4B94-8399-C9EEC2B9E5F6}" presName="parentShp" presStyleLbl="node1" presStyleIdx="2" presStyleCnt="7" custLinFactNeighborX="-2007" custLinFactNeighborY="790">
        <dgm:presLayoutVars>
          <dgm:bulletEnabled val="1"/>
        </dgm:presLayoutVars>
      </dgm:prSet>
      <dgm:spPr/>
      <dgm:t>
        <a:bodyPr/>
        <a:lstStyle/>
        <a:p>
          <a:endParaRPr lang="tr-TR"/>
        </a:p>
      </dgm:t>
    </dgm:pt>
    <dgm:pt modelId="{99F1133D-42F2-4D8A-A49C-1B46DF5FFFD7}" type="pres">
      <dgm:prSet presAssocID="{B9126671-B242-4B94-8399-C9EEC2B9E5F6}" presName="childShp" presStyleLbl="bgAccFollowNode1" presStyleIdx="2" presStyleCnt="7">
        <dgm:presLayoutVars>
          <dgm:bulletEnabled val="1"/>
        </dgm:presLayoutVars>
      </dgm:prSet>
      <dgm:spPr/>
      <dgm:t>
        <a:bodyPr/>
        <a:lstStyle/>
        <a:p>
          <a:endParaRPr lang="tr-TR"/>
        </a:p>
      </dgm:t>
    </dgm:pt>
    <dgm:pt modelId="{5404E1F8-2C55-46FC-9E12-AF1CA7A98E80}" type="pres">
      <dgm:prSet presAssocID="{22D6C510-16A4-40DC-ADFB-C3D1DFBA2C71}" presName="spacing" presStyleCnt="0"/>
      <dgm:spPr/>
      <dgm:t>
        <a:bodyPr/>
        <a:lstStyle/>
        <a:p>
          <a:endParaRPr lang="tr-TR"/>
        </a:p>
      </dgm:t>
    </dgm:pt>
    <dgm:pt modelId="{35F502FE-F017-4B41-BDD8-14B59B07AD30}" type="pres">
      <dgm:prSet presAssocID="{20D3B51C-D2FA-43E6-A9C4-2038F8C4A67F}" presName="linNode" presStyleCnt="0"/>
      <dgm:spPr/>
      <dgm:t>
        <a:bodyPr/>
        <a:lstStyle/>
        <a:p>
          <a:endParaRPr lang="tr-TR"/>
        </a:p>
      </dgm:t>
    </dgm:pt>
    <dgm:pt modelId="{D2AD8A0A-720B-4FDF-9F9D-4A1396CE5B65}" type="pres">
      <dgm:prSet presAssocID="{20D3B51C-D2FA-43E6-A9C4-2038F8C4A67F}" presName="parentShp" presStyleLbl="node1" presStyleIdx="3" presStyleCnt="7" custLinFactNeighborX="-2007" custLinFactNeighborY="790">
        <dgm:presLayoutVars>
          <dgm:bulletEnabled val="1"/>
        </dgm:presLayoutVars>
      </dgm:prSet>
      <dgm:spPr/>
      <dgm:t>
        <a:bodyPr/>
        <a:lstStyle/>
        <a:p>
          <a:endParaRPr lang="tr-TR"/>
        </a:p>
      </dgm:t>
    </dgm:pt>
    <dgm:pt modelId="{89D11C9E-68D7-4147-A70F-7CBA9860DC99}" type="pres">
      <dgm:prSet presAssocID="{20D3B51C-D2FA-43E6-A9C4-2038F8C4A67F}" presName="childShp" presStyleLbl="bgAccFollowNode1" presStyleIdx="3" presStyleCnt="7">
        <dgm:presLayoutVars>
          <dgm:bulletEnabled val="1"/>
        </dgm:presLayoutVars>
      </dgm:prSet>
      <dgm:spPr/>
      <dgm:t>
        <a:bodyPr/>
        <a:lstStyle/>
        <a:p>
          <a:endParaRPr lang="tr-TR"/>
        </a:p>
      </dgm:t>
    </dgm:pt>
    <dgm:pt modelId="{D9E99370-9F75-4050-BDF2-0A81F0D4D4EB}" type="pres">
      <dgm:prSet presAssocID="{95E5D92A-B071-4C02-BC24-51AC16EBDCFC}" presName="spacing" presStyleCnt="0"/>
      <dgm:spPr/>
      <dgm:t>
        <a:bodyPr/>
        <a:lstStyle/>
        <a:p>
          <a:endParaRPr lang="tr-TR"/>
        </a:p>
      </dgm:t>
    </dgm:pt>
    <dgm:pt modelId="{9F0D5541-B3B8-4FB8-843C-0BFD731C5E67}" type="pres">
      <dgm:prSet presAssocID="{69E7FE25-7194-4B8B-89D8-517B4DDFC5D8}" presName="linNode" presStyleCnt="0"/>
      <dgm:spPr/>
      <dgm:t>
        <a:bodyPr/>
        <a:lstStyle/>
        <a:p>
          <a:endParaRPr lang="tr-TR"/>
        </a:p>
      </dgm:t>
    </dgm:pt>
    <dgm:pt modelId="{4050B9BA-C016-4E7A-8F31-91EECC79259E}" type="pres">
      <dgm:prSet presAssocID="{69E7FE25-7194-4B8B-89D8-517B4DDFC5D8}" presName="parentShp" presStyleLbl="node1" presStyleIdx="4" presStyleCnt="7" custLinFactNeighborX="-2007" custLinFactNeighborY="790">
        <dgm:presLayoutVars>
          <dgm:bulletEnabled val="1"/>
        </dgm:presLayoutVars>
      </dgm:prSet>
      <dgm:spPr/>
      <dgm:t>
        <a:bodyPr/>
        <a:lstStyle/>
        <a:p>
          <a:endParaRPr lang="tr-TR"/>
        </a:p>
      </dgm:t>
    </dgm:pt>
    <dgm:pt modelId="{0E5EB9E9-11AA-4BF2-A589-0404633A4446}" type="pres">
      <dgm:prSet presAssocID="{69E7FE25-7194-4B8B-89D8-517B4DDFC5D8}" presName="childShp" presStyleLbl="bgAccFollowNode1" presStyleIdx="4" presStyleCnt="7">
        <dgm:presLayoutVars>
          <dgm:bulletEnabled val="1"/>
        </dgm:presLayoutVars>
      </dgm:prSet>
      <dgm:spPr/>
      <dgm:t>
        <a:bodyPr/>
        <a:lstStyle/>
        <a:p>
          <a:endParaRPr lang="tr-TR"/>
        </a:p>
      </dgm:t>
    </dgm:pt>
    <dgm:pt modelId="{E0E65C88-3BC5-4468-A4D5-B30D6B1E3A59}" type="pres">
      <dgm:prSet presAssocID="{31B8B9D1-08CA-483B-BAB4-FE1C0AAD0C5B}" presName="spacing" presStyleCnt="0"/>
      <dgm:spPr/>
      <dgm:t>
        <a:bodyPr/>
        <a:lstStyle/>
        <a:p>
          <a:endParaRPr lang="tr-TR"/>
        </a:p>
      </dgm:t>
    </dgm:pt>
    <dgm:pt modelId="{5324E387-7633-43E1-B9FC-B432BBFBB9B3}" type="pres">
      <dgm:prSet presAssocID="{61528635-EB6E-4B48-8229-7B75CC9BC03C}" presName="linNode" presStyleCnt="0"/>
      <dgm:spPr/>
      <dgm:t>
        <a:bodyPr/>
        <a:lstStyle/>
        <a:p>
          <a:endParaRPr lang="tr-TR"/>
        </a:p>
      </dgm:t>
    </dgm:pt>
    <dgm:pt modelId="{6E64A0A4-1FA9-4419-BF7F-5F1CDFD0D9E6}" type="pres">
      <dgm:prSet presAssocID="{61528635-EB6E-4B48-8229-7B75CC9BC03C}" presName="parentShp" presStyleLbl="node1" presStyleIdx="5" presStyleCnt="7">
        <dgm:presLayoutVars>
          <dgm:bulletEnabled val="1"/>
        </dgm:presLayoutVars>
      </dgm:prSet>
      <dgm:spPr/>
      <dgm:t>
        <a:bodyPr/>
        <a:lstStyle/>
        <a:p>
          <a:endParaRPr lang="tr-TR"/>
        </a:p>
      </dgm:t>
    </dgm:pt>
    <dgm:pt modelId="{5FC22940-A831-4055-8406-94DE0344B94D}" type="pres">
      <dgm:prSet presAssocID="{61528635-EB6E-4B48-8229-7B75CC9BC03C}" presName="childShp" presStyleLbl="bgAccFollowNode1" presStyleIdx="5" presStyleCnt="7">
        <dgm:presLayoutVars>
          <dgm:bulletEnabled val="1"/>
        </dgm:presLayoutVars>
      </dgm:prSet>
      <dgm:spPr/>
      <dgm:t>
        <a:bodyPr/>
        <a:lstStyle/>
        <a:p>
          <a:endParaRPr lang="tr-TR"/>
        </a:p>
      </dgm:t>
    </dgm:pt>
    <dgm:pt modelId="{D019B6E4-9092-4708-96B5-09480E8D0BD8}" type="pres">
      <dgm:prSet presAssocID="{2CB6E18E-9AA0-4FFF-9375-A8381579A1D4}" presName="spacing" presStyleCnt="0"/>
      <dgm:spPr/>
      <dgm:t>
        <a:bodyPr/>
        <a:lstStyle/>
        <a:p>
          <a:endParaRPr lang="tr-TR"/>
        </a:p>
      </dgm:t>
    </dgm:pt>
    <dgm:pt modelId="{2D1C146F-1FDB-4B05-A29A-0C4F9085837C}" type="pres">
      <dgm:prSet presAssocID="{86EE035C-6F4B-49F5-8DD7-2F0DE6EAB7DA}" presName="linNode" presStyleCnt="0"/>
      <dgm:spPr/>
      <dgm:t>
        <a:bodyPr/>
        <a:lstStyle/>
        <a:p>
          <a:endParaRPr lang="tr-TR"/>
        </a:p>
      </dgm:t>
    </dgm:pt>
    <dgm:pt modelId="{28EDE0ED-9E9C-4F01-BF01-C94ADFAB11CB}" type="pres">
      <dgm:prSet presAssocID="{86EE035C-6F4B-49F5-8DD7-2F0DE6EAB7DA}" presName="parentShp" presStyleLbl="node1" presStyleIdx="6" presStyleCnt="7" custLinFactNeighborX="-2007" custLinFactNeighborY="790">
        <dgm:presLayoutVars>
          <dgm:bulletEnabled val="1"/>
        </dgm:presLayoutVars>
      </dgm:prSet>
      <dgm:spPr/>
      <dgm:t>
        <a:bodyPr/>
        <a:lstStyle/>
        <a:p>
          <a:endParaRPr lang="tr-TR"/>
        </a:p>
      </dgm:t>
    </dgm:pt>
    <dgm:pt modelId="{21D113AE-D188-49C2-88CB-BF610DE16A9F}" type="pres">
      <dgm:prSet presAssocID="{86EE035C-6F4B-49F5-8DD7-2F0DE6EAB7DA}" presName="childShp" presStyleLbl="bgAccFollowNode1" presStyleIdx="6" presStyleCnt="7">
        <dgm:presLayoutVars>
          <dgm:bulletEnabled val="1"/>
        </dgm:presLayoutVars>
      </dgm:prSet>
      <dgm:spPr/>
      <dgm:t>
        <a:bodyPr/>
        <a:lstStyle/>
        <a:p>
          <a:endParaRPr lang="tr-TR"/>
        </a:p>
      </dgm:t>
    </dgm:pt>
  </dgm:ptLst>
  <dgm:cxnLst>
    <dgm:cxn modelId="{2E55091D-6E18-254B-B537-B22A6F2763AA}" type="presOf" srcId="{216A3AC2-F65C-4947-8097-944AED6DA06D}" destId="{EC4278AF-BEAB-48F4-AF68-DC4052BF192C}" srcOrd="0" destOrd="0" presId="urn:microsoft.com/office/officeart/2005/8/layout/vList6"/>
    <dgm:cxn modelId="{9AE337EE-D25F-4D46-8B1B-3CD404D962E5}" type="presOf" srcId="{66D6921C-3EF4-46BB-B6A9-D96E1FFB164A}" destId="{5FC22940-A831-4055-8406-94DE0344B94D}" srcOrd="0" destOrd="0" presId="urn:microsoft.com/office/officeart/2005/8/layout/vList6"/>
    <dgm:cxn modelId="{CCFDFA5F-112D-4F24-A761-E187890976B5}" srcId="{216A3AC2-F65C-4947-8097-944AED6DA06D}" destId="{0F7ECD62-3F3E-4599-B714-FDCF607A349D}" srcOrd="0" destOrd="0" parTransId="{F73A9EB8-40D2-4D86-B34C-937EA1DFF14D}" sibTransId="{7B2DF68D-732C-420D-BACE-F008C3BBBD99}"/>
    <dgm:cxn modelId="{A44D76AB-C45A-A348-BA7F-45DC9DEEF27B}" type="presOf" srcId="{20D3B51C-D2FA-43E6-A9C4-2038F8C4A67F}" destId="{D2AD8A0A-720B-4FDF-9F9D-4A1396CE5B65}" srcOrd="0" destOrd="0" presId="urn:microsoft.com/office/officeart/2005/8/layout/vList6"/>
    <dgm:cxn modelId="{5FB7045F-FF93-C44D-B801-D29846DF154A}" type="presOf" srcId="{86EE035C-6F4B-49F5-8DD7-2F0DE6EAB7DA}" destId="{28EDE0ED-9E9C-4F01-BF01-C94ADFAB11CB}" srcOrd="0" destOrd="0" presId="urn:microsoft.com/office/officeart/2005/8/layout/vList6"/>
    <dgm:cxn modelId="{2AC8DDF9-50AD-4760-931C-1068A2663E10}" srcId="{BC8CF8F3-ACE7-4470-A69C-F89AEFBCB78D}" destId="{20D3B51C-D2FA-43E6-A9C4-2038F8C4A67F}" srcOrd="3" destOrd="0" parTransId="{5A6DB6D6-D041-45C5-84BD-497318E1914B}" sibTransId="{95E5D92A-B071-4C02-BC24-51AC16EBDCFC}"/>
    <dgm:cxn modelId="{1F76C0FB-BD0F-1E43-A128-FD1D393AC981}" type="presOf" srcId="{D4E9060A-DF4B-4CE2-A6FC-8D483CD5EC17}" destId="{21D113AE-D188-49C2-88CB-BF610DE16A9F}" srcOrd="0" destOrd="0" presId="urn:microsoft.com/office/officeart/2005/8/layout/vList6"/>
    <dgm:cxn modelId="{34DD87B6-8705-4C04-B04A-601706197C7A}" srcId="{86EE035C-6F4B-49F5-8DD7-2F0DE6EAB7DA}" destId="{D4E9060A-DF4B-4CE2-A6FC-8D483CD5EC17}" srcOrd="0" destOrd="0" parTransId="{DA59784C-02A1-4175-BA1B-31320741475C}" sibTransId="{5B202FA1-DB26-4CE0-A6A1-F67428783394}"/>
    <dgm:cxn modelId="{DAC42D70-0EF8-7E42-9423-4AFEB998F45E}" type="presOf" srcId="{E5A7BF53-9AAF-438B-8B32-BC2476A5CB79}" destId="{21D113AE-D188-49C2-88CB-BF610DE16A9F}" srcOrd="0" destOrd="1" presId="urn:microsoft.com/office/officeart/2005/8/layout/vList6"/>
    <dgm:cxn modelId="{D880D751-710A-1A4F-A026-2CB9758517B5}" type="presOf" srcId="{58471A75-54EF-4787-A338-36D9B2F3B343}" destId="{89D11C9E-68D7-4147-A70F-7CBA9860DC99}" srcOrd="0" destOrd="0" presId="urn:microsoft.com/office/officeart/2005/8/layout/vList6"/>
    <dgm:cxn modelId="{8B1162B8-75BE-0C4A-AFCD-46E57513D2B5}" type="presOf" srcId="{B9126671-B242-4B94-8399-C9EEC2B9E5F6}" destId="{5D7DF7BF-B52F-4049-8802-B514D05F84B4}" srcOrd="0" destOrd="0" presId="urn:microsoft.com/office/officeart/2005/8/layout/vList6"/>
    <dgm:cxn modelId="{A4CDA4A2-D04C-FA4C-91E4-E103B1C3ED2D}" type="presOf" srcId="{5409CD48-B3A3-417F-A27E-A93A4D5776C5}" destId="{0E5EB9E9-11AA-4BF2-A589-0404633A4446}" srcOrd="0" destOrd="0" presId="urn:microsoft.com/office/officeart/2005/8/layout/vList6"/>
    <dgm:cxn modelId="{769542B9-7A2D-4249-B3AD-4CB92F316688}" srcId="{BC8CF8F3-ACE7-4470-A69C-F89AEFBCB78D}" destId="{2427856D-7F09-40E8-BE21-C20366B20649}" srcOrd="0" destOrd="0" parTransId="{422FFCB2-680A-410C-836A-E41C279435BB}" sibTransId="{2CE2A4A7-D1D0-43C3-8419-A547DF0CB045}"/>
    <dgm:cxn modelId="{99F70A3B-D904-42F9-8106-0F5C1DD49F4B}" srcId="{69E7FE25-7194-4B8B-89D8-517B4DDFC5D8}" destId="{5409CD48-B3A3-417F-A27E-A93A4D5776C5}" srcOrd="0" destOrd="0" parTransId="{95524022-F6BF-4203-9206-230A765676EF}" sibTransId="{0D29C4C0-B521-4C29-B668-932D43E9339C}"/>
    <dgm:cxn modelId="{F2CF6347-7080-7A4C-8AED-533E2644529A}" type="presOf" srcId="{3CD43888-40A4-4E9A-97AE-B50C72089E59}" destId="{8EC0E087-2CCC-421A-9790-F970448DFC78}" srcOrd="0" destOrd="0" presId="urn:microsoft.com/office/officeart/2005/8/layout/vList6"/>
    <dgm:cxn modelId="{70AAAE18-C46A-CF4C-A4AF-B9A73E047DB1}" type="presOf" srcId="{2427856D-7F09-40E8-BE21-C20366B20649}" destId="{5C118A69-6587-43FA-B5CB-1725C8F6C99D}" srcOrd="0" destOrd="0" presId="urn:microsoft.com/office/officeart/2005/8/layout/vList6"/>
    <dgm:cxn modelId="{E0B5652F-34DD-4779-A9B0-E2AFBA12385F}" srcId="{BC8CF8F3-ACE7-4470-A69C-F89AEFBCB78D}" destId="{216A3AC2-F65C-4947-8097-944AED6DA06D}" srcOrd="1" destOrd="0" parTransId="{D2B219AD-DC16-493B-96A1-2AFC717A92F8}" sibTransId="{0D15A43A-B57A-413A-B4E5-DC1ACC476F97}"/>
    <dgm:cxn modelId="{5D3D735C-913E-44CC-A78B-ED14D6EEE2EC}" srcId="{61528635-EB6E-4B48-8229-7B75CC9BC03C}" destId="{66D6921C-3EF4-46BB-B6A9-D96E1FFB164A}" srcOrd="0" destOrd="0" parTransId="{4805861E-C916-4AD4-B4C5-1DCAACBC8CD5}" sibTransId="{42A89863-997D-48E8-8E78-63CAF273CAA5}"/>
    <dgm:cxn modelId="{E0378608-B821-4851-9DEF-72D1FB5F6A69}" srcId="{BC8CF8F3-ACE7-4470-A69C-F89AEFBCB78D}" destId="{69E7FE25-7194-4B8B-89D8-517B4DDFC5D8}" srcOrd="4" destOrd="0" parTransId="{7BEEA3C7-33E7-47FC-9920-5A4A2E8403D0}" sibTransId="{31B8B9D1-08CA-483B-BAB4-FE1C0AAD0C5B}"/>
    <dgm:cxn modelId="{A4C5FB5D-107F-0842-B875-7B9C5A685EFC}" type="presOf" srcId="{61528635-EB6E-4B48-8229-7B75CC9BC03C}" destId="{6E64A0A4-1FA9-4419-BF7F-5F1CDFD0D9E6}" srcOrd="0" destOrd="0" presId="urn:microsoft.com/office/officeart/2005/8/layout/vList6"/>
    <dgm:cxn modelId="{FB3CDF48-C249-44DD-BE7C-AD03D2C784F1}" srcId="{2427856D-7F09-40E8-BE21-C20366B20649}" destId="{3CD43888-40A4-4E9A-97AE-B50C72089E59}" srcOrd="0" destOrd="0" parTransId="{905F0609-3EA3-459E-ABEA-D16CC3A71DC1}" sibTransId="{C21361D9-4C4F-4ED1-A18C-DCB91AA24FAD}"/>
    <dgm:cxn modelId="{52659D18-D7D6-4695-9628-9691F5962339}" srcId="{B9126671-B242-4B94-8399-C9EEC2B9E5F6}" destId="{CCB41817-745D-497A-8F05-D01B2720C0F3}" srcOrd="0" destOrd="0" parTransId="{0A9D6CA5-13E6-481C-A6EA-7BA5200770FB}" sibTransId="{4DC6ED1F-A727-4040-88F1-84E057BCADA9}"/>
    <dgm:cxn modelId="{76D8E7A1-24C8-4A91-8005-46EF9849209F}" srcId="{20D3B51C-D2FA-43E6-A9C4-2038F8C4A67F}" destId="{58471A75-54EF-4787-A338-36D9B2F3B343}" srcOrd="0" destOrd="0" parTransId="{877AD991-5176-4306-B44E-44B4F3D24EE1}" sibTransId="{65EC86CF-697C-4C7D-9D2B-6DEDFEDC7695}"/>
    <dgm:cxn modelId="{6C648226-E3BF-A84E-85C7-E7B5905477A6}" type="presOf" srcId="{69E7FE25-7194-4B8B-89D8-517B4DDFC5D8}" destId="{4050B9BA-C016-4E7A-8F31-91EECC79259E}" srcOrd="0" destOrd="0" presId="urn:microsoft.com/office/officeart/2005/8/layout/vList6"/>
    <dgm:cxn modelId="{57ECB16A-B0B5-41CD-9957-4EAF40D63FF5}" srcId="{BC8CF8F3-ACE7-4470-A69C-F89AEFBCB78D}" destId="{B9126671-B242-4B94-8399-C9EEC2B9E5F6}" srcOrd="2" destOrd="0" parTransId="{EB7C6608-5777-42FC-99A5-B372C9532D67}" sibTransId="{22D6C510-16A4-40DC-ADFB-C3D1DFBA2C71}"/>
    <dgm:cxn modelId="{7C9DBB73-9D67-4165-BD2C-B03F8A3B35EB}" srcId="{BC8CF8F3-ACE7-4470-A69C-F89AEFBCB78D}" destId="{61528635-EB6E-4B48-8229-7B75CC9BC03C}" srcOrd="5" destOrd="0" parTransId="{40D9B5C2-9203-40FE-BE2C-0B5E7C95CC15}" sibTransId="{2CB6E18E-9AA0-4FFF-9375-A8381579A1D4}"/>
    <dgm:cxn modelId="{DF699E6F-D109-5E43-BFED-640B56E1E62E}" type="presOf" srcId="{0F7ECD62-3F3E-4599-B714-FDCF607A349D}" destId="{BD12D429-5E0B-482D-A669-2951BA4C5555}" srcOrd="0" destOrd="0" presId="urn:microsoft.com/office/officeart/2005/8/layout/vList6"/>
    <dgm:cxn modelId="{A49AC286-8A46-F54D-A55C-807483532F72}" type="presOf" srcId="{CCB41817-745D-497A-8F05-D01B2720C0F3}" destId="{99F1133D-42F2-4D8A-A49C-1B46DF5FFFD7}" srcOrd="0" destOrd="0" presId="urn:microsoft.com/office/officeart/2005/8/layout/vList6"/>
    <dgm:cxn modelId="{C995C3EA-4C6B-4223-9877-C6676E1908D0}" srcId="{BC8CF8F3-ACE7-4470-A69C-F89AEFBCB78D}" destId="{86EE035C-6F4B-49F5-8DD7-2F0DE6EAB7DA}" srcOrd="6" destOrd="0" parTransId="{7B7B00C4-1BEA-4581-A17B-710B697B9BDC}" sibTransId="{7EF385B1-FC2B-4C1D-A334-C7E6542590DF}"/>
    <dgm:cxn modelId="{1134B980-2BAE-432A-B271-5B0CBCE5FDD8}" srcId="{86EE035C-6F4B-49F5-8DD7-2F0DE6EAB7DA}" destId="{E5A7BF53-9AAF-438B-8B32-BC2476A5CB79}" srcOrd="1" destOrd="0" parTransId="{A88C6C56-0D3D-4ABE-AB71-65095DFFE0F1}" sibTransId="{5C677B93-0654-4976-BC46-BBC2AE5FC7AB}"/>
    <dgm:cxn modelId="{B532B48A-4F09-AF46-AAE9-EB238C7DE31F}" type="presOf" srcId="{BC8CF8F3-ACE7-4470-A69C-F89AEFBCB78D}" destId="{4184901D-C3AD-4C06-99A6-D28591B0782E}" srcOrd="0" destOrd="0" presId="urn:microsoft.com/office/officeart/2005/8/layout/vList6"/>
    <dgm:cxn modelId="{FCBC3C77-B14E-0742-9158-93F9F2882363}" type="presParOf" srcId="{4184901D-C3AD-4C06-99A6-D28591B0782E}" destId="{491A351B-C326-4FE3-9BC5-0B937D9895CD}" srcOrd="0" destOrd="0" presId="urn:microsoft.com/office/officeart/2005/8/layout/vList6"/>
    <dgm:cxn modelId="{9F3C22B6-180B-7643-A473-A540A34DA8CC}" type="presParOf" srcId="{491A351B-C326-4FE3-9BC5-0B937D9895CD}" destId="{5C118A69-6587-43FA-B5CB-1725C8F6C99D}" srcOrd="0" destOrd="0" presId="urn:microsoft.com/office/officeart/2005/8/layout/vList6"/>
    <dgm:cxn modelId="{9BFAA760-D5E0-914A-904C-36650F0846A1}" type="presParOf" srcId="{491A351B-C326-4FE3-9BC5-0B937D9895CD}" destId="{8EC0E087-2CCC-421A-9790-F970448DFC78}" srcOrd="1" destOrd="0" presId="urn:microsoft.com/office/officeart/2005/8/layout/vList6"/>
    <dgm:cxn modelId="{FA3593C1-1C2C-6541-B9C1-57D14E88E1B7}" type="presParOf" srcId="{4184901D-C3AD-4C06-99A6-D28591B0782E}" destId="{76459C48-E6C6-4C1A-ADB1-D7CDADEE3626}" srcOrd="1" destOrd="0" presId="urn:microsoft.com/office/officeart/2005/8/layout/vList6"/>
    <dgm:cxn modelId="{15132644-B6FA-D945-8DE6-01F3C4A7EFF4}" type="presParOf" srcId="{4184901D-C3AD-4C06-99A6-D28591B0782E}" destId="{A0D859EF-EA86-4A85-BBC6-9F2B87984338}" srcOrd="2" destOrd="0" presId="urn:microsoft.com/office/officeart/2005/8/layout/vList6"/>
    <dgm:cxn modelId="{BA687E96-66ED-2E4B-B40F-56CD61028040}" type="presParOf" srcId="{A0D859EF-EA86-4A85-BBC6-9F2B87984338}" destId="{EC4278AF-BEAB-48F4-AF68-DC4052BF192C}" srcOrd="0" destOrd="0" presId="urn:microsoft.com/office/officeart/2005/8/layout/vList6"/>
    <dgm:cxn modelId="{7BA99181-14D5-FA45-8456-0704E7DE01FF}" type="presParOf" srcId="{A0D859EF-EA86-4A85-BBC6-9F2B87984338}" destId="{BD12D429-5E0B-482D-A669-2951BA4C5555}" srcOrd="1" destOrd="0" presId="urn:microsoft.com/office/officeart/2005/8/layout/vList6"/>
    <dgm:cxn modelId="{8FAE51C1-06F4-1F42-8381-15FF8E99A297}" type="presParOf" srcId="{4184901D-C3AD-4C06-99A6-D28591B0782E}" destId="{B18D203B-FFA9-49A6-B140-2F83FE1E41D1}" srcOrd="3" destOrd="0" presId="urn:microsoft.com/office/officeart/2005/8/layout/vList6"/>
    <dgm:cxn modelId="{EB48EF31-353B-4547-9935-3504506407EE}" type="presParOf" srcId="{4184901D-C3AD-4C06-99A6-D28591B0782E}" destId="{C791665A-DCCB-4BF3-8156-E6E7671AF498}" srcOrd="4" destOrd="0" presId="urn:microsoft.com/office/officeart/2005/8/layout/vList6"/>
    <dgm:cxn modelId="{AC50AD6E-7072-4849-858A-3336A0C7C4F6}" type="presParOf" srcId="{C791665A-DCCB-4BF3-8156-E6E7671AF498}" destId="{5D7DF7BF-B52F-4049-8802-B514D05F84B4}" srcOrd="0" destOrd="0" presId="urn:microsoft.com/office/officeart/2005/8/layout/vList6"/>
    <dgm:cxn modelId="{2ED1E1EB-C887-8544-9906-C4826078A6BC}" type="presParOf" srcId="{C791665A-DCCB-4BF3-8156-E6E7671AF498}" destId="{99F1133D-42F2-4D8A-A49C-1B46DF5FFFD7}" srcOrd="1" destOrd="0" presId="urn:microsoft.com/office/officeart/2005/8/layout/vList6"/>
    <dgm:cxn modelId="{DF6B7F92-363F-7C43-9B01-E2C1E222FEB6}" type="presParOf" srcId="{4184901D-C3AD-4C06-99A6-D28591B0782E}" destId="{5404E1F8-2C55-46FC-9E12-AF1CA7A98E80}" srcOrd="5" destOrd="0" presId="urn:microsoft.com/office/officeart/2005/8/layout/vList6"/>
    <dgm:cxn modelId="{6B5D554D-7F50-B64D-BB69-8B039474A87B}" type="presParOf" srcId="{4184901D-C3AD-4C06-99A6-D28591B0782E}" destId="{35F502FE-F017-4B41-BDD8-14B59B07AD30}" srcOrd="6" destOrd="0" presId="urn:microsoft.com/office/officeart/2005/8/layout/vList6"/>
    <dgm:cxn modelId="{7411AAAB-60C1-F147-AEBB-40610CC5869E}" type="presParOf" srcId="{35F502FE-F017-4B41-BDD8-14B59B07AD30}" destId="{D2AD8A0A-720B-4FDF-9F9D-4A1396CE5B65}" srcOrd="0" destOrd="0" presId="urn:microsoft.com/office/officeart/2005/8/layout/vList6"/>
    <dgm:cxn modelId="{DE44D62A-BFE0-D446-88F5-0A6B6A916427}" type="presParOf" srcId="{35F502FE-F017-4B41-BDD8-14B59B07AD30}" destId="{89D11C9E-68D7-4147-A70F-7CBA9860DC99}" srcOrd="1" destOrd="0" presId="urn:microsoft.com/office/officeart/2005/8/layout/vList6"/>
    <dgm:cxn modelId="{4A81DF5E-3734-8044-8DAD-D036810F4BC1}" type="presParOf" srcId="{4184901D-C3AD-4C06-99A6-D28591B0782E}" destId="{D9E99370-9F75-4050-BDF2-0A81F0D4D4EB}" srcOrd="7" destOrd="0" presId="urn:microsoft.com/office/officeart/2005/8/layout/vList6"/>
    <dgm:cxn modelId="{3A873FD1-F5FC-0B47-AB40-98375A64242A}" type="presParOf" srcId="{4184901D-C3AD-4C06-99A6-D28591B0782E}" destId="{9F0D5541-B3B8-4FB8-843C-0BFD731C5E67}" srcOrd="8" destOrd="0" presId="urn:microsoft.com/office/officeart/2005/8/layout/vList6"/>
    <dgm:cxn modelId="{6F2CCB17-5899-E741-9ED2-C6BF29472A7C}" type="presParOf" srcId="{9F0D5541-B3B8-4FB8-843C-0BFD731C5E67}" destId="{4050B9BA-C016-4E7A-8F31-91EECC79259E}" srcOrd="0" destOrd="0" presId="urn:microsoft.com/office/officeart/2005/8/layout/vList6"/>
    <dgm:cxn modelId="{02A71C1F-1BC4-6143-BF9F-6679B9301066}" type="presParOf" srcId="{9F0D5541-B3B8-4FB8-843C-0BFD731C5E67}" destId="{0E5EB9E9-11AA-4BF2-A589-0404633A4446}" srcOrd="1" destOrd="0" presId="urn:microsoft.com/office/officeart/2005/8/layout/vList6"/>
    <dgm:cxn modelId="{BB0AAE40-3A97-8A4A-8465-366D5496C8C5}" type="presParOf" srcId="{4184901D-C3AD-4C06-99A6-D28591B0782E}" destId="{E0E65C88-3BC5-4468-A4D5-B30D6B1E3A59}" srcOrd="9" destOrd="0" presId="urn:microsoft.com/office/officeart/2005/8/layout/vList6"/>
    <dgm:cxn modelId="{751C1C62-B9D7-2A4E-9E2E-548DCCF4DCED}" type="presParOf" srcId="{4184901D-C3AD-4C06-99A6-D28591B0782E}" destId="{5324E387-7633-43E1-B9FC-B432BBFBB9B3}" srcOrd="10" destOrd="0" presId="urn:microsoft.com/office/officeart/2005/8/layout/vList6"/>
    <dgm:cxn modelId="{9E1ABDF3-CFF8-C949-882A-ADCEC66E1323}" type="presParOf" srcId="{5324E387-7633-43E1-B9FC-B432BBFBB9B3}" destId="{6E64A0A4-1FA9-4419-BF7F-5F1CDFD0D9E6}" srcOrd="0" destOrd="0" presId="urn:microsoft.com/office/officeart/2005/8/layout/vList6"/>
    <dgm:cxn modelId="{4BD00815-EC12-3145-8E87-4B743CF85004}" type="presParOf" srcId="{5324E387-7633-43E1-B9FC-B432BBFBB9B3}" destId="{5FC22940-A831-4055-8406-94DE0344B94D}" srcOrd="1" destOrd="0" presId="urn:microsoft.com/office/officeart/2005/8/layout/vList6"/>
    <dgm:cxn modelId="{7C069999-E046-9F41-ADC4-94F6DDBA15FB}" type="presParOf" srcId="{4184901D-C3AD-4C06-99A6-D28591B0782E}" destId="{D019B6E4-9092-4708-96B5-09480E8D0BD8}" srcOrd="11" destOrd="0" presId="urn:microsoft.com/office/officeart/2005/8/layout/vList6"/>
    <dgm:cxn modelId="{3E06A5C1-9C9A-3346-9202-2B9A7F3D9F25}" type="presParOf" srcId="{4184901D-C3AD-4C06-99A6-D28591B0782E}" destId="{2D1C146F-1FDB-4B05-A29A-0C4F9085837C}" srcOrd="12" destOrd="0" presId="urn:microsoft.com/office/officeart/2005/8/layout/vList6"/>
    <dgm:cxn modelId="{271929D3-1A24-5040-B43C-36201417FC49}" type="presParOf" srcId="{2D1C146F-1FDB-4B05-A29A-0C4F9085837C}" destId="{28EDE0ED-9E9C-4F01-BF01-C94ADFAB11CB}" srcOrd="0" destOrd="0" presId="urn:microsoft.com/office/officeart/2005/8/layout/vList6"/>
    <dgm:cxn modelId="{081FF7B2-4E83-FD43-A8B1-1BED28B9495F}" type="presParOf" srcId="{2D1C146F-1FDB-4B05-A29A-0C4F9085837C}" destId="{21D113AE-D188-49C2-88CB-BF610DE16A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7D27-D1E4-4091-9B15-B49216D3AFB3}">
      <dsp:nvSpPr>
        <dsp:cNvPr id="0" name=""/>
        <dsp:cNvSpPr/>
      </dsp:nvSpPr>
      <dsp:spPr>
        <a:xfrm rot="5400000">
          <a:off x="-203146" y="205432"/>
          <a:ext cx="1354311" cy="94801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2" y="476294"/>
        <a:ext cx="948017" cy="406294"/>
      </dsp:txXfrm>
    </dsp:sp>
    <dsp:sp modelId="{E5151437-FD3B-4B47-9394-14DC36EDE4A2}">
      <dsp:nvSpPr>
        <dsp:cNvPr id="0" name=""/>
        <dsp:cNvSpPr/>
      </dsp:nvSpPr>
      <dsp:spPr>
        <a:xfrm rot="5400000">
          <a:off x="2914177" y="-1963874"/>
          <a:ext cx="880302" cy="481262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a:latin typeface="Times New Roman" pitchFamily="18" charset="0"/>
              <a:cs typeface="Times New Roman" pitchFamily="18" charset="0"/>
            </a:rPr>
            <a:t>Kadınların çoğu hayatlarını ilgilendiren  kararları almada güç sahip değildir.</a:t>
          </a:r>
          <a:endParaRPr lang="tr-TR" sz="2000" kern="1200" dirty="0">
            <a:latin typeface="Times New Roman" pitchFamily="18" charset="0"/>
            <a:cs typeface="Times New Roman" pitchFamily="18" charset="0"/>
          </a:endParaRPr>
        </a:p>
      </dsp:txBody>
      <dsp:txXfrm rot="-5400000">
        <a:off x="948018" y="45258"/>
        <a:ext cx="4769649" cy="794356"/>
      </dsp:txXfrm>
    </dsp:sp>
    <dsp:sp modelId="{0B83968A-CF16-49D0-A357-21C9CF3946C5}">
      <dsp:nvSpPr>
        <dsp:cNvPr id="0" name=""/>
        <dsp:cNvSpPr/>
      </dsp:nvSpPr>
      <dsp:spPr>
        <a:xfrm rot="5400000">
          <a:off x="-203146" y="1362195"/>
          <a:ext cx="1354311" cy="948017"/>
        </a:xfrm>
        <a:prstGeom prst="chevron">
          <a:avLst/>
        </a:prstGeom>
        <a:solidFill>
          <a:schemeClr val="accent2">
            <a:hueOff val="-3277702"/>
            <a:satOff val="-3888"/>
            <a:lumOff val="-2059"/>
            <a:alphaOff val="0"/>
          </a:schemeClr>
        </a:solidFill>
        <a:ln w="25400"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2" y="1633057"/>
        <a:ext cx="948017" cy="406294"/>
      </dsp:txXfrm>
    </dsp:sp>
    <dsp:sp modelId="{9082DCD8-DEA3-48B1-9241-801B58D8E1AA}">
      <dsp:nvSpPr>
        <dsp:cNvPr id="0" name=""/>
        <dsp:cNvSpPr/>
      </dsp:nvSpPr>
      <dsp:spPr>
        <a:xfrm rot="5400000">
          <a:off x="2914177" y="-807111"/>
          <a:ext cx="880302" cy="4812622"/>
        </a:xfrm>
        <a:prstGeom prst="round2SameRect">
          <a:avLst/>
        </a:prstGeom>
        <a:solidFill>
          <a:schemeClr val="lt1">
            <a:alpha val="90000"/>
            <a:hueOff val="0"/>
            <a:satOff val="0"/>
            <a:lumOff val="0"/>
            <a:alphaOff val="0"/>
          </a:schemeClr>
        </a:solidFill>
        <a:ln w="25400"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a:latin typeface="Times New Roman" pitchFamily="18" charset="0"/>
              <a:cs typeface="Times New Roman" pitchFamily="18" charset="0"/>
            </a:rPr>
            <a:t>Kadınların çoğu para, bilgi, sosyal çevre ve yasalar gibi güç kaynaklarına uzaktır.</a:t>
          </a:r>
          <a:endParaRPr lang="tr-TR" sz="2000" kern="1200" dirty="0">
            <a:latin typeface="Times New Roman" pitchFamily="18" charset="0"/>
            <a:cs typeface="Times New Roman" pitchFamily="18" charset="0"/>
          </a:endParaRPr>
        </a:p>
      </dsp:txBody>
      <dsp:txXfrm rot="-5400000">
        <a:off x="948018" y="1202021"/>
        <a:ext cx="4769649" cy="794356"/>
      </dsp:txXfrm>
    </dsp:sp>
    <dsp:sp modelId="{4F9E9543-83CF-4443-93F1-AB17B94A9397}">
      <dsp:nvSpPr>
        <dsp:cNvPr id="0" name=""/>
        <dsp:cNvSpPr/>
      </dsp:nvSpPr>
      <dsp:spPr>
        <a:xfrm rot="5400000">
          <a:off x="-203146" y="2518958"/>
          <a:ext cx="1354311" cy="948017"/>
        </a:xfrm>
        <a:prstGeom prst="chevron">
          <a:avLst/>
        </a:prstGeom>
        <a:solidFill>
          <a:schemeClr val="accent2">
            <a:hueOff val="-6555403"/>
            <a:satOff val="-7776"/>
            <a:lumOff val="-4117"/>
            <a:alphaOff val="0"/>
          </a:schemeClr>
        </a:solidFill>
        <a:ln w="25400"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2" y="2789820"/>
        <a:ext cx="948017" cy="406294"/>
      </dsp:txXfrm>
    </dsp:sp>
    <dsp:sp modelId="{9F06CC71-F46C-4544-9C4B-183FD86ECDF3}">
      <dsp:nvSpPr>
        <dsp:cNvPr id="0" name=""/>
        <dsp:cNvSpPr/>
      </dsp:nvSpPr>
      <dsp:spPr>
        <a:xfrm rot="5400000">
          <a:off x="2914177" y="349651"/>
          <a:ext cx="880302" cy="4812622"/>
        </a:xfrm>
        <a:prstGeom prst="round2SameRect">
          <a:avLst/>
        </a:prstGeom>
        <a:solidFill>
          <a:schemeClr val="lt1">
            <a:alpha val="90000"/>
            <a:hueOff val="0"/>
            <a:satOff val="0"/>
            <a:lumOff val="0"/>
            <a:alphaOff val="0"/>
          </a:schemeClr>
        </a:solidFill>
        <a:ln w="25400"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0" algn="l" defTabSz="889000">
            <a:lnSpc>
              <a:spcPct val="90000"/>
            </a:lnSpc>
            <a:spcBef>
              <a:spcPct val="0"/>
            </a:spcBef>
            <a:spcAft>
              <a:spcPct val="15000"/>
            </a:spcAft>
            <a:buChar char="••"/>
          </a:pPr>
          <a:endParaRPr lang="tr-TR" sz="2000" kern="1200" dirty="0">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tr-TR" sz="2000" b="1" kern="1200" dirty="0">
              <a:latin typeface="Times New Roman" pitchFamily="18" charset="0"/>
              <a:cs typeface="Times New Roman" pitchFamily="18" charset="0"/>
            </a:rPr>
            <a:t> Eşitsizlik eşitsizliği besler. </a:t>
          </a:r>
          <a:endParaRPr lang="tr-TR" sz="2000" kern="1200" dirty="0">
            <a:latin typeface="Times New Roman" pitchFamily="18" charset="0"/>
            <a:cs typeface="Times New Roman" pitchFamily="18" charset="0"/>
          </a:endParaRPr>
        </a:p>
        <a:p>
          <a:pPr marL="228600" lvl="1" indent="0" algn="l" defTabSz="889000">
            <a:lnSpc>
              <a:spcPct val="90000"/>
            </a:lnSpc>
            <a:spcBef>
              <a:spcPct val="0"/>
            </a:spcBef>
            <a:spcAft>
              <a:spcPct val="15000"/>
            </a:spcAft>
            <a:buChar char="••"/>
          </a:pPr>
          <a:endParaRPr lang="tr-TR" sz="2000" kern="1200" dirty="0">
            <a:latin typeface="Times New Roman" pitchFamily="18" charset="0"/>
            <a:cs typeface="Times New Roman" pitchFamily="18" charset="0"/>
          </a:endParaRPr>
        </a:p>
      </dsp:txBody>
      <dsp:txXfrm rot="-5400000">
        <a:off x="948018" y="2358784"/>
        <a:ext cx="4769649" cy="794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27D27-D1E4-4091-9B15-B49216D3AFB3}">
      <dsp:nvSpPr>
        <dsp:cNvPr id="0" name=""/>
        <dsp:cNvSpPr/>
      </dsp:nvSpPr>
      <dsp:spPr>
        <a:xfrm rot="5400000">
          <a:off x="-217553" y="218410"/>
          <a:ext cx="1450356" cy="101524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1" y="508482"/>
        <a:ext cx="1015249" cy="435107"/>
      </dsp:txXfrm>
    </dsp:sp>
    <dsp:sp modelId="{E5151437-FD3B-4B47-9394-14DC36EDE4A2}">
      <dsp:nvSpPr>
        <dsp:cNvPr id="0" name=""/>
        <dsp:cNvSpPr/>
      </dsp:nvSpPr>
      <dsp:spPr>
        <a:xfrm rot="5400000">
          <a:off x="2844570" y="-1828464"/>
          <a:ext cx="942731" cy="460137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Sadece kadınlar için değil, erkekler için de örseleyici olabilir</a:t>
          </a:r>
          <a:r>
            <a:rPr lang="tr-TR" sz="1800" b="1" kern="1200" dirty="0">
              <a:latin typeface="Gadugi" panose="020B0502040204020203" pitchFamily="34" charset="0"/>
            </a:rPr>
            <a:t>.</a:t>
          </a:r>
          <a:endParaRPr lang="tr-TR" sz="1800" kern="1200" dirty="0"/>
        </a:p>
      </dsp:txBody>
      <dsp:txXfrm rot="-5400000">
        <a:off x="1015249" y="46877"/>
        <a:ext cx="4555354" cy="850691"/>
      </dsp:txXfrm>
    </dsp:sp>
    <dsp:sp modelId="{86DDA378-9FF6-45D4-8323-425243EB9B68}">
      <dsp:nvSpPr>
        <dsp:cNvPr id="0" name=""/>
        <dsp:cNvSpPr/>
      </dsp:nvSpPr>
      <dsp:spPr>
        <a:xfrm rot="5400000">
          <a:off x="-217553" y="1472595"/>
          <a:ext cx="1450356" cy="1015249"/>
        </a:xfrm>
        <a:prstGeom prst="chevron">
          <a:avLst/>
        </a:prstGeom>
        <a:solidFill>
          <a:schemeClr val="accent2">
            <a:hueOff val="-3277702"/>
            <a:satOff val="-3888"/>
            <a:lumOff val="-2059"/>
            <a:alphaOff val="0"/>
          </a:schemeClr>
        </a:solidFill>
        <a:ln w="25400"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1" y="1762667"/>
        <a:ext cx="1015249" cy="435107"/>
      </dsp:txXfrm>
    </dsp:sp>
    <dsp:sp modelId="{691FA3AC-E704-4EA5-84E9-6FB9B923AFF2}">
      <dsp:nvSpPr>
        <dsp:cNvPr id="0" name=""/>
        <dsp:cNvSpPr/>
      </dsp:nvSpPr>
      <dsp:spPr>
        <a:xfrm rot="5400000">
          <a:off x="2844570" y="-574279"/>
          <a:ext cx="942731" cy="4601374"/>
        </a:xfrm>
        <a:prstGeom prst="round2SameRect">
          <a:avLst/>
        </a:prstGeom>
        <a:solidFill>
          <a:schemeClr val="lt1">
            <a:alpha val="90000"/>
            <a:hueOff val="0"/>
            <a:satOff val="0"/>
            <a:lumOff val="0"/>
            <a:alphaOff val="0"/>
          </a:schemeClr>
        </a:solidFill>
        <a:ln w="25400"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Bireyleri, aileleri, ülkenin bir bütün olarak insani gelişmesini etkiler.</a:t>
          </a:r>
          <a:endParaRPr lang="tr-TR" sz="1800" kern="1200" dirty="0">
            <a:latin typeface="Times New Roman" pitchFamily="18" charset="0"/>
            <a:cs typeface="Times New Roman" pitchFamily="18" charset="0"/>
          </a:endParaRPr>
        </a:p>
      </dsp:txBody>
      <dsp:txXfrm rot="-5400000">
        <a:off x="1015249" y="1301062"/>
        <a:ext cx="4555354" cy="850691"/>
      </dsp:txXfrm>
    </dsp:sp>
    <dsp:sp modelId="{8B89BEB7-B1AD-48B1-ACE0-4C9C3C8A5C1F}">
      <dsp:nvSpPr>
        <dsp:cNvPr id="0" name=""/>
        <dsp:cNvSpPr/>
      </dsp:nvSpPr>
      <dsp:spPr>
        <a:xfrm rot="5400000">
          <a:off x="-217553" y="2726779"/>
          <a:ext cx="1450356" cy="1015249"/>
        </a:xfrm>
        <a:prstGeom prst="chevron">
          <a:avLst/>
        </a:prstGeom>
        <a:solidFill>
          <a:schemeClr val="accent2">
            <a:hueOff val="-6555403"/>
            <a:satOff val="-7776"/>
            <a:lumOff val="-4117"/>
            <a:alphaOff val="0"/>
          </a:schemeClr>
        </a:solidFill>
        <a:ln w="25400"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kern="1200" dirty="0"/>
        </a:p>
      </dsp:txBody>
      <dsp:txXfrm rot="-5400000">
        <a:off x="1" y="3016851"/>
        <a:ext cx="1015249" cy="435107"/>
      </dsp:txXfrm>
    </dsp:sp>
    <dsp:sp modelId="{80F60628-605A-4CC1-8505-31F098F3EBAF}">
      <dsp:nvSpPr>
        <dsp:cNvPr id="0" name=""/>
        <dsp:cNvSpPr/>
      </dsp:nvSpPr>
      <dsp:spPr>
        <a:xfrm rot="5400000">
          <a:off x="2844570" y="679904"/>
          <a:ext cx="942731" cy="4601374"/>
        </a:xfrm>
        <a:prstGeom prst="round2SameRect">
          <a:avLst/>
        </a:prstGeom>
        <a:solidFill>
          <a:schemeClr val="lt1">
            <a:alpha val="90000"/>
            <a:hueOff val="0"/>
            <a:satOff val="0"/>
            <a:lumOff val="0"/>
            <a:alphaOff val="0"/>
          </a:schemeClr>
        </a:solidFill>
        <a:ln w="25400"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En ağır sonuçlarından birisi kadına yönelik şiddet ve buna bağlı ölümlerdir.</a:t>
          </a:r>
          <a:endParaRPr lang="tr-TR" sz="1800" kern="1200" dirty="0">
            <a:latin typeface="Times New Roman" pitchFamily="18" charset="0"/>
            <a:cs typeface="Times New Roman" pitchFamily="18" charset="0"/>
          </a:endParaRPr>
        </a:p>
      </dsp:txBody>
      <dsp:txXfrm rot="-5400000">
        <a:off x="1015249" y="2555245"/>
        <a:ext cx="4555354" cy="850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8E21A-D680-4D81-B800-9FCA11E01273}">
      <dsp:nvSpPr>
        <dsp:cNvPr id="0" name=""/>
        <dsp:cNvSpPr/>
      </dsp:nvSpPr>
      <dsp:spPr>
        <a:xfrm>
          <a:off x="-61231" y="4063135"/>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C45D4D-8DAA-47FA-A060-9509FC2DE5A4}">
      <dsp:nvSpPr>
        <dsp:cNvPr id="0" name=""/>
        <dsp:cNvSpPr/>
      </dsp:nvSpPr>
      <dsp:spPr>
        <a:xfrm>
          <a:off x="0" y="3035331"/>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FD3152-06AA-4108-9C0D-344CAEAF3FB7}">
      <dsp:nvSpPr>
        <dsp:cNvPr id="0" name=""/>
        <dsp:cNvSpPr/>
      </dsp:nvSpPr>
      <dsp:spPr>
        <a:xfrm>
          <a:off x="0" y="2007528"/>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4F4F5B-EFC9-408B-8471-A482AE44E203}">
      <dsp:nvSpPr>
        <dsp:cNvPr id="0" name=""/>
        <dsp:cNvSpPr/>
      </dsp:nvSpPr>
      <dsp:spPr>
        <a:xfrm>
          <a:off x="0" y="979725"/>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AA67BE-482A-40BD-B7F4-CCEC199389DE}">
      <dsp:nvSpPr>
        <dsp:cNvPr id="0" name=""/>
        <dsp:cNvSpPr/>
      </dsp:nvSpPr>
      <dsp:spPr>
        <a:xfrm>
          <a:off x="848888" y="0"/>
          <a:ext cx="383658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Fiziksel Şiddet </a:t>
          </a:r>
        </a:p>
      </dsp:txBody>
      <dsp:txXfrm>
        <a:off x="848888" y="0"/>
        <a:ext cx="3836586" cy="978860"/>
      </dsp:txXfrm>
    </dsp:sp>
    <dsp:sp modelId="{9A855842-B8FD-47AC-B95F-1D5DE523D5E1}">
      <dsp:nvSpPr>
        <dsp:cNvPr id="0" name=""/>
        <dsp:cNvSpPr/>
      </dsp:nvSpPr>
      <dsp:spPr>
        <a:xfrm>
          <a:off x="60585" y="36783"/>
          <a:ext cx="613079" cy="842123"/>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90518" y="66716"/>
        <a:ext cx="553213" cy="812190"/>
      </dsp:txXfrm>
    </dsp:sp>
    <dsp:sp modelId="{31554E7D-AEDB-474B-B6A3-4A5AD9E04E97}">
      <dsp:nvSpPr>
        <dsp:cNvPr id="0" name=""/>
        <dsp:cNvSpPr/>
      </dsp:nvSpPr>
      <dsp:spPr>
        <a:xfrm>
          <a:off x="848888" y="1089142"/>
          <a:ext cx="383658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Psikolojik Şiddet </a:t>
          </a:r>
        </a:p>
      </dsp:txBody>
      <dsp:txXfrm>
        <a:off x="848888" y="1089142"/>
        <a:ext cx="3836586" cy="978860"/>
      </dsp:txXfrm>
    </dsp:sp>
    <dsp:sp modelId="{5AC9972F-B33E-4F42-8A01-3E9EB48D7F7A}">
      <dsp:nvSpPr>
        <dsp:cNvPr id="0" name=""/>
        <dsp:cNvSpPr/>
      </dsp:nvSpPr>
      <dsp:spPr>
        <a:xfrm>
          <a:off x="60585" y="1143449"/>
          <a:ext cx="613079" cy="800766"/>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90518" y="1173382"/>
        <a:ext cx="553213" cy="770833"/>
      </dsp:txXfrm>
    </dsp:sp>
    <dsp:sp modelId="{B2D48CA9-792D-4C7A-87FE-6388390E51E2}">
      <dsp:nvSpPr>
        <dsp:cNvPr id="0" name=""/>
        <dsp:cNvSpPr/>
      </dsp:nvSpPr>
      <dsp:spPr>
        <a:xfrm>
          <a:off x="848888" y="2031265"/>
          <a:ext cx="383658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Cinsel Şiddet </a:t>
          </a:r>
        </a:p>
      </dsp:txBody>
      <dsp:txXfrm>
        <a:off x="848888" y="2031265"/>
        <a:ext cx="3836586" cy="978860"/>
      </dsp:txXfrm>
    </dsp:sp>
    <dsp:sp modelId="{C8B1D6F2-25A2-4118-9DDD-BB2C42028330}">
      <dsp:nvSpPr>
        <dsp:cNvPr id="0" name=""/>
        <dsp:cNvSpPr/>
      </dsp:nvSpPr>
      <dsp:spPr>
        <a:xfrm>
          <a:off x="61239" y="2115770"/>
          <a:ext cx="611771" cy="764548"/>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91109" y="2145640"/>
        <a:ext cx="552031" cy="734678"/>
      </dsp:txXfrm>
    </dsp:sp>
    <dsp:sp modelId="{0936FA59-92E5-47A2-AC05-8FE5309230BE}">
      <dsp:nvSpPr>
        <dsp:cNvPr id="0" name=""/>
        <dsp:cNvSpPr/>
      </dsp:nvSpPr>
      <dsp:spPr>
        <a:xfrm>
          <a:off x="857405" y="3085139"/>
          <a:ext cx="4081513"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Ekonomik Şiddet </a:t>
          </a:r>
        </a:p>
      </dsp:txBody>
      <dsp:txXfrm>
        <a:off x="857405" y="3085139"/>
        <a:ext cx="4081513" cy="978860"/>
      </dsp:txXfrm>
    </dsp:sp>
    <dsp:sp modelId="{5351AE3E-8CE4-450A-98FB-01D00EC4C974}">
      <dsp:nvSpPr>
        <dsp:cNvPr id="0" name=""/>
        <dsp:cNvSpPr/>
      </dsp:nvSpPr>
      <dsp:spPr>
        <a:xfrm>
          <a:off x="61913" y="3149736"/>
          <a:ext cx="611758" cy="810702"/>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91782" y="3179605"/>
        <a:ext cx="552020" cy="780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0E087-2CCC-421A-9790-F970448DFC78}">
      <dsp:nvSpPr>
        <dsp:cNvPr id="0" name=""/>
        <dsp:cNvSpPr/>
      </dsp:nvSpPr>
      <dsp:spPr>
        <a:xfrm>
          <a:off x="1958617" y="4366"/>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6 ay süre ile barınma hizmeti </a:t>
          </a:r>
          <a:endParaRPr lang="tr-TR" sz="1500" b="1" kern="1200" dirty="0"/>
        </a:p>
      </dsp:txBody>
      <dsp:txXfrm>
        <a:off x="1958617" y="85942"/>
        <a:ext cx="2693198" cy="489455"/>
      </dsp:txXfrm>
    </dsp:sp>
    <dsp:sp modelId="{5C118A69-6587-43FA-B5CB-1725C8F6C99D}">
      <dsp:nvSpPr>
        <dsp:cNvPr id="0" name=""/>
        <dsp:cNvSpPr/>
      </dsp:nvSpPr>
      <dsp:spPr>
        <a:xfrm>
          <a:off x="0" y="9522"/>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BARINMA</a:t>
          </a:r>
          <a:endParaRPr lang="tr-TR" sz="1800" b="1" kern="1200" dirty="0"/>
        </a:p>
      </dsp:txBody>
      <dsp:txXfrm>
        <a:off x="31858" y="41380"/>
        <a:ext cx="1894901" cy="588891"/>
      </dsp:txXfrm>
    </dsp:sp>
    <dsp:sp modelId="{BD12D429-5E0B-482D-A669-2951BA4C5555}">
      <dsp:nvSpPr>
        <dsp:cNvPr id="0" name=""/>
        <dsp:cNvSpPr/>
      </dsp:nvSpPr>
      <dsp:spPr>
        <a:xfrm>
          <a:off x="1958617" y="722235"/>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Meslek elemanları tarafından barınma  süresince </a:t>
          </a:r>
          <a:endParaRPr lang="tr-TR" sz="1500" b="1" kern="1200" dirty="0"/>
        </a:p>
      </dsp:txBody>
      <dsp:txXfrm>
        <a:off x="1958617" y="803811"/>
        <a:ext cx="2693198" cy="489455"/>
      </dsp:txXfrm>
    </dsp:sp>
    <dsp:sp modelId="{EC4278AF-BEAB-48F4-AF68-DC4052BF192C}">
      <dsp:nvSpPr>
        <dsp:cNvPr id="0" name=""/>
        <dsp:cNvSpPr/>
      </dsp:nvSpPr>
      <dsp:spPr>
        <a:xfrm>
          <a:off x="0" y="722235"/>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PSİKOSOSYAL DESTEK</a:t>
          </a:r>
          <a:endParaRPr lang="tr-TR" sz="1800" b="1" kern="1200" dirty="0"/>
        </a:p>
      </dsp:txBody>
      <dsp:txXfrm>
        <a:off x="31858" y="754093"/>
        <a:ext cx="1894901" cy="588891"/>
      </dsp:txXfrm>
    </dsp:sp>
    <dsp:sp modelId="{99F1133D-42F2-4D8A-A49C-1B46DF5FFFD7}">
      <dsp:nvSpPr>
        <dsp:cNvPr id="0" name=""/>
        <dsp:cNvSpPr/>
      </dsp:nvSpPr>
      <dsp:spPr>
        <a:xfrm>
          <a:off x="1958617" y="1440103"/>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Asgari ücretin yarısına kadar harçlık </a:t>
          </a:r>
          <a:endParaRPr lang="tr-TR" sz="1500" b="1" kern="1200" dirty="0"/>
        </a:p>
      </dsp:txBody>
      <dsp:txXfrm>
        <a:off x="1958617" y="1521679"/>
        <a:ext cx="2693198" cy="489455"/>
      </dsp:txXfrm>
    </dsp:sp>
    <dsp:sp modelId="{5D7DF7BF-B52F-4049-8802-B514D05F84B4}">
      <dsp:nvSpPr>
        <dsp:cNvPr id="0" name=""/>
        <dsp:cNvSpPr/>
      </dsp:nvSpPr>
      <dsp:spPr>
        <a:xfrm>
          <a:off x="0" y="1445259"/>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HARÇLIK</a:t>
          </a:r>
          <a:endParaRPr lang="tr-TR" sz="1800" b="1" kern="1200" dirty="0"/>
        </a:p>
      </dsp:txBody>
      <dsp:txXfrm>
        <a:off x="31858" y="1477117"/>
        <a:ext cx="1894901" cy="588891"/>
      </dsp:txXfrm>
    </dsp:sp>
    <dsp:sp modelId="{89D11C9E-68D7-4147-A70F-7CBA9860DC99}">
      <dsp:nvSpPr>
        <dsp:cNvPr id="0" name=""/>
        <dsp:cNvSpPr/>
      </dsp:nvSpPr>
      <dsp:spPr>
        <a:xfrm>
          <a:off x="1958617" y="2157972"/>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İl Avukatları ya da Barolar tarafından</a:t>
          </a:r>
          <a:endParaRPr lang="tr-TR" sz="1500" b="1" kern="1200" dirty="0"/>
        </a:p>
      </dsp:txBody>
      <dsp:txXfrm>
        <a:off x="1958617" y="2239548"/>
        <a:ext cx="2693198" cy="489455"/>
      </dsp:txXfrm>
    </dsp:sp>
    <dsp:sp modelId="{D2AD8A0A-720B-4FDF-9F9D-4A1396CE5B65}">
      <dsp:nvSpPr>
        <dsp:cNvPr id="0" name=""/>
        <dsp:cNvSpPr/>
      </dsp:nvSpPr>
      <dsp:spPr>
        <a:xfrm>
          <a:off x="0" y="2163127"/>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HUKUKİ DESTEK</a:t>
          </a:r>
          <a:endParaRPr lang="tr-TR" sz="1800" b="1" kern="1200" dirty="0"/>
        </a:p>
      </dsp:txBody>
      <dsp:txXfrm>
        <a:off x="31858" y="2194985"/>
        <a:ext cx="1894901" cy="588891"/>
      </dsp:txXfrm>
    </dsp:sp>
    <dsp:sp modelId="{0E5EB9E9-11AA-4BF2-A589-0404633A4446}">
      <dsp:nvSpPr>
        <dsp:cNvPr id="0" name=""/>
        <dsp:cNvSpPr/>
      </dsp:nvSpPr>
      <dsp:spPr>
        <a:xfrm>
          <a:off x="1958617" y="2875840"/>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Meslek elemanları tarafından barınma  süresince </a:t>
          </a:r>
          <a:endParaRPr lang="tr-TR" sz="1500" kern="1200" dirty="0"/>
        </a:p>
      </dsp:txBody>
      <dsp:txXfrm>
        <a:off x="1958617" y="2957416"/>
        <a:ext cx="2693198" cy="489455"/>
      </dsp:txXfrm>
    </dsp:sp>
    <dsp:sp modelId="{4050B9BA-C016-4E7A-8F31-91EECC79259E}">
      <dsp:nvSpPr>
        <dsp:cNvPr id="0" name=""/>
        <dsp:cNvSpPr/>
      </dsp:nvSpPr>
      <dsp:spPr>
        <a:xfrm>
          <a:off x="0" y="2880996"/>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YÖNLENDİRME VE REHBERLİK</a:t>
          </a:r>
          <a:endParaRPr lang="tr-TR" sz="1800" b="1" kern="1200" dirty="0"/>
        </a:p>
      </dsp:txBody>
      <dsp:txXfrm>
        <a:off x="31858" y="2912854"/>
        <a:ext cx="1894901" cy="588891"/>
      </dsp:txXfrm>
    </dsp:sp>
    <dsp:sp modelId="{5FC22940-A831-4055-8406-94DE0344B94D}">
      <dsp:nvSpPr>
        <dsp:cNvPr id="0" name=""/>
        <dsp:cNvSpPr/>
      </dsp:nvSpPr>
      <dsp:spPr>
        <a:xfrm>
          <a:off x="1958617" y="3593709"/>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0-6 yaş çocuklarına</a:t>
          </a:r>
          <a:endParaRPr lang="tr-TR" sz="1500" b="1" kern="1200" dirty="0"/>
        </a:p>
      </dsp:txBody>
      <dsp:txXfrm>
        <a:off x="1958617" y="3675285"/>
        <a:ext cx="2693198" cy="489455"/>
      </dsp:txXfrm>
    </dsp:sp>
    <dsp:sp modelId="{6E64A0A4-1FA9-4419-BF7F-5F1CDFD0D9E6}">
      <dsp:nvSpPr>
        <dsp:cNvPr id="0" name=""/>
        <dsp:cNvSpPr/>
      </dsp:nvSpPr>
      <dsp:spPr>
        <a:xfrm>
          <a:off x="0" y="3593709"/>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smtClean="0"/>
            <a:t>KREŞ</a:t>
          </a:r>
          <a:endParaRPr lang="tr-TR" sz="1800" b="1" kern="1200" dirty="0"/>
        </a:p>
      </dsp:txBody>
      <dsp:txXfrm>
        <a:off x="31858" y="3625567"/>
        <a:ext cx="1894901" cy="588891"/>
      </dsp:txXfrm>
    </dsp:sp>
    <dsp:sp modelId="{21D113AE-D188-49C2-88CB-BF610DE16A9F}">
      <dsp:nvSpPr>
        <dsp:cNvPr id="0" name=""/>
        <dsp:cNvSpPr/>
      </dsp:nvSpPr>
      <dsp:spPr>
        <a:xfrm>
          <a:off x="1958617" y="4311577"/>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MEB, Meslek Edindirme Kursları</a:t>
          </a:r>
          <a:endParaRPr lang="tr-TR" sz="1500" b="1" kern="1200" dirty="0"/>
        </a:p>
        <a:p>
          <a:pPr marL="114300" lvl="1" indent="-114300" algn="l" defTabSz="666750">
            <a:lnSpc>
              <a:spcPct val="90000"/>
            </a:lnSpc>
            <a:spcBef>
              <a:spcPct val="0"/>
            </a:spcBef>
            <a:spcAft>
              <a:spcPct val="15000"/>
            </a:spcAft>
            <a:buChar char="••"/>
          </a:pPr>
          <a:r>
            <a:rPr lang="tr-TR" sz="1500" b="1" kern="1200" dirty="0" smtClean="0"/>
            <a:t>İŞKUR, Mesleki Danışmanlık</a:t>
          </a:r>
          <a:endParaRPr lang="tr-TR" sz="1500" b="1" kern="1200" dirty="0"/>
        </a:p>
      </dsp:txBody>
      <dsp:txXfrm>
        <a:off x="1958617" y="4393153"/>
        <a:ext cx="2693198" cy="489455"/>
      </dsp:txXfrm>
    </dsp:sp>
    <dsp:sp modelId="{28EDE0ED-9E9C-4F01-BF01-C94ADFAB11CB}">
      <dsp:nvSpPr>
        <dsp:cNvPr id="0" name=""/>
        <dsp:cNvSpPr/>
      </dsp:nvSpPr>
      <dsp:spPr>
        <a:xfrm>
          <a:off x="0" y="4315944"/>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İSTİHDAM DESTEĞİ</a:t>
          </a:r>
          <a:endParaRPr lang="tr-TR" sz="1800" b="1" kern="1200" dirty="0"/>
        </a:p>
      </dsp:txBody>
      <dsp:txXfrm>
        <a:off x="31858" y="4347802"/>
        <a:ext cx="1894901" cy="5888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7F1E04-2F38-614F-B9FE-59A98B0F0981}" type="datetimeFigureOut">
              <a:rPr lang="en-US" smtClean="0"/>
              <a:t>1/14/2020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7DAAE9-79DC-9347-8952-AB4BF0C476EB}" type="slidenum">
              <a:rPr lang="en-US" smtClean="0"/>
              <a:t>‹#›</a:t>
            </a:fld>
            <a:endParaRPr lang="en-US"/>
          </a:p>
        </p:txBody>
      </p:sp>
    </p:spTree>
    <p:extLst>
      <p:ext uri="{BB962C8B-B14F-4D97-AF65-F5344CB8AC3E}">
        <p14:creationId xmlns:p14="http://schemas.microsoft.com/office/powerpoint/2010/main" val="15614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F5D5619-6934-4E95-ABA9-5DA65111A264}" type="datetimeFigureOut">
              <a:rPr lang="tr-TR"/>
              <a:pPr>
                <a:defRPr/>
              </a:pPr>
              <a:t>14.01.2020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4C63C0A1-70F8-4AFF-BF04-01EE7D059C65}" type="slidenum">
              <a:rPr lang="tr-TR"/>
              <a:pPr>
                <a:defRPr/>
              </a:pPr>
              <a:t>‹#›</a:t>
            </a:fld>
            <a:endParaRPr lang="tr-TR"/>
          </a:p>
        </p:txBody>
      </p:sp>
    </p:spTree>
    <p:extLst>
      <p:ext uri="{BB962C8B-B14F-4D97-AF65-F5344CB8AC3E}">
        <p14:creationId xmlns:p14="http://schemas.microsoft.com/office/powerpoint/2010/main" val="1181760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69EDD1-BEB0-45EF-AB11-865C28392288}" type="slidenum">
              <a:rPr lang="tr-TR" smtClean="0"/>
              <a:t>2</a:t>
            </a:fld>
            <a:endParaRPr lang="tr-TR"/>
          </a:p>
        </p:txBody>
      </p:sp>
    </p:spTree>
    <p:extLst>
      <p:ext uri="{BB962C8B-B14F-4D97-AF65-F5344CB8AC3E}">
        <p14:creationId xmlns:p14="http://schemas.microsoft.com/office/powerpoint/2010/main" val="2584475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2005’te yürürlüğe giren Yeni Ceza Kanunu ile hem kadın-erkek eşitliğini sağlamaya yönelik hem de kadına yönelik şiddetle mücadele amacını taşıyan birçok düzenleme yapılmıştır.</a:t>
            </a:r>
            <a:endParaRPr lang="en-GB" altLang="tr-TR"/>
          </a:p>
          <a:p>
            <a:r>
              <a:rPr lang="tr-TR" altLang="tr-TR"/>
              <a:t>Yeni Kanun, kadın-erkek eşitliğinin sağlanması, kadınların ve çocukların bedensel ve cinsel haklarının yasal olarak korunabilmesi için son derece önemli 30’dan fazla değişiklik içermektedir. Kanun’daki başlıca yeni düzenlemeler şunlardır:</a:t>
            </a:r>
          </a:p>
          <a:p>
            <a:pPr eaLnBrk="1" hangingPunct="1"/>
            <a:r>
              <a:rPr lang="tr-TR" altLang="tr-TR"/>
              <a:t>Töre cinayetleri kasten öldürme suçunun nitelikli halleri arasında düzenlenmiş, failin ağırlaştırılmış müebbet hapisle cezalandırılacağı hükmü getirilmiştir.</a:t>
            </a:r>
          </a:p>
          <a:p>
            <a:pPr eaLnBrk="1" hangingPunct="1">
              <a:lnSpc>
                <a:spcPct val="120000"/>
              </a:lnSpc>
            </a:pPr>
            <a:r>
              <a:rPr lang="tr-TR" altLang="tr-TR"/>
              <a:t>Evlilik içi tecavüz suç olarak düzenlenmiştir. </a:t>
            </a:r>
          </a:p>
          <a:p>
            <a:pPr eaLnBrk="1" hangingPunct="1">
              <a:lnSpc>
                <a:spcPct val="120000"/>
              </a:lnSpc>
            </a:pPr>
            <a:r>
              <a:rPr lang="tr-TR" altLang="tr-TR"/>
              <a:t>İşyerinde cinsel taciz suç olarak düzenlenmiştir. </a:t>
            </a:r>
          </a:p>
          <a:p>
            <a:pPr eaLnBrk="1" hangingPunct="1">
              <a:lnSpc>
                <a:spcPct val="120000"/>
              </a:lnSpc>
            </a:pPr>
            <a:r>
              <a:rPr lang="tr-TR" altLang="tr-TR"/>
              <a:t>Bakire-bakire olmayan, evli-evli olmayan gibi kadınlar arasında çeşitli ayrımlar yapan ve cezai yaptırımları bu ayrımlar doğrultusunda düzenleyen maddelerde değişikliğe gidilmiştir.</a:t>
            </a:r>
          </a:p>
          <a:p>
            <a:pPr eaLnBrk="1" hangingPunct="1">
              <a:lnSpc>
                <a:spcPct val="120000"/>
              </a:lnSpc>
            </a:pPr>
            <a:r>
              <a:rPr lang="tr-TR" altLang="tr-TR"/>
              <a:t>Aynı konutta birlikte yaşanılan kişilere karşı kötü muamelede bulunma suç olarak düzenlenmiştir.</a:t>
            </a:r>
          </a:p>
          <a:p>
            <a:endParaRPr lang="tr-TR" altLang="tr-TR"/>
          </a:p>
          <a:p>
            <a:endParaRPr lang="en-GB" altLang="tr-TR"/>
          </a:p>
          <a:p>
            <a:endParaRPr lang="en-US" altLang="tr-TR"/>
          </a:p>
        </p:txBody>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86C9A8-395C-406E-BB75-98F6D2BCE0A6}" type="slidenum">
              <a:rPr lang="tr-TR" altLang="tr-TR">
                <a:solidFill>
                  <a:srgbClr val="000000"/>
                </a:solidFill>
                <a:latin typeface="Calibri" panose="020F0502020204030204" pitchFamily="34" charset="0"/>
              </a:rPr>
              <a:pPr/>
              <a:t>31</a:t>
            </a:fld>
            <a:endParaRPr lang="tr-TR" altLang="tr-TR">
              <a:solidFill>
                <a:srgbClr val="000000"/>
              </a:solidFill>
              <a:latin typeface="Calibri" panose="020F0502020204030204" pitchFamily="34" charset="0"/>
            </a:endParaRPr>
          </a:p>
        </p:txBody>
      </p:sp>
      <p:sp>
        <p:nvSpPr>
          <p:cNvPr id="137221"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55318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2003’te yürürlüğe giren Yeni İş Kanunu’nun getirdiği en önemli ilerleme işveren işçi ilişkisinde cinsiyet dahil hiçbir nedenle temel insan hakları bakımından ayrım yapılamayacağıdır. Bu kapsamda;</a:t>
            </a:r>
            <a:endParaRPr lang="en-GB" altLang="tr-TR"/>
          </a:p>
          <a:p>
            <a:endParaRPr lang="tr-TR" altLang="tr-TR"/>
          </a:p>
          <a:p>
            <a:pPr>
              <a:lnSpc>
                <a:spcPct val="80000"/>
              </a:lnSpc>
            </a:pPr>
            <a:r>
              <a:rPr lang="tr-TR" altLang="tr-TR"/>
              <a:t>İşe alınmada, çalışma koşullarında ve iş akdinin feshinde cinsiyet dahil hiçbir nedenle ayrım yapılamaz.</a:t>
            </a:r>
          </a:p>
          <a:p>
            <a:pPr>
              <a:lnSpc>
                <a:spcPct val="80000"/>
              </a:lnSpc>
            </a:pPr>
            <a:r>
              <a:rPr lang="tr-TR" altLang="tr-TR"/>
              <a:t>Aynı veya eşit değerde bir iş için cinsiyet nedeniyle daha düşük ücret verilemez.</a:t>
            </a:r>
          </a:p>
          <a:p>
            <a:pPr>
              <a:lnSpc>
                <a:spcPct val="80000"/>
              </a:lnSpc>
            </a:pPr>
            <a:r>
              <a:rPr lang="tr-TR" altLang="tr-TR"/>
              <a:t>İş yerinde cinsel taciz</a:t>
            </a:r>
            <a:r>
              <a:rPr lang="tr-TR" altLang="tr-TR">
                <a:latin typeface="Arial" panose="020B0604020202020204" pitchFamily="34" charset="0"/>
              </a:rPr>
              <a:t>,</a:t>
            </a:r>
            <a:r>
              <a:rPr lang="tr-TR" altLang="tr-TR"/>
              <a:t> iş akdinin feshinde haklı neden oluşturmaktadır. </a:t>
            </a:r>
          </a:p>
          <a:p>
            <a:pPr>
              <a:lnSpc>
                <a:spcPct val="80000"/>
              </a:lnSpc>
            </a:pPr>
            <a:r>
              <a:rPr lang="tr-TR" altLang="tr-TR"/>
              <a:t>Ücretli doğum izni 16 haftadır. </a:t>
            </a:r>
          </a:p>
          <a:p>
            <a:pPr>
              <a:lnSpc>
                <a:spcPct val="80000"/>
              </a:lnSpc>
            </a:pPr>
            <a:r>
              <a:rPr lang="tr-TR" altLang="tr-TR"/>
              <a:t>Hamilelik süresince kadın işçiye periyodik kontroller için ücretli izin verilmektedir. Hekim raporu ile de gerekli görüldüğünde hamile kadın, işçi ücretinde herhangi bir indirim yapılmaksızın daha hafif işlerde çalıştırılabilir.</a:t>
            </a:r>
          </a:p>
          <a:p>
            <a:endParaRPr lang="en-US" altLang="tr-TR"/>
          </a:p>
        </p:txBody>
      </p:sp>
      <p:sp>
        <p:nvSpPr>
          <p:cNvPr id="1361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E54F1E-562D-434E-AAB4-E90031141605}" type="slidenum">
              <a:rPr lang="tr-TR" altLang="tr-TR">
                <a:solidFill>
                  <a:srgbClr val="000000"/>
                </a:solidFill>
                <a:latin typeface="Calibri" panose="020F0502020204030204" pitchFamily="34" charset="0"/>
              </a:rPr>
              <a:pPr/>
              <a:t>32</a:t>
            </a:fld>
            <a:endParaRPr lang="tr-TR" altLang="tr-TR">
              <a:solidFill>
                <a:srgbClr val="000000"/>
              </a:solidFill>
              <a:latin typeface="Calibri" panose="020F0502020204030204" pitchFamily="34" charset="0"/>
            </a:endParaRPr>
          </a:p>
        </p:txBody>
      </p:sp>
      <p:sp>
        <p:nvSpPr>
          <p:cNvPr id="136197"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397701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5474" name="2 Not Yer Tutucusu"/>
          <p:cNvSpPr>
            <a:spLocks noGrp="1"/>
          </p:cNvSpPr>
          <p:nvPr>
            <p:ph type="body" idx="1"/>
          </p:nvPr>
        </p:nvSpPr>
        <p:spPr/>
        <p:txBody>
          <a:bodyPr/>
          <a:lstStyle/>
          <a:p>
            <a:pPr>
              <a:spcBef>
                <a:spcPct val="0"/>
              </a:spcBef>
            </a:pPr>
            <a:endParaRPr lang="tr-TR" smtClean="0"/>
          </a:p>
        </p:txBody>
      </p:sp>
      <p:sp>
        <p:nvSpPr>
          <p:cNvPr id="105475" name="3 Slayt Numarası Yer Tutucusu"/>
          <p:cNvSpPr>
            <a:spLocks noGrp="1"/>
          </p:cNvSpPr>
          <p:nvPr>
            <p:ph type="sldNum" sz="quarter" idx="5"/>
          </p:nvPr>
        </p:nvSpPr>
        <p:spPr>
          <a:noFill/>
        </p:spPr>
        <p:txBody>
          <a:bodyPr/>
          <a:lstStyle/>
          <a:p>
            <a:fld id="{484A344A-5D00-4058-853C-761A3A1029C5}" type="slidenum">
              <a:rPr lang="tr-TR">
                <a:solidFill>
                  <a:prstClr val="black"/>
                </a:solidFill>
              </a:rPr>
              <a:pPr/>
              <a:t>37</a:t>
            </a:fld>
            <a:endParaRPr lang="tr-TR">
              <a:solidFill>
                <a:prstClr val="black"/>
              </a:solidFill>
            </a:endParaRPr>
          </a:p>
        </p:txBody>
      </p:sp>
    </p:spTree>
    <p:extLst>
      <p:ext uri="{BB962C8B-B14F-4D97-AF65-F5344CB8AC3E}">
        <p14:creationId xmlns:p14="http://schemas.microsoft.com/office/powerpoint/2010/main" val="403939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69EDD1-BEB0-45EF-AB11-865C28392288}" type="slidenum">
              <a:rPr lang="tr-TR" smtClean="0"/>
              <a:t>3</a:t>
            </a:fld>
            <a:endParaRPr lang="tr-TR"/>
          </a:p>
        </p:txBody>
      </p:sp>
    </p:spTree>
    <p:extLst>
      <p:ext uri="{BB962C8B-B14F-4D97-AF65-F5344CB8AC3E}">
        <p14:creationId xmlns:p14="http://schemas.microsoft.com/office/powerpoint/2010/main" val="317958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69EDD1-BEB0-45EF-AB11-865C28392288}" type="slidenum">
              <a:rPr lang="tr-TR" smtClean="0"/>
              <a:t>4</a:t>
            </a:fld>
            <a:endParaRPr lang="tr-TR"/>
          </a:p>
        </p:txBody>
      </p:sp>
    </p:spTree>
    <p:extLst>
      <p:ext uri="{BB962C8B-B14F-4D97-AF65-F5344CB8AC3E}">
        <p14:creationId xmlns:p14="http://schemas.microsoft.com/office/powerpoint/2010/main" val="94707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7868D937-7A38-4C9A-953A-F250EF3C1E60}" type="slidenum">
              <a:rPr lang="en-US" altLang="tr-TR" sz="1200">
                <a:solidFill>
                  <a:srgbClr val="000000"/>
                </a:solidFill>
              </a:rPr>
              <a:pPr algn="r" eaLnBrk="1" hangingPunct="1"/>
              <a:t>19</a:t>
            </a:fld>
            <a:endParaRPr lang="en-US" altLang="tr-TR" sz="1200">
              <a:solidFill>
                <a:srgbClr val="000000"/>
              </a:solidFill>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xfrm>
            <a:off x="679450" y="4714875"/>
            <a:ext cx="54229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8" tIns="46169" rIns="92338" bIns="46169"/>
          <a:lstStyle/>
          <a:p>
            <a:endParaRPr lang="tr-TR" altLang="tr-TR">
              <a:ea typeface="Osaka" charset="-128"/>
            </a:endParaRPr>
          </a:p>
        </p:txBody>
      </p:sp>
    </p:spTree>
    <p:extLst>
      <p:ext uri="{BB962C8B-B14F-4D97-AF65-F5344CB8AC3E}">
        <p14:creationId xmlns:p14="http://schemas.microsoft.com/office/powerpoint/2010/main" val="214050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a:t>“Kanun önünde eşitlik” başlıklı 10. maddeye "</a:t>
            </a:r>
            <a:r>
              <a:rPr lang="tr-TR" altLang="tr-TR" b="1" dirty="0"/>
              <a:t>Kadınlar ve erkekler eşit haklara sahiptir.</a:t>
            </a:r>
            <a:r>
              <a:rPr lang="tr-TR" altLang="tr-TR" dirty="0"/>
              <a:t> </a:t>
            </a:r>
            <a:r>
              <a:rPr lang="tr-TR" altLang="tr-TR" b="1" dirty="0"/>
              <a:t>Devlet, bu eşitliğin yaşama geçmesini sağlamakla yükümlüdür." </a:t>
            </a:r>
            <a:r>
              <a:rPr lang="tr-TR" altLang="tr-TR" dirty="0"/>
              <a:t>fıkrası,</a:t>
            </a:r>
          </a:p>
          <a:p>
            <a:pPr eaLnBrk="1" hangingPunct="1"/>
            <a:endParaRPr lang="tr-TR" altLang="tr-TR" dirty="0"/>
          </a:p>
          <a:p>
            <a:pPr eaLnBrk="1" hangingPunct="1"/>
            <a:r>
              <a:rPr lang="tr-TR" altLang="tr-TR" dirty="0"/>
              <a:t>“… </a:t>
            </a:r>
            <a:r>
              <a:rPr lang="tr-TR" altLang="tr-TR" b="1" dirty="0"/>
              <a:t>Bu maksatla alınacak tedbirler </a:t>
            </a:r>
            <a:r>
              <a:rPr lang="tr-TR" altLang="tr-TR" b="1" dirty="0" err="1"/>
              <a:t>esitlik</a:t>
            </a:r>
            <a:r>
              <a:rPr lang="tr-TR" altLang="tr-TR" b="1" dirty="0"/>
              <a:t> ilkesine aykırı olarak yorumlanamaz.</a:t>
            </a:r>
            <a:r>
              <a:rPr lang="tr-TR" altLang="tr-TR" dirty="0"/>
              <a:t>”  ibaresi eklenmiştir.</a:t>
            </a:r>
          </a:p>
          <a:p>
            <a:endParaRPr lang="en-US" altLang="tr-TR" dirty="0"/>
          </a:p>
        </p:txBody>
      </p:sp>
      <p:sp>
        <p:nvSpPr>
          <p:cNvPr id="1331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AA0CD06-59EF-45BA-856E-2746A3E4DC27}" type="slidenum">
              <a:rPr lang="tr-TR" altLang="tr-TR">
                <a:solidFill>
                  <a:srgbClr val="000000"/>
                </a:solidFill>
                <a:latin typeface="Calibri" panose="020F0502020204030204" pitchFamily="34" charset="0"/>
              </a:rPr>
              <a:pPr/>
              <a:t>25</a:t>
            </a:fld>
            <a:endParaRPr lang="tr-TR" altLang="tr-TR">
              <a:solidFill>
                <a:srgbClr val="000000"/>
              </a:solidFill>
              <a:latin typeface="Calibri" panose="020F0502020204030204" pitchFamily="34" charset="0"/>
            </a:endParaRPr>
          </a:p>
        </p:txBody>
      </p:sp>
      <p:sp>
        <p:nvSpPr>
          <p:cNvPr id="133125"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22060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Anayasa devletin temel organlarını, bunların yapısını, işlev ve yetkilerini, birbirleriyle ilişkilerini ve bunların karşısında vatandaşların temel hak ve ödevlerini düzenleyen kurallar bütünüdür. Bütün yasalar, yönetmelikler, mevzuat, kararlar, uygulama ve işlemler Anayasa’ya uygun olmak zorundadır. </a:t>
            </a:r>
            <a:endParaRPr lang="en-GB" altLang="tr-TR"/>
          </a:p>
          <a:p>
            <a:r>
              <a:rPr lang="tr-TR" altLang="tr-TR"/>
              <a:t>Anayasa'ya göre bir hukuk devleti olmanın gereği olarak devlet hukukla bağlıdır; yurttaşların temel hak ve özgürlükleri ise anayasal güvence altındadır.</a:t>
            </a:r>
          </a:p>
          <a:p>
            <a:endParaRPr lang="tr-TR" altLang="tr-TR"/>
          </a:p>
          <a:p>
            <a:r>
              <a:rPr lang="tr-TR" altLang="tr-TR"/>
              <a:t>Anayasanın 41. maddesinin “Aile Türk toplumunun temelidir” şeklindeki 1. fıkrasına </a:t>
            </a:r>
            <a:r>
              <a:rPr lang="tr-TR" altLang="tr-TR" b="1"/>
              <a:t>“ve eşler arasında eşitliğe dayanır”</a:t>
            </a:r>
            <a:r>
              <a:rPr lang="tr-TR" altLang="ja-JP"/>
              <a:t> ibaresi eklenmiş, böylece </a:t>
            </a:r>
            <a:r>
              <a:rPr lang="tr-TR" altLang="tr-TR"/>
              <a:t>“</a:t>
            </a:r>
            <a:r>
              <a:rPr lang="tr-TR" altLang="ja-JP"/>
              <a:t>ailede eşitlik ilkesi</a:t>
            </a:r>
            <a:r>
              <a:rPr lang="tr-TR" altLang="tr-TR"/>
              <a:t>”</a:t>
            </a:r>
            <a:r>
              <a:rPr lang="tr-TR" altLang="ja-JP"/>
              <a:t> Anayasa</a:t>
            </a:r>
            <a:r>
              <a:rPr lang="tr-TR" altLang="tr-TR"/>
              <a:t>’</a:t>
            </a:r>
            <a:r>
              <a:rPr lang="tr-TR" altLang="ja-JP"/>
              <a:t>da yerini almıştır.</a:t>
            </a:r>
          </a:p>
          <a:p>
            <a:endParaRPr lang="tr-TR" altLang="tr-TR"/>
          </a:p>
          <a:p>
            <a:r>
              <a:rPr lang="tr-TR" altLang="tr-TR"/>
              <a:t>66. maddede yapılan değişiklikle, Türk anadan doğan çocuklar da doğrudan Türk vatandaşı statüsü kazanmıştır. </a:t>
            </a:r>
          </a:p>
          <a:p>
            <a:endParaRPr lang="tr-TR" altLang="tr-TR"/>
          </a:p>
          <a:p>
            <a:endParaRPr lang="en-US" altLang="tr-TR"/>
          </a:p>
        </p:txBody>
      </p:sp>
      <p:sp>
        <p:nvSpPr>
          <p:cNvPr id="1341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F85E59-F64B-42A5-BEF6-43EB7B21C4CD}" type="slidenum">
              <a:rPr lang="tr-TR" altLang="tr-TR">
                <a:solidFill>
                  <a:srgbClr val="000000"/>
                </a:solidFill>
                <a:latin typeface="Calibri" panose="020F0502020204030204" pitchFamily="34" charset="0"/>
              </a:rPr>
              <a:pPr/>
              <a:t>26</a:t>
            </a:fld>
            <a:endParaRPr lang="tr-TR" altLang="tr-TR">
              <a:solidFill>
                <a:srgbClr val="000000"/>
              </a:solidFill>
              <a:latin typeface="Calibri" panose="020F0502020204030204" pitchFamily="34" charset="0"/>
            </a:endParaRPr>
          </a:p>
        </p:txBody>
      </p:sp>
      <p:sp>
        <p:nvSpPr>
          <p:cNvPr id="134149"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363938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2002’de yürürlüğe giren Medeni Kanun yeni şekliyle kadın-erkek eşitliğini gözeten, cinsiyet ayrımcılığına son veren, kadınları aile ve toplum içerisinde erkekler ile eşit kılan, kadın emeğini değerlendiren bir düzenlemedir. </a:t>
            </a:r>
          </a:p>
          <a:p>
            <a:endParaRPr lang="tr-TR" altLang="tr-TR"/>
          </a:p>
          <a:p>
            <a:r>
              <a:rPr lang="tr-TR" altLang="tr-TR"/>
              <a:t>Medeni Kanun ile</a:t>
            </a:r>
          </a:p>
          <a:p>
            <a:endParaRPr lang="tr-TR" altLang="tr-TR"/>
          </a:p>
          <a:p>
            <a:pPr eaLnBrk="1" hangingPunct="1"/>
            <a:r>
              <a:rPr lang="tr-TR" altLang="tr-TR"/>
              <a:t>Evlenme yaşı kadınlar ve erkekler için eşitlenerek yükseltilmiş ve 17 yaşını doldurma şartı getirilmiştir.</a:t>
            </a:r>
          </a:p>
          <a:p>
            <a:pPr eaLnBrk="1" hangingPunct="1"/>
            <a:r>
              <a:rPr lang="tr-TR" altLang="tr-TR"/>
              <a:t>Hiç kimsenin zorla evlendirilemeyeceği ve aksi durumunda evliliğin iptalinin istenebileceği hükmü getirilmiştir.</a:t>
            </a:r>
          </a:p>
          <a:p>
            <a:pPr eaLnBrk="1" hangingPunct="1"/>
            <a:r>
              <a:rPr lang="tr-TR" altLang="tr-TR"/>
              <a:t>Aile reisliği kavramı ortadan kaldırılmış ve aile birliğinin yönetiminde eşlere eşit söz hakkı tanınmıştır.</a:t>
            </a:r>
          </a:p>
          <a:p>
            <a:pPr eaLnBrk="1" hangingPunct="1"/>
            <a:r>
              <a:rPr lang="tr-TR" altLang="tr-TR"/>
              <a:t>Evin seçimini kocanın yapacağına dair hüküm değiştirilerek, eşlerin oturacakları evi birlikte seçecekleri hükmü getirilmiştir.</a:t>
            </a:r>
          </a:p>
          <a:p>
            <a:endParaRPr lang="en-GB" altLang="tr-TR"/>
          </a:p>
          <a:p>
            <a:endParaRPr lang="en-US" altLang="tr-TR"/>
          </a:p>
        </p:txBody>
      </p:sp>
      <p:sp>
        <p:nvSpPr>
          <p:cNvPr id="1351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34732D-F14B-43EF-A849-4CBB7204F228}" type="slidenum">
              <a:rPr lang="tr-TR" altLang="tr-TR">
                <a:solidFill>
                  <a:srgbClr val="000000"/>
                </a:solidFill>
                <a:latin typeface="Calibri" panose="020F0502020204030204" pitchFamily="34" charset="0"/>
              </a:rPr>
              <a:pPr/>
              <a:t>27</a:t>
            </a:fld>
            <a:endParaRPr lang="tr-TR" altLang="tr-TR">
              <a:solidFill>
                <a:srgbClr val="000000"/>
              </a:solidFill>
              <a:latin typeface="Calibri" panose="020F0502020204030204" pitchFamily="34" charset="0"/>
            </a:endParaRPr>
          </a:p>
        </p:txBody>
      </p:sp>
      <p:sp>
        <p:nvSpPr>
          <p:cNvPr id="135173"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52336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2002’de yürürlüğe giren Medeni Kanun yeni şekliyle kadın-erkek eşitliğini gözeten, cinsiyet ayrımcılığına son veren, kadınları aile ve toplum içerisinde erkekler ile eşit kılan, kadın emeğini değerlendiren bir düzenlemedir. </a:t>
            </a:r>
          </a:p>
          <a:p>
            <a:endParaRPr lang="tr-TR" altLang="tr-TR"/>
          </a:p>
          <a:p>
            <a:r>
              <a:rPr lang="tr-TR" altLang="tr-TR"/>
              <a:t>Medeni Kanun ile</a:t>
            </a:r>
          </a:p>
          <a:p>
            <a:endParaRPr lang="tr-TR" altLang="tr-TR"/>
          </a:p>
          <a:p>
            <a:pPr eaLnBrk="1" hangingPunct="1"/>
            <a:r>
              <a:rPr lang="tr-TR" altLang="tr-TR"/>
              <a:t>Evlenme yaşı kadınlar ve erkekler için eşitlenerek yükseltilmiş ve 17 yaşını doldurma şartı getirilmiştir.</a:t>
            </a:r>
          </a:p>
          <a:p>
            <a:pPr eaLnBrk="1" hangingPunct="1"/>
            <a:r>
              <a:rPr lang="tr-TR" altLang="tr-TR"/>
              <a:t>Hiç kimsenin zorla evlendirilemeyeceği ve aksi durumunda evliliğin iptalinin istenebileceği hükmü getirilmiştir.</a:t>
            </a:r>
          </a:p>
          <a:p>
            <a:pPr eaLnBrk="1" hangingPunct="1"/>
            <a:r>
              <a:rPr lang="tr-TR" altLang="tr-TR"/>
              <a:t>Aile reisliği kavramı ortadan kaldırılmış ve aile birliğinin yönetiminde eşlere eşit söz hakkı tanınmıştır.</a:t>
            </a:r>
          </a:p>
          <a:p>
            <a:pPr eaLnBrk="1" hangingPunct="1"/>
            <a:r>
              <a:rPr lang="tr-TR" altLang="tr-TR"/>
              <a:t>Evin seçimini kocanın yapacağına dair hüküm değiştirilerek, eşlerin oturacakları evi birlikte seçecekleri hükmü getirilmiştir.</a:t>
            </a:r>
          </a:p>
          <a:p>
            <a:endParaRPr lang="en-GB" altLang="tr-TR"/>
          </a:p>
          <a:p>
            <a:endParaRPr lang="en-US" altLang="tr-TR"/>
          </a:p>
        </p:txBody>
      </p:sp>
      <p:sp>
        <p:nvSpPr>
          <p:cNvPr id="1351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34732D-F14B-43EF-A849-4CBB7204F228}" type="slidenum">
              <a:rPr lang="tr-TR" altLang="tr-TR">
                <a:solidFill>
                  <a:srgbClr val="000000"/>
                </a:solidFill>
                <a:latin typeface="Calibri" panose="020F0502020204030204" pitchFamily="34" charset="0"/>
              </a:rPr>
              <a:pPr/>
              <a:t>28</a:t>
            </a:fld>
            <a:endParaRPr lang="tr-TR" altLang="tr-TR">
              <a:solidFill>
                <a:srgbClr val="000000"/>
              </a:solidFill>
              <a:latin typeface="Calibri" panose="020F0502020204030204" pitchFamily="34" charset="0"/>
            </a:endParaRPr>
          </a:p>
        </p:txBody>
      </p:sp>
      <p:sp>
        <p:nvSpPr>
          <p:cNvPr id="135173"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243724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t>2005’te yürürlüğe giren Yeni Ceza Kanunu ile hem kadın-erkek eşitliğini sağlamaya yönelik hem de kadına yönelik şiddetle mücadele amacını taşıyan birçok düzenleme yapılmıştır.</a:t>
            </a:r>
            <a:endParaRPr lang="en-GB" altLang="tr-TR"/>
          </a:p>
          <a:p>
            <a:r>
              <a:rPr lang="tr-TR" altLang="tr-TR"/>
              <a:t>Yeni Kanun, kadın-erkek eşitliğinin sağlanması, kadınların ve çocukların bedensel ve cinsel haklarının yasal olarak korunabilmesi için son derece önemli 30’dan fazla değişiklik içermektedir. Kanun’daki başlıca yeni düzenlemeler şunlardır:</a:t>
            </a:r>
          </a:p>
          <a:p>
            <a:pPr eaLnBrk="1" hangingPunct="1"/>
            <a:r>
              <a:rPr lang="tr-TR" altLang="tr-TR"/>
              <a:t>Töre cinayetleri kasten öldürme suçunun nitelikli halleri arasında düzenlenmiş, failin ağırlaştırılmış müebbet hapisle cezalandırılacağı hükmü getirilmiştir.</a:t>
            </a:r>
          </a:p>
          <a:p>
            <a:pPr eaLnBrk="1" hangingPunct="1">
              <a:lnSpc>
                <a:spcPct val="120000"/>
              </a:lnSpc>
            </a:pPr>
            <a:r>
              <a:rPr lang="tr-TR" altLang="tr-TR"/>
              <a:t>Evlilik içi tecavüz suç olarak düzenlenmiştir. </a:t>
            </a:r>
          </a:p>
          <a:p>
            <a:pPr eaLnBrk="1" hangingPunct="1">
              <a:lnSpc>
                <a:spcPct val="120000"/>
              </a:lnSpc>
            </a:pPr>
            <a:r>
              <a:rPr lang="tr-TR" altLang="tr-TR"/>
              <a:t>İşyerinde cinsel taciz suç olarak düzenlenmiştir. </a:t>
            </a:r>
          </a:p>
          <a:p>
            <a:pPr eaLnBrk="1" hangingPunct="1">
              <a:lnSpc>
                <a:spcPct val="120000"/>
              </a:lnSpc>
            </a:pPr>
            <a:r>
              <a:rPr lang="tr-TR" altLang="tr-TR"/>
              <a:t>Bakire-bakire olmayan, evli-evli olmayan gibi kadınlar arasında çeşitli ayrımlar yapan ve cezai yaptırımları bu ayrımlar doğrultusunda düzenleyen maddelerde değişikliğe gidilmiştir.</a:t>
            </a:r>
          </a:p>
          <a:p>
            <a:pPr eaLnBrk="1" hangingPunct="1">
              <a:lnSpc>
                <a:spcPct val="120000"/>
              </a:lnSpc>
            </a:pPr>
            <a:r>
              <a:rPr lang="tr-TR" altLang="tr-TR"/>
              <a:t>Aynı konutta birlikte yaşanılan kişilere karşı kötü muamelede bulunma suç olarak düzenlenmiştir.</a:t>
            </a:r>
          </a:p>
          <a:p>
            <a:endParaRPr lang="tr-TR" altLang="tr-TR"/>
          </a:p>
          <a:p>
            <a:endParaRPr lang="en-GB" altLang="tr-TR"/>
          </a:p>
          <a:p>
            <a:endParaRPr lang="en-US" altLang="tr-TR"/>
          </a:p>
        </p:txBody>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86C9A8-395C-406E-BB75-98F6D2BCE0A6}" type="slidenum">
              <a:rPr lang="tr-TR" altLang="tr-TR">
                <a:solidFill>
                  <a:srgbClr val="000000"/>
                </a:solidFill>
                <a:latin typeface="Calibri" panose="020F0502020204030204" pitchFamily="34" charset="0"/>
              </a:rPr>
              <a:pPr/>
              <a:t>30</a:t>
            </a:fld>
            <a:endParaRPr lang="tr-TR" altLang="tr-TR">
              <a:solidFill>
                <a:srgbClr val="000000"/>
              </a:solidFill>
              <a:latin typeface="Calibri" panose="020F0502020204030204" pitchFamily="34" charset="0"/>
            </a:endParaRPr>
          </a:p>
        </p:txBody>
      </p:sp>
      <p:sp>
        <p:nvSpPr>
          <p:cNvPr id="137221" name="4 Veri Yer Tutucusu"/>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val="14082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EB30AB0-3F8D-4BCC-9668-BDE73D465FED}" type="datetime1">
              <a:rPr lang="tr-TR" smtClean="0">
                <a:solidFill>
                  <a:prstClr val="black">
                    <a:tint val="75000"/>
                  </a:prstClr>
                </a:solidFill>
              </a:rPr>
              <a:t>14.01.2020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146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46D01F5-977B-4D9B-B270-EDF23399F27F}" type="datetime1">
              <a:rPr lang="tr-TR" smtClean="0">
                <a:solidFill>
                  <a:prstClr val="black">
                    <a:tint val="75000"/>
                  </a:prstClr>
                </a:solidFill>
              </a:rPr>
              <a:t>14.01.2020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484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0"/>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0"/>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7F4DDF-5D22-401A-A98F-8F8D1E758CA6}" type="datetime1">
              <a:rPr lang="tr-TR" smtClean="0">
                <a:solidFill>
                  <a:prstClr val="black">
                    <a:tint val="75000"/>
                  </a:prstClr>
                </a:solidFill>
              </a:rPr>
              <a:t>14.01.2020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043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B7C2-C2CB-494F-BC61-393965236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12447F-5628-4F08-B005-3559B1BF2C3C}"/>
              </a:ext>
            </a:extLst>
          </p:cNvPr>
          <p:cNvSpPr>
            <a:spLocks noGrp="1"/>
          </p:cNvSpPr>
          <p:nvPr>
            <p:ph type="dt" sz="half" idx="10"/>
          </p:nvPr>
        </p:nvSpPr>
        <p:spPr/>
        <p:txBody>
          <a:bodyPr/>
          <a:lstStyle/>
          <a:p>
            <a:fld id="{7B5AB500-5DA3-4E74-8932-702EB5DB6349}" type="datetime1">
              <a:rPr lang="tr-TR" smtClean="0">
                <a:solidFill>
                  <a:prstClr val="black">
                    <a:tint val="75000"/>
                  </a:prstClr>
                </a:solidFill>
              </a:rPr>
              <a:t>14.01.2020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F6F5312-6F9B-4F2F-AA68-CFF90D8E459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FBB9D7-C2C7-4489-8E63-973E16A7AF1D}"/>
              </a:ext>
            </a:extLst>
          </p:cNvPr>
          <p:cNvSpPr>
            <a:spLocks noGrp="1"/>
          </p:cNvSpPr>
          <p:nvPr>
            <p:ph type="sldNum" sz="quarter" idx="12"/>
          </p:nvPr>
        </p:nvSpPr>
        <p:spPr/>
        <p:txBody>
          <a:bodyPr/>
          <a:lstStyle/>
          <a:p>
            <a:fld id="{2DAB6069-DAE4-7648-847D-5EA1BEA6BC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7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CB8F35-B6F2-4B6B-BA68-8532F914802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990745A-1F53-468D-BC98-97222B7DFFFA}"/>
              </a:ext>
            </a:extLst>
          </p:cNvPr>
          <p:cNvSpPr>
            <a:spLocks noGrp="1"/>
          </p:cNvSpPr>
          <p:nvPr>
            <p:ph type="dt" sz="half" idx="10"/>
          </p:nvPr>
        </p:nvSpPr>
        <p:spPr/>
        <p:txBody>
          <a:bodyPr/>
          <a:lstStyle/>
          <a:p>
            <a:pPr>
              <a:defRPr/>
            </a:pPr>
            <a:fld id="{A11CD8CD-281D-416E-A6E0-B6EFFA7CD3AB}" type="datetime1">
              <a:rPr lang="tr-TR" smtClean="0"/>
              <a:t>14.01.2020</a:t>
            </a:fld>
            <a:endParaRPr lang="tr-TR"/>
          </a:p>
        </p:txBody>
      </p:sp>
      <p:sp>
        <p:nvSpPr>
          <p:cNvPr id="4" name="Alt Bilgi Yer Tutucusu 3">
            <a:extLst>
              <a:ext uri="{FF2B5EF4-FFF2-40B4-BE49-F238E27FC236}">
                <a16:creationId xmlns:a16="http://schemas.microsoft.com/office/drawing/2014/main" id="{F7C7359F-E7B9-4D7E-92FD-6764A18F55B1}"/>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8007828B-81CB-48FB-8A78-93EE53D4E396}"/>
              </a:ext>
            </a:extLst>
          </p:cNvPr>
          <p:cNvSpPr>
            <a:spLocks noGrp="1"/>
          </p:cNvSpPr>
          <p:nvPr>
            <p:ph type="sldNum" sz="quarter" idx="12"/>
          </p:nvPr>
        </p:nvSpPr>
        <p:spPr/>
        <p:txBody>
          <a:bodyPr/>
          <a:lstStyle/>
          <a:p>
            <a:pPr>
              <a:defRPr/>
            </a:pPr>
            <a:fld id="{0BC0D63E-153F-4E78-A830-54B54A5709F0}" type="slidenum">
              <a:rPr lang="tr-TR" smtClean="0"/>
              <a:pPr>
                <a:defRPr/>
              </a:pPr>
              <a:t>‹#›</a:t>
            </a:fld>
            <a:r>
              <a:rPr lang="tr-TR"/>
              <a:t>/107</a:t>
            </a:r>
          </a:p>
        </p:txBody>
      </p:sp>
    </p:spTree>
    <p:extLst>
      <p:ext uri="{BB962C8B-B14F-4D97-AF65-F5344CB8AC3E}">
        <p14:creationId xmlns:p14="http://schemas.microsoft.com/office/powerpoint/2010/main" val="150441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21CA23-5502-4D11-A2E1-4CEF9913E381}"/>
              </a:ext>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115EA75-B531-4F74-A93E-98E61256EE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162F10B-C175-4CED-AB3C-E35D592EB677}"/>
              </a:ext>
            </a:extLst>
          </p:cNvPr>
          <p:cNvSpPr>
            <a:spLocks noGrp="1"/>
          </p:cNvSpPr>
          <p:nvPr>
            <p:ph type="dt" sz="half" idx="10"/>
          </p:nvPr>
        </p:nvSpPr>
        <p:spPr/>
        <p:txBody>
          <a:bodyPr/>
          <a:lstStyle/>
          <a:p>
            <a:fld id="{133709DF-1E2F-4BBF-A0D8-83C2E8BD65C0}" type="datetime1">
              <a:rPr lang="tr-TR" smtClean="0"/>
              <a:t>14.01.2020</a:t>
            </a:fld>
            <a:endParaRPr lang="tr-TR"/>
          </a:p>
        </p:txBody>
      </p:sp>
      <p:sp>
        <p:nvSpPr>
          <p:cNvPr id="5" name="Alt Bilgi Yer Tutucusu 4">
            <a:extLst>
              <a:ext uri="{FF2B5EF4-FFF2-40B4-BE49-F238E27FC236}">
                <a16:creationId xmlns:a16="http://schemas.microsoft.com/office/drawing/2014/main" id="{4F8FB855-EC37-4F2F-83A3-68A38A1C56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602B3D-66FD-4633-852B-C14ADD846332}"/>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1383775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0678B5-1ADE-4C69-A4E4-7F2FEAB0152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B15934F-94D6-438B-8154-20D319EEC42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3CED00-9A51-40A0-91E1-58B0AFD16242}"/>
              </a:ext>
            </a:extLst>
          </p:cNvPr>
          <p:cNvSpPr>
            <a:spLocks noGrp="1"/>
          </p:cNvSpPr>
          <p:nvPr>
            <p:ph type="dt" sz="half" idx="10"/>
          </p:nvPr>
        </p:nvSpPr>
        <p:spPr/>
        <p:txBody>
          <a:bodyPr/>
          <a:lstStyle/>
          <a:p>
            <a:fld id="{D3FA6CF0-1651-4278-BE53-4DF43E29212A}" type="datetime1">
              <a:rPr lang="tr-TR" smtClean="0"/>
              <a:t>14.01.2020</a:t>
            </a:fld>
            <a:endParaRPr lang="tr-TR"/>
          </a:p>
        </p:txBody>
      </p:sp>
      <p:sp>
        <p:nvSpPr>
          <p:cNvPr id="5" name="Alt Bilgi Yer Tutucusu 4">
            <a:extLst>
              <a:ext uri="{FF2B5EF4-FFF2-40B4-BE49-F238E27FC236}">
                <a16:creationId xmlns:a16="http://schemas.microsoft.com/office/drawing/2014/main" id="{356813FE-B202-4D28-855B-A834587DC5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C8E568-1411-4BAD-BA85-460F574CDF1D}"/>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411934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3557A7-4D5F-4FF4-9EFE-48659F8DD9E3}"/>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BE9CB7D-DC97-44A4-BD38-72E59CC5273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B8FCFE6A-E679-4416-A942-D2A129655665}"/>
              </a:ext>
            </a:extLst>
          </p:cNvPr>
          <p:cNvSpPr>
            <a:spLocks noGrp="1"/>
          </p:cNvSpPr>
          <p:nvPr>
            <p:ph type="dt" sz="half" idx="10"/>
          </p:nvPr>
        </p:nvSpPr>
        <p:spPr/>
        <p:txBody>
          <a:bodyPr/>
          <a:lstStyle/>
          <a:p>
            <a:fld id="{6084E12A-4650-47CA-A212-570C44964073}" type="datetime1">
              <a:rPr lang="tr-TR" smtClean="0"/>
              <a:t>14.01.2020</a:t>
            </a:fld>
            <a:endParaRPr lang="tr-TR"/>
          </a:p>
        </p:txBody>
      </p:sp>
      <p:sp>
        <p:nvSpPr>
          <p:cNvPr id="5" name="Alt Bilgi Yer Tutucusu 4">
            <a:extLst>
              <a:ext uri="{FF2B5EF4-FFF2-40B4-BE49-F238E27FC236}">
                <a16:creationId xmlns:a16="http://schemas.microsoft.com/office/drawing/2014/main" id="{6778C8FE-AB9F-433D-B56B-9A9600C56C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806FF7-4889-4D87-B813-485CF02D42AF}"/>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1023542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8D7511-B94A-4B6A-9F3B-52333B824CF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23C721A-FAFB-41F9-810B-0338A31877FC}"/>
              </a:ext>
            </a:extLst>
          </p:cNvPr>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5DADE76-6CAC-4B6D-AEB4-1266095DC901}"/>
              </a:ext>
            </a:extLst>
          </p:cNvPr>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8EEC7D7-C3C3-416C-B56A-C34D0431A06C}"/>
              </a:ext>
            </a:extLst>
          </p:cNvPr>
          <p:cNvSpPr>
            <a:spLocks noGrp="1"/>
          </p:cNvSpPr>
          <p:nvPr>
            <p:ph type="dt" sz="half" idx="10"/>
          </p:nvPr>
        </p:nvSpPr>
        <p:spPr/>
        <p:txBody>
          <a:bodyPr/>
          <a:lstStyle/>
          <a:p>
            <a:fld id="{55A638C6-4E50-47D0-8912-DD55925C8F0A}" type="datetime1">
              <a:rPr lang="tr-TR" smtClean="0"/>
              <a:t>14.01.2020</a:t>
            </a:fld>
            <a:endParaRPr lang="tr-TR"/>
          </a:p>
        </p:txBody>
      </p:sp>
      <p:sp>
        <p:nvSpPr>
          <p:cNvPr id="6" name="Alt Bilgi Yer Tutucusu 5">
            <a:extLst>
              <a:ext uri="{FF2B5EF4-FFF2-40B4-BE49-F238E27FC236}">
                <a16:creationId xmlns:a16="http://schemas.microsoft.com/office/drawing/2014/main" id="{69914839-2D8C-4667-BC8D-4B0EE488745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1EF619-E9E1-4525-847A-CCE083A27942}"/>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1598322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3DC201D-4021-44E4-BE2A-C91A9B054A9D}"/>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91185C5-91B1-426D-B311-AA06FBF885B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38EF9F2-3B3D-48B1-92CE-BF5B256B5ED2}"/>
              </a:ext>
            </a:extLst>
          </p:cNvPr>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901F682-9818-4A17-8154-F52DB074EB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BD2DF8D-C1A6-4D92-8A54-47474EC749E9}"/>
              </a:ext>
            </a:extLst>
          </p:cNvPr>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280E01D-BBB6-4EEC-ABCA-DF831B5BBF92}"/>
              </a:ext>
            </a:extLst>
          </p:cNvPr>
          <p:cNvSpPr>
            <a:spLocks noGrp="1"/>
          </p:cNvSpPr>
          <p:nvPr>
            <p:ph type="dt" sz="half" idx="10"/>
          </p:nvPr>
        </p:nvSpPr>
        <p:spPr/>
        <p:txBody>
          <a:bodyPr/>
          <a:lstStyle/>
          <a:p>
            <a:fld id="{9A2EEAEC-DCE3-42DB-986A-F0F5A3C5FC60}" type="datetime1">
              <a:rPr lang="tr-TR" smtClean="0"/>
              <a:t>14.01.2020</a:t>
            </a:fld>
            <a:endParaRPr lang="tr-TR"/>
          </a:p>
        </p:txBody>
      </p:sp>
      <p:sp>
        <p:nvSpPr>
          <p:cNvPr id="8" name="Alt Bilgi Yer Tutucusu 7">
            <a:extLst>
              <a:ext uri="{FF2B5EF4-FFF2-40B4-BE49-F238E27FC236}">
                <a16:creationId xmlns:a16="http://schemas.microsoft.com/office/drawing/2014/main" id="{FFC799DF-4F28-43CF-ADE8-C38AA9264D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309A9F7-BF5F-4332-9AF8-12843A7E1991}"/>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3761305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1B5581-A96A-4D40-A1D1-6FE8A41F81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D00C755-89EB-496B-8608-7DDE130D343F}"/>
              </a:ext>
            </a:extLst>
          </p:cNvPr>
          <p:cNvSpPr>
            <a:spLocks noGrp="1"/>
          </p:cNvSpPr>
          <p:nvPr>
            <p:ph type="dt" sz="half" idx="10"/>
          </p:nvPr>
        </p:nvSpPr>
        <p:spPr/>
        <p:txBody>
          <a:bodyPr/>
          <a:lstStyle/>
          <a:p>
            <a:fld id="{7C596E71-DB0A-425F-B084-2A5E4D00AACE}" type="datetime1">
              <a:rPr lang="tr-TR" smtClean="0"/>
              <a:t>14.01.2020</a:t>
            </a:fld>
            <a:endParaRPr lang="tr-TR"/>
          </a:p>
        </p:txBody>
      </p:sp>
      <p:sp>
        <p:nvSpPr>
          <p:cNvPr id="4" name="Alt Bilgi Yer Tutucusu 3">
            <a:extLst>
              <a:ext uri="{FF2B5EF4-FFF2-40B4-BE49-F238E27FC236}">
                <a16:creationId xmlns:a16="http://schemas.microsoft.com/office/drawing/2014/main" id="{268616C7-7BA8-462C-AAD2-721A542C537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7F68258-805C-4651-B7A3-EDA50FF1B945}"/>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332629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7EFED7F-9665-4161-BAE4-7E2CD8B91C89}" type="datetime1">
              <a:rPr lang="tr-TR" smtClean="0">
                <a:solidFill>
                  <a:prstClr val="black">
                    <a:tint val="75000"/>
                  </a:prstClr>
                </a:solidFill>
              </a:rPr>
              <a:t>14.01.2020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309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1795375-63DE-489E-825D-72C9609C8E59}"/>
              </a:ext>
            </a:extLst>
          </p:cNvPr>
          <p:cNvSpPr>
            <a:spLocks noGrp="1"/>
          </p:cNvSpPr>
          <p:nvPr>
            <p:ph type="dt" sz="half" idx="10"/>
          </p:nvPr>
        </p:nvSpPr>
        <p:spPr/>
        <p:txBody>
          <a:bodyPr/>
          <a:lstStyle/>
          <a:p>
            <a:fld id="{A6E1E70E-ECC5-4798-B08E-585AF3F962A5}" type="datetime1">
              <a:rPr lang="tr-TR" smtClean="0"/>
              <a:t>14.01.2020</a:t>
            </a:fld>
            <a:endParaRPr lang="tr-TR"/>
          </a:p>
        </p:txBody>
      </p:sp>
      <p:sp>
        <p:nvSpPr>
          <p:cNvPr id="3" name="Alt Bilgi Yer Tutucusu 2">
            <a:extLst>
              <a:ext uri="{FF2B5EF4-FFF2-40B4-BE49-F238E27FC236}">
                <a16:creationId xmlns:a16="http://schemas.microsoft.com/office/drawing/2014/main" id="{B2D95CA2-F700-46DE-8ED9-0C8A7F5BEE3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84DFE7D-839C-456F-8B4B-4B598DBE966F}"/>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406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6A9966-EFF9-4930-8B1D-181FC64F2BC6}"/>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65D0515-8D20-4F5D-9C93-F00D586E56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A0F4F19-C168-4F9E-9CDA-5A826B9090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FB31553-5C52-4CA7-8220-3B59F8067974}"/>
              </a:ext>
            </a:extLst>
          </p:cNvPr>
          <p:cNvSpPr>
            <a:spLocks noGrp="1"/>
          </p:cNvSpPr>
          <p:nvPr>
            <p:ph type="dt" sz="half" idx="10"/>
          </p:nvPr>
        </p:nvSpPr>
        <p:spPr/>
        <p:txBody>
          <a:bodyPr/>
          <a:lstStyle/>
          <a:p>
            <a:fld id="{6AFD73BB-7C51-49DF-82A5-DD38F1FD1DCC}" type="datetime1">
              <a:rPr lang="tr-TR" smtClean="0"/>
              <a:t>14.01.2020</a:t>
            </a:fld>
            <a:endParaRPr lang="tr-TR"/>
          </a:p>
        </p:txBody>
      </p:sp>
      <p:sp>
        <p:nvSpPr>
          <p:cNvPr id="6" name="Alt Bilgi Yer Tutucusu 5">
            <a:extLst>
              <a:ext uri="{FF2B5EF4-FFF2-40B4-BE49-F238E27FC236}">
                <a16:creationId xmlns:a16="http://schemas.microsoft.com/office/drawing/2014/main" id="{929CA897-278D-4361-822A-4DF74AEE8DF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E611386-8BF6-4326-87BA-6860668E64F8}"/>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1637204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F190CE-2E7B-46EC-BFF1-1647F3D83F65}"/>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8B63528-BFAA-4F07-86C7-E511595D205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0C8F515-E1CC-40EB-B53D-FD371968D5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39E369E-4116-47B9-8860-6F155921BEED}"/>
              </a:ext>
            </a:extLst>
          </p:cNvPr>
          <p:cNvSpPr>
            <a:spLocks noGrp="1"/>
          </p:cNvSpPr>
          <p:nvPr>
            <p:ph type="dt" sz="half" idx="10"/>
          </p:nvPr>
        </p:nvSpPr>
        <p:spPr/>
        <p:txBody>
          <a:bodyPr/>
          <a:lstStyle/>
          <a:p>
            <a:fld id="{83AC95FE-7264-452E-A629-DAF7A549C304}" type="datetime1">
              <a:rPr lang="tr-TR" smtClean="0"/>
              <a:t>14.01.2020</a:t>
            </a:fld>
            <a:endParaRPr lang="tr-TR"/>
          </a:p>
        </p:txBody>
      </p:sp>
      <p:sp>
        <p:nvSpPr>
          <p:cNvPr id="6" name="Alt Bilgi Yer Tutucusu 5">
            <a:extLst>
              <a:ext uri="{FF2B5EF4-FFF2-40B4-BE49-F238E27FC236}">
                <a16:creationId xmlns:a16="http://schemas.microsoft.com/office/drawing/2014/main" id="{543A2088-89C4-42E4-83AD-8DD3B4C631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BE7AC2-45AA-42D2-BBF6-74592E275214}"/>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395414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EE2375-1F4F-4198-942D-3DDED2DC66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B06B3CD-1D05-4B9E-A697-381985B84D0B}"/>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D41098-FCB4-41CF-AF54-668A25F435D6}"/>
              </a:ext>
            </a:extLst>
          </p:cNvPr>
          <p:cNvSpPr>
            <a:spLocks noGrp="1"/>
          </p:cNvSpPr>
          <p:nvPr>
            <p:ph type="dt" sz="half" idx="10"/>
          </p:nvPr>
        </p:nvSpPr>
        <p:spPr/>
        <p:txBody>
          <a:bodyPr/>
          <a:lstStyle/>
          <a:p>
            <a:fld id="{47796F04-C374-4CE2-83A4-B79F90F739C0}" type="datetime1">
              <a:rPr lang="tr-TR" smtClean="0"/>
              <a:t>14.01.2020</a:t>
            </a:fld>
            <a:endParaRPr lang="tr-TR"/>
          </a:p>
        </p:txBody>
      </p:sp>
      <p:sp>
        <p:nvSpPr>
          <p:cNvPr id="5" name="Alt Bilgi Yer Tutucusu 4">
            <a:extLst>
              <a:ext uri="{FF2B5EF4-FFF2-40B4-BE49-F238E27FC236}">
                <a16:creationId xmlns:a16="http://schemas.microsoft.com/office/drawing/2014/main" id="{2A32859E-1A06-4A87-997D-E9507B0808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CB6396-61E1-4F4D-AE76-ED08F9303FB2}"/>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275917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9CDC756-8B7F-4DD2-A7EB-E43077AFAEEA}"/>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6917C2E-8B10-4871-85B5-9B38C3F73781}"/>
              </a:ext>
            </a:extLst>
          </p:cNvPr>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9047FF-497D-4AA1-9E7B-D5BAAD15FD0E}"/>
              </a:ext>
            </a:extLst>
          </p:cNvPr>
          <p:cNvSpPr>
            <a:spLocks noGrp="1"/>
          </p:cNvSpPr>
          <p:nvPr>
            <p:ph type="dt" sz="half" idx="10"/>
          </p:nvPr>
        </p:nvSpPr>
        <p:spPr/>
        <p:txBody>
          <a:bodyPr/>
          <a:lstStyle/>
          <a:p>
            <a:fld id="{B4BD44CF-32AA-4C66-AAC2-D562440E5727}" type="datetime1">
              <a:rPr lang="tr-TR" smtClean="0"/>
              <a:t>14.01.2020</a:t>
            </a:fld>
            <a:endParaRPr lang="tr-TR"/>
          </a:p>
        </p:txBody>
      </p:sp>
      <p:sp>
        <p:nvSpPr>
          <p:cNvPr id="5" name="Alt Bilgi Yer Tutucusu 4">
            <a:extLst>
              <a:ext uri="{FF2B5EF4-FFF2-40B4-BE49-F238E27FC236}">
                <a16:creationId xmlns:a16="http://schemas.microsoft.com/office/drawing/2014/main" id="{01D5FE61-4B62-476B-A6DA-FEB9A694A1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E3C4436-790C-44EA-B5E6-9DFD100F09E4}"/>
              </a:ext>
            </a:extLst>
          </p:cNvPr>
          <p:cNvSpPr>
            <a:spLocks noGrp="1"/>
          </p:cNvSpPr>
          <p:nvPr>
            <p:ph type="sldNum" sz="quarter" idx="12"/>
          </p:nvPr>
        </p:nvSpPr>
        <p:spPr/>
        <p:txBody>
          <a:bodyPr/>
          <a:lstStyle/>
          <a:p>
            <a:fld id="{AC568E2E-631B-4BC5-AFAD-510EA53763C4}" type="slidenum">
              <a:rPr lang="tr-TR" smtClean="0"/>
              <a:t>‹#›</a:t>
            </a:fld>
            <a:endParaRPr lang="tr-TR"/>
          </a:p>
        </p:txBody>
      </p:sp>
    </p:spTree>
    <p:extLst>
      <p:ext uri="{BB962C8B-B14F-4D97-AF65-F5344CB8AC3E}">
        <p14:creationId xmlns:p14="http://schemas.microsoft.com/office/powerpoint/2010/main" val="3420292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4B3C7609-E667-45EC-99D6-EDAD0F558616}" type="datetime1">
              <a:rPr lang="tr-TR" smtClean="0"/>
              <a:t>14.01.2020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CAF4192-ED43-475C-BA5E-53D80D50A5C9}" type="slidenum">
              <a:rPr lang="tr-TR" altLang="tr-TR"/>
              <a:pPr>
                <a:defRPr/>
              </a:pPr>
              <a:t>‹#›</a:t>
            </a:fld>
            <a:endParaRPr lang="tr-TR" altLang="tr-TR"/>
          </a:p>
        </p:txBody>
      </p:sp>
    </p:spTree>
    <p:extLst>
      <p:ext uri="{BB962C8B-B14F-4D97-AF65-F5344CB8AC3E}">
        <p14:creationId xmlns:p14="http://schemas.microsoft.com/office/powerpoint/2010/main" val="332386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4434D0D8-94D1-498E-9BF0-69287C1BADC8}" type="datetime1">
              <a:rPr lang="tr-TR" smtClean="0"/>
              <a:t>14.01.2020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6DBE8C4-C0C5-44A9-9DCE-473382EBDBC7}" type="slidenum">
              <a:rPr lang="tr-TR" altLang="tr-TR"/>
              <a:pPr>
                <a:defRPr/>
              </a:pPr>
              <a:t>‹#›</a:t>
            </a:fld>
            <a:endParaRPr lang="tr-TR" altLang="tr-TR"/>
          </a:p>
        </p:txBody>
      </p:sp>
    </p:spTree>
    <p:extLst>
      <p:ext uri="{BB962C8B-B14F-4D97-AF65-F5344CB8AC3E}">
        <p14:creationId xmlns:p14="http://schemas.microsoft.com/office/powerpoint/2010/main" val="485484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1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A99F9F55-A7E2-409A-B28B-9C5F7C8B9DB6}" type="datetime1">
              <a:rPr lang="tr-TR" smtClean="0"/>
              <a:t>14.01.2020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D68ADDA-83A7-4040-9865-EDC1BAF4450C}" type="slidenum">
              <a:rPr lang="tr-TR" altLang="tr-TR"/>
              <a:pPr>
                <a:defRPr/>
              </a:pPr>
              <a:t>‹#›</a:t>
            </a:fld>
            <a:endParaRPr lang="tr-TR" altLang="tr-TR"/>
          </a:p>
        </p:txBody>
      </p:sp>
    </p:spTree>
    <p:extLst>
      <p:ext uri="{BB962C8B-B14F-4D97-AF65-F5344CB8AC3E}">
        <p14:creationId xmlns:p14="http://schemas.microsoft.com/office/powerpoint/2010/main" val="35745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E55A02C0-BD46-46A2-A28A-91B607F3106F}" type="datetime1">
              <a:rPr lang="tr-TR" smtClean="0"/>
              <a:t>14.01.2020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A728D84F-CEC3-48E6-B305-0A4520AEF858}" type="slidenum">
              <a:rPr lang="tr-TR" altLang="tr-TR"/>
              <a:pPr>
                <a:defRPr/>
              </a:pPr>
              <a:t>‹#›</a:t>
            </a:fld>
            <a:endParaRPr lang="tr-TR" altLang="tr-TR"/>
          </a:p>
        </p:txBody>
      </p:sp>
    </p:spTree>
    <p:extLst>
      <p:ext uri="{BB962C8B-B14F-4D97-AF65-F5344CB8AC3E}">
        <p14:creationId xmlns:p14="http://schemas.microsoft.com/office/powerpoint/2010/main" val="774593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99993D5C-2281-417F-83AF-319CF572999F}" type="datetime1">
              <a:rPr lang="tr-TR" smtClean="0"/>
              <a:t>14.01.2020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FF61692-F3B8-46F0-B78E-45A9F2BB05CE}" type="slidenum">
              <a:rPr lang="tr-TR" altLang="tr-TR"/>
              <a:pPr>
                <a:defRPr/>
              </a:pPr>
              <a:t>‹#›</a:t>
            </a:fld>
            <a:endParaRPr lang="tr-TR" altLang="tr-TR"/>
          </a:p>
        </p:txBody>
      </p:sp>
    </p:spTree>
    <p:extLst>
      <p:ext uri="{BB962C8B-B14F-4D97-AF65-F5344CB8AC3E}">
        <p14:creationId xmlns:p14="http://schemas.microsoft.com/office/powerpoint/2010/main" val="297609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2"/>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AE70E9F-18C1-4051-A684-CDFD379BEDF0}" type="datetime1">
              <a:rPr lang="tr-TR" smtClean="0">
                <a:solidFill>
                  <a:prstClr val="black">
                    <a:tint val="75000"/>
                  </a:prstClr>
                </a:solidFill>
              </a:rPr>
              <a:t>14.01.2020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4394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F30DD6E0-87DD-48FC-A469-C5CEB2DA027B}" type="datetime1">
              <a:rPr lang="tr-TR" smtClean="0"/>
              <a:t>14.01.2020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7C0BFEC0-FCC3-4A47-A6D5-473CEF9E253D}" type="slidenum">
              <a:rPr lang="tr-TR" altLang="tr-TR"/>
              <a:pPr>
                <a:defRPr/>
              </a:pPr>
              <a:t>‹#›</a:t>
            </a:fld>
            <a:endParaRPr lang="tr-TR" altLang="tr-TR"/>
          </a:p>
        </p:txBody>
      </p:sp>
    </p:spTree>
    <p:extLst>
      <p:ext uri="{BB962C8B-B14F-4D97-AF65-F5344CB8AC3E}">
        <p14:creationId xmlns:p14="http://schemas.microsoft.com/office/powerpoint/2010/main" val="2811399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82759F1D-AFCE-4617-9FB1-39A5CB997DB3}" type="datetime1">
              <a:rPr lang="tr-TR" smtClean="0"/>
              <a:t>14.01.2020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863EB76-1E48-4F3A-AB71-79823EE4F27F}" type="slidenum">
              <a:rPr lang="tr-TR" altLang="tr-TR"/>
              <a:pPr>
                <a:defRPr/>
              </a:pPr>
              <a:t>‹#›</a:t>
            </a:fld>
            <a:endParaRPr lang="tr-TR" altLang="tr-TR"/>
          </a:p>
        </p:txBody>
      </p:sp>
    </p:spTree>
    <p:extLst>
      <p:ext uri="{BB962C8B-B14F-4D97-AF65-F5344CB8AC3E}">
        <p14:creationId xmlns:p14="http://schemas.microsoft.com/office/powerpoint/2010/main" val="1944193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8E438EA-95A0-4611-9231-1770C85261B0}" type="datetime1">
              <a:rPr lang="tr-TR" smtClean="0"/>
              <a:t>14.01.2020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C3D9213-ED05-4BAB-A68D-93CB86E4B762}" type="slidenum">
              <a:rPr lang="tr-TR" altLang="tr-TR"/>
              <a:pPr>
                <a:defRPr/>
              </a:pPr>
              <a:t>‹#›</a:t>
            </a:fld>
            <a:endParaRPr lang="tr-TR" altLang="tr-TR"/>
          </a:p>
        </p:txBody>
      </p:sp>
    </p:spTree>
    <p:extLst>
      <p:ext uri="{BB962C8B-B14F-4D97-AF65-F5344CB8AC3E}">
        <p14:creationId xmlns:p14="http://schemas.microsoft.com/office/powerpoint/2010/main" val="3397940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F8C77AE-EBCE-4E46-B9C0-ABD7EAA50639}" type="datetime1">
              <a:rPr lang="tr-TR" smtClean="0"/>
              <a:t>14.01.2020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CD298EB-E936-4697-9BFB-E41E65347D39}" type="slidenum">
              <a:rPr lang="tr-TR" altLang="tr-TR"/>
              <a:pPr>
                <a:defRPr/>
              </a:pPr>
              <a:t>‹#›</a:t>
            </a:fld>
            <a:endParaRPr lang="tr-TR" altLang="tr-TR"/>
          </a:p>
        </p:txBody>
      </p:sp>
    </p:spTree>
    <p:extLst>
      <p:ext uri="{BB962C8B-B14F-4D97-AF65-F5344CB8AC3E}">
        <p14:creationId xmlns:p14="http://schemas.microsoft.com/office/powerpoint/2010/main" val="1677839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45C11FF8-735E-4D58-B242-9F6E9C52B106}" type="datetime1">
              <a:rPr lang="tr-TR" smtClean="0"/>
              <a:t>14.01.2020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7132F48-B5FB-4288-9EC3-CB5704BFB894}" type="slidenum">
              <a:rPr lang="tr-TR" altLang="tr-TR"/>
              <a:pPr>
                <a:defRPr/>
              </a:pPr>
              <a:t>‹#›</a:t>
            </a:fld>
            <a:endParaRPr lang="tr-TR" altLang="tr-TR"/>
          </a:p>
        </p:txBody>
      </p:sp>
    </p:spTree>
    <p:extLst>
      <p:ext uri="{BB962C8B-B14F-4D97-AF65-F5344CB8AC3E}">
        <p14:creationId xmlns:p14="http://schemas.microsoft.com/office/powerpoint/2010/main" val="835941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53D4EF79-F7FB-4812-90EB-EB8A8C2E53E1}" type="datetime1">
              <a:rPr lang="tr-TR" smtClean="0"/>
              <a:t>14.01.2020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4E674EE-E773-4C90-8228-7745BEAF2911}" type="slidenum">
              <a:rPr lang="tr-TR" altLang="tr-TR"/>
              <a:pPr>
                <a:defRPr/>
              </a:pPr>
              <a:t>‹#›</a:t>
            </a:fld>
            <a:endParaRPr lang="tr-TR" altLang="tr-TR"/>
          </a:p>
        </p:txBody>
      </p:sp>
    </p:spTree>
    <p:extLst>
      <p:ext uri="{BB962C8B-B14F-4D97-AF65-F5344CB8AC3E}">
        <p14:creationId xmlns:p14="http://schemas.microsoft.com/office/powerpoint/2010/main" val="180570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F82A0D-08C3-498D-8101-F866E058D754}" type="datetime1">
              <a:rPr lang="tr-TR" smtClean="0">
                <a:solidFill>
                  <a:prstClr val="black">
                    <a:tint val="75000"/>
                  </a:prstClr>
                </a:solidFill>
              </a:rPr>
              <a:t>14.01.2020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024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6C440D7-E2DE-4955-95AF-5D31EFD610A4}" type="datetime1">
              <a:rPr lang="tr-TR" smtClean="0">
                <a:solidFill>
                  <a:prstClr val="black">
                    <a:tint val="75000"/>
                  </a:prstClr>
                </a:solidFill>
              </a:rPr>
              <a:t>14.01.2020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246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EB8E984-4853-4EE5-92AD-4A6C0B017787}" type="datetime1">
              <a:rPr lang="tr-TR" smtClean="0">
                <a:solidFill>
                  <a:prstClr val="black">
                    <a:tint val="75000"/>
                  </a:prstClr>
                </a:solidFill>
              </a:rPr>
              <a:t>14.01.2020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788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CAF8E0-EE21-4693-830C-17D3EE5CEE94}" type="datetime1">
              <a:rPr lang="tr-TR" smtClean="0">
                <a:solidFill>
                  <a:prstClr val="black">
                    <a:tint val="75000"/>
                  </a:prstClr>
                </a:solidFill>
              </a:rPr>
              <a:t>14.01.2020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237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1BB3EC7-5574-4A13-B39E-AF1D48519F08}" type="datetime1">
              <a:rPr lang="tr-TR" smtClean="0">
                <a:solidFill>
                  <a:prstClr val="black">
                    <a:tint val="75000"/>
                  </a:prstClr>
                </a:solidFill>
              </a:rPr>
              <a:t>14.01.2020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270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C42BD4C-9780-49E4-A026-FA0861E6AF6E}" type="datetime1">
              <a:rPr lang="tr-TR" smtClean="0">
                <a:solidFill>
                  <a:prstClr val="black">
                    <a:tint val="75000"/>
                  </a:prstClr>
                </a:solidFill>
              </a:rPr>
              <a:t>14.01.2020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964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ED8482-EED9-47BF-9A41-3361E4D7740F}" type="datetime1">
              <a:rPr lang="tr-TR" smtClean="0"/>
              <a:t>14.01.2020</a:t>
            </a:fld>
            <a:endParaRPr lang="tr-TR"/>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C0D63E-153F-4E78-A830-54B54A5709F0}" type="slidenum">
              <a:rPr lang="tr-TR" smtClean="0"/>
              <a:pPr>
                <a:defRPr/>
              </a:pPr>
              <a:t>‹#›</a:t>
            </a:fld>
            <a:r>
              <a:rPr lang="tr-TR"/>
              <a:t>/107</a:t>
            </a:r>
          </a:p>
        </p:txBody>
      </p:sp>
      <p:sp>
        <p:nvSpPr>
          <p:cNvPr id="7" name="Metin kutusu 6">
            <a:extLst>
              <a:ext uri="{FF2B5EF4-FFF2-40B4-BE49-F238E27FC236}">
                <a16:creationId xmlns:a16="http://schemas.microsoft.com/office/drawing/2014/main" id="{DD5D9DB2-794F-444C-A879-FB4531CC45CD}"/>
              </a:ext>
            </a:extLst>
          </p:cNvPr>
          <p:cNvSpPr txBox="1"/>
          <p:nvPr userDrawn="1"/>
        </p:nvSpPr>
        <p:spPr>
          <a:xfrm>
            <a:off x="7919864" y="1539"/>
            <a:ext cx="1224136" cy="1728192"/>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2867789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7" r:id="rId12"/>
    <p:sldLayoutId id="214748372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C5401F2-8684-4BCF-9F55-416EF9A303C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75D3B29-C62A-4123-9C97-CCD88DB522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1BBAB8-FA13-4024-8682-010CF8B83E6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334E0-647C-4F0F-BA81-DE12285B3E02}" type="datetime1">
              <a:rPr lang="tr-TR" smtClean="0"/>
              <a:t>14.01.2020</a:t>
            </a:fld>
            <a:endParaRPr lang="tr-TR"/>
          </a:p>
        </p:txBody>
      </p:sp>
      <p:sp>
        <p:nvSpPr>
          <p:cNvPr id="5" name="Alt Bilgi Yer Tutucusu 4">
            <a:extLst>
              <a:ext uri="{FF2B5EF4-FFF2-40B4-BE49-F238E27FC236}">
                <a16:creationId xmlns:a16="http://schemas.microsoft.com/office/drawing/2014/main" id="{E4510FF3-649B-438F-B846-86D894AE8D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A1C51F-95F3-4AFF-87D3-B86006B043F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8E2E-631B-4BC5-AFAD-510EA53763C4}" type="slidenum">
              <a:rPr lang="tr-TR" smtClean="0"/>
              <a:t>‹#›</a:t>
            </a:fld>
            <a:endParaRPr lang="tr-TR"/>
          </a:p>
        </p:txBody>
      </p:sp>
    </p:spTree>
    <p:extLst>
      <p:ext uri="{BB962C8B-B14F-4D97-AF65-F5344CB8AC3E}">
        <p14:creationId xmlns:p14="http://schemas.microsoft.com/office/powerpoint/2010/main" val="16621500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2051050" y="-26988"/>
            <a:ext cx="670718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051" name="Metin Yer Tutucusu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5AF7D36-6329-47EC-9C6F-CCEC2F1CE3C5}" type="datetime1">
              <a:rPr lang="tr-TR" smtClean="0"/>
              <a:t>14.01.2020</a:t>
            </a:fld>
            <a:endParaRPr lang="tr-TR"/>
          </a:p>
        </p:txBody>
      </p:sp>
      <p:sp>
        <p:nvSpPr>
          <p:cNvPr id="5" name="Altbilgi Yer Tutucusu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BBC8B37-F8ED-4B80-B7CB-18B07E36E90B}" type="slidenum">
              <a:rPr lang="tr-TR" altLang="tr-TR">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
        <p:nvSpPr>
          <p:cNvPr id="3" name="Metin kutusu 2"/>
          <p:cNvSpPr txBox="1"/>
          <p:nvPr/>
        </p:nvSpPr>
        <p:spPr>
          <a:xfrm>
            <a:off x="611191" y="115891"/>
            <a:ext cx="1584325" cy="693737"/>
          </a:xfrm>
          <a:prstGeom prst="rect">
            <a:avLst/>
          </a:prstGeom>
          <a:noFill/>
        </p:spPr>
        <p:txBody>
          <a:bodyPr>
            <a:spAutoFit/>
          </a:bodyPr>
          <a:lstStyle/>
          <a:p>
            <a:pPr algn="ctr">
              <a:defRPr/>
            </a:pPr>
            <a:endParaRPr lang="tr-TR" sz="1300" b="1" dirty="0">
              <a:solidFill>
                <a:prstClr val="black"/>
              </a:solidFill>
              <a:effectLst>
                <a:outerShdw blurRad="38100" dist="38100" dir="2700000" algn="tl">
                  <a:srgbClr val="000000">
                    <a:alpha val="43137"/>
                  </a:srgbClr>
                </a:outerShdw>
              </a:effectLst>
            </a:endParaRPr>
          </a:p>
          <a:p>
            <a:pPr algn="ctr">
              <a:defRPr/>
            </a:pPr>
            <a:r>
              <a:rPr lang="tr-TR" sz="1300" b="1" dirty="0">
                <a:solidFill>
                  <a:prstClr val="black"/>
                </a:solidFill>
                <a:effectLst>
                  <a:outerShdw blurRad="38100" dist="38100" dir="2700000" algn="tl">
                    <a:srgbClr val="000000">
                      <a:alpha val="43137"/>
                    </a:srgbClr>
                  </a:outerShdw>
                </a:effectLst>
              </a:rPr>
              <a:t>Kadının Statüsü Genel Müdürlüğü</a:t>
            </a:r>
          </a:p>
        </p:txBody>
      </p:sp>
    </p:spTree>
    <p:extLst>
      <p:ext uri="{BB962C8B-B14F-4D97-AF65-F5344CB8AC3E}">
        <p14:creationId xmlns:p14="http://schemas.microsoft.com/office/powerpoint/2010/main" val="11098073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1" fontAlgn="base" hangingPunct="1">
        <a:spcBef>
          <a:spcPct val="0"/>
        </a:spcBef>
        <a:spcAft>
          <a:spcPct val="0"/>
        </a:spcAft>
        <a:defRPr sz="4400" kern="1200">
          <a:solidFill>
            <a:srgbClr val="C00000"/>
          </a:solidFill>
          <a:latin typeface="+mj-lt"/>
          <a:ea typeface="+mj-ea"/>
          <a:cs typeface="+mj-cs"/>
        </a:defRPr>
      </a:lvl1pPr>
      <a:lvl2pPr algn="ctr" rtl="0" eaLnBrk="1" fontAlgn="base" hangingPunct="1">
        <a:spcBef>
          <a:spcPct val="0"/>
        </a:spcBef>
        <a:spcAft>
          <a:spcPct val="0"/>
        </a:spcAft>
        <a:defRPr sz="4400">
          <a:solidFill>
            <a:srgbClr val="C00000"/>
          </a:solidFill>
          <a:latin typeface="Calibri" pitchFamily="34" charset="0"/>
        </a:defRPr>
      </a:lvl2pPr>
      <a:lvl3pPr algn="ctr" rtl="0" eaLnBrk="1" fontAlgn="base" hangingPunct="1">
        <a:spcBef>
          <a:spcPct val="0"/>
        </a:spcBef>
        <a:spcAft>
          <a:spcPct val="0"/>
        </a:spcAft>
        <a:defRPr sz="4400">
          <a:solidFill>
            <a:srgbClr val="C00000"/>
          </a:solidFill>
          <a:latin typeface="Calibri" pitchFamily="34" charset="0"/>
        </a:defRPr>
      </a:lvl3pPr>
      <a:lvl4pPr algn="ctr" rtl="0" eaLnBrk="1" fontAlgn="base" hangingPunct="1">
        <a:spcBef>
          <a:spcPct val="0"/>
        </a:spcBef>
        <a:spcAft>
          <a:spcPct val="0"/>
        </a:spcAft>
        <a:defRPr sz="4400">
          <a:solidFill>
            <a:srgbClr val="C00000"/>
          </a:solidFill>
          <a:latin typeface="Calibri" pitchFamily="34" charset="0"/>
        </a:defRPr>
      </a:lvl4pPr>
      <a:lvl5pPr algn="ctr" rtl="0" eaLnBrk="1" fontAlgn="base" hangingPunct="1">
        <a:spcBef>
          <a:spcPct val="0"/>
        </a:spcBef>
        <a:spcAft>
          <a:spcPct val="0"/>
        </a:spcAft>
        <a:defRPr sz="4400">
          <a:solidFill>
            <a:srgbClr val="C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Calibri" panose="020F050202020403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9911" y="269776"/>
            <a:ext cx="8229600" cy="1143000"/>
          </a:xfrm>
        </p:spPr>
        <p:txBody>
          <a:bodyPr>
            <a:normAutofit/>
          </a:bodyPr>
          <a:lstStyle/>
          <a:p>
            <a:pPr>
              <a:lnSpc>
                <a:spcPct val="115000"/>
              </a:lnSpc>
              <a:spcAft>
                <a:spcPts val="600"/>
              </a:spcAft>
            </a:pPr>
            <a:r>
              <a:rPr lang="tr-TR" sz="3200" b="1" u="sng" dirty="0">
                <a:solidFill>
                  <a:srgbClr val="FF0000"/>
                </a:solidFill>
                <a:latin typeface="Times New Roman" panose="02020603050405020304" pitchFamily="18" charset="0"/>
                <a:cs typeface="Times New Roman" panose="02020603050405020304" pitchFamily="18" charset="0"/>
              </a:rPr>
              <a:t>Seminer Gündemi</a:t>
            </a:r>
          </a:p>
        </p:txBody>
      </p:sp>
      <p:sp>
        <p:nvSpPr>
          <p:cNvPr id="3" name="İçerik Yer Tutucusu 2"/>
          <p:cNvSpPr>
            <a:spLocks noGrp="1"/>
          </p:cNvSpPr>
          <p:nvPr>
            <p:ph idx="1"/>
          </p:nvPr>
        </p:nvSpPr>
        <p:spPr>
          <a:xfrm>
            <a:off x="755576" y="1412776"/>
            <a:ext cx="8064896" cy="4713389"/>
          </a:xfrm>
        </p:spPr>
        <p:txBody>
          <a:bodyPr>
            <a:normAutofit lnSpcReduction="10000"/>
          </a:bodyPr>
          <a:lstStyle/>
          <a:p>
            <a:pPr marL="0" indent="0">
              <a:buNone/>
            </a:pPr>
            <a:endParaRPr lang="tr-TR" altLang="tr-TR" sz="2400" b="1" dirty="0">
              <a:solidFill>
                <a:srgbClr val="000000"/>
              </a:solidFill>
              <a:ea typeface="Times New Roman" pitchFamily="18" charset="0"/>
              <a:cs typeface="Calibri" pitchFamily="34" charset="0"/>
            </a:endParaRPr>
          </a:p>
          <a:p>
            <a:endParaRPr lang="tr-TR" altLang="tr-TR" sz="2200" b="1" i="1" dirty="0">
              <a:solidFill>
                <a:srgbClr val="000000"/>
              </a:solidFill>
              <a:ea typeface="Times New Roman" pitchFamily="18" charset="0"/>
              <a:cs typeface="Calibri" pitchFamily="34" charset="0"/>
            </a:endParaRPr>
          </a:p>
          <a:p>
            <a:r>
              <a:rPr lang="tr-TR" altLang="tr-TR" sz="2200" b="1" i="1" dirty="0">
                <a:solidFill>
                  <a:srgbClr val="000000"/>
                </a:solidFill>
                <a:ea typeface="Times New Roman" pitchFamily="18" charset="0"/>
                <a:cs typeface="Calibri" pitchFamily="34" charset="0"/>
              </a:rPr>
              <a:t>Kadın Erkek (Fırsat) Eşitliği </a:t>
            </a:r>
          </a:p>
          <a:p>
            <a:r>
              <a:rPr lang="tr-TR" altLang="tr-TR" sz="2200" b="1" i="1" dirty="0">
                <a:solidFill>
                  <a:srgbClr val="000000"/>
                </a:solidFill>
                <a:ea typeface="Times New Roman" pitchFamily="18" charset="0"/>
                <a:cs typeface="Calibri" pitchFamily="34" charset="0"/>
              </a:rPr>
              <a:t>Kadına Yönelik Şiddetin Tanımlarının,  Türlerinin ve Yaygınlığının Anlaşılması</a:t>
            </a:r>
          </a:p>
          <a:p>
            <a:r>
              <a:rPr lang="tr-TR" altLang="tr-TR" sz="2200" b="1" i="1" dirty="0">
                <a:solidFill>
                  <a:srgbClr val="000000"/>
                </a:solidFill>
                <a:ea typeface="Times New Roman" pitchFamily="18" charset="0"/>
                <a:cs typeface="Calibri" pitchFamily="34" charset="0"/>
              </a:rPr>
              <a:t>Kadına Yönelik Şiddetin Kadınlar ve Çocuklar Üzerindeki Etkilerinin Anlaşılması</a:t>
            </a:r>
          </a:p>
          <a:p>
            <a:r>
              <a:rPr lang="tr-TR" altLang="tr-TR" sz="2200" b="1" i="1" dirty="0">
                <a:solidFill>
                  <a:srgbClr val="000000"/>
                </a:solidFill>
                <a:ea typeface="Times New Roman" pitchFamily="18" charset="0"/>
                <a:cs typeface="Calibri" pitchFamily="34" charset="0"/>
              </a:rPr>
              <a:t>Kadına Yönelik Şiddetle Mücadele Konusunda Uluslararası ve Ulusal Mevzuat</a:t>
            </a:r>
          </a:p>
          <a:p>
            <a:r>
              <a:rPr lang="tr-TR" altLang="tr-TR" sz="2200" b="1" i="1" dirty="0">
                <a:solidFill>
                  <a:srgbClr val="000000"/>
                </a:solidFill>
                <a:ea typeface="Times New Roman" pitchFamily="18" charset="0"/>
                <a:cs typeface="Calibri" pitchFamily="34" charset="0"/>
              </a:rPr>
              <a:t>Kadına Yönelik Şiddet Konusunda Hizmet Veren Kurum ve Kuruluşlar</a:t>
            </a:r>
          </a:p>
          <a:p>
            <a:pPr marL="0" indent="0">
              <a:buNone/>
            </a:pPr>
            <a:r>
              <a:rPr lang="tr-TR" altLang="tr-TR" sz="2400" b="1" dirty="0">
                <a:solidFill>
                  <a:srgbClr val="000000"/>
                </a:solidFill>
                <a:ea typeface="Times New Roman" pitchFamily="18" charset="0"/>
                <a:cs typeface="Calibri" pitchFamily="34" charset="0"/>
              </a:rPr>
              <a:t/>
            </a:r>
            <a:br>
              <a:rPr lang="tr-TR" altLang="tr-TR" sz="2400" b="1" dirty="0">
                <a:solidFill>
                  <a:srgbClr val="000000"/>
                </a:solidFill>
                <a:ea typeface="Times New Roman" pitchFamily="18" charset="0"/>
                <a:cs typeface="Calibri" pitchFamily="34" charset="0"/>
              </a:rPr>
            </a:br>
            <a:endParaRPr lang="tr-TR" sz="2400" dirty="0"/>
          </a:p>
        </p:txBody>
      </p:sp>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1</a:t>
            </a:fld>
            <a:endParaRPr lang="tr-TR">
              <a:solidFill>
                <a:prstClr val="black">
                  <a:tint val="75000"/>
                </a:prstClr>
              </a:solidFill>
            </a:endParaRPr>
          </a:p>
        </p:txBody>
      </p:sp>
    </p:spTree>
    <p:extLst>
      <p:ext uri="{BB962C8B-B14F-4D97-AF65-F5344CB8AC3E}">
        <p14:creationId xmlns:p14="http://schemas.microsoft.com/office/powerpoint/2010/main" val="3821281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Metin kutusu 3"/>
          <p:cNvSpPr txBox="1">
            <a:spLocks noChangeArrowheads="1"/>
          </p:cNvSpPr>
          <p:nvPr/>
        </p:nvSpPr>
        <p:spPr bwMode="auto">
          <a:xfrm>
            <a:off x="1098642" y="2276872"/>
            <a:ext cx="72008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tr-TR" altLang="tr-TR" dirty="0">
                <a:solidFill>
                  <a:srgbClr val="000000"/>
                </a:solidFill>
                <a:latin typeface="Times New Roman" pitchFamily="18" charset="0"/>
                <a:cs typeface="Times New Roman" pitchFamily="18" charset="0"/>
              </a:rPr>
              <a:t>Dünya çapında kadın cinayetlerinin </a:t>
            </a:r>
            <a:r>
              <a:rPr lang="tr-TR" altLang="tr-TR" u="sng" dirty="0">
                <a:solidFill>
                  <a:srgbClr val="FF0000"/>
                </a:solidFill>
                <a:latin typeface="Times New Roman" pitchFamily="18" charset="0"/>
                <a:cs typeface="Times New Roman" pitchFamily="18" charset="0"/>
              </a:rPr>
              <a:t>yüzde 38</a:t>
            </a:r>
            <a:r>
              <a:rPr lang="tr-TR" altLang="tr-TR" dirty="0">
                <a:solidFill>
                  <a:srgbClr val="000000"/>
                </a:solidFill>
                <a:latin typeface="Times New Roman" pitchFamily="18" charset="0"/>
                <a:cs typeface="Times New Roman" pitchFamily="18" charset="0"/>
              </a:rPr>
              <a:t>’i</a:t>
            </a:r>
            <a:r>
              <a:rPr lang="tr-TR" altLang="ja-JP" dirty="0">
                <a:solidFill>
                  <a:srgbClr val="000000"/>
                </a:solidFill>
                <a:latin typeface="Times New Roman" pitchFamily="18" charset="0"/>
                <a:cs typeface="Times New Roman" pitchFamily="18" charset="0"/>
              </a:rPr>
              <a:t> kadınların eşi ya da birlikte yaşadığı kişiler tarafından işlenmektedir.  </a:t>
            </a:r>
            <a:endParaRPr lang="tr-TR" altLang="tr-TR" dirty="0">
              <a:solidFill>
                <a:srgbClr val="000000"/>
              </a:solidFill>
              <a:latin typeface="Times New Roman" pitchFamily="18" charset="0"/>
              <a:cs typeface="Times New Roman" pitchFamily="18" charset="0"/>
            </a:endParaRPr>
          </a:p>
        </p:txBody>
      </p:sp>
      <p:sp>
        <p:nvSpPr>
          <p:cNvPr id="10" name="Metin kutusu 4"/>
          <p:cNvSpPr txBox="1">
            <a:spLocks noChangeArrowheads="1"/>
          </p:cNvSpPr>
          <p:nvPr/>
        </p:nvSpPr>
        <p:spPr bwMode="auto">
          <a:xfrm>
            <a:off x="1884114" y="4008037"/>
            <a:ext cx="49201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tr-TR" altLang="tr-TR" sz="9600" b="1" dirty="0">
                <a:solidFill>
                  <a:srgbClr val="C00000"/>
                </a:solidFill>
                <a:latin typeface="Times New Roman" pitchFamily="18" charset="0"/>
                <a:cs typeface="Times New Roman" pitchFamily="18" charset="0"/>
              </a:rPr>
              <a:t>%38</a:t>
            </a:r>
          </a:p>
        </p:txBody>
      </p:sp>
      <p:sp>
        <p:nvSpPr>
          <p:cNvPr id="7" name="Metin kutusu 6"/>
          <p:cNvSpPr txBox="1"/>
          <p:nvPr/>
        </p:nvSpPr>
        <p:spPr>
          <a:xfrm>
            <a:off x="1619672" y="1032884"/>
            <a:ext cx="6480720" cy="144655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ŞİDDET KADINLAR İÇİN NEDEN </a:t>
            </a:r>
          </a:p>
          <a:p>
            <a:pPr algn="ctr">
              <a:defRPr/>
            </a:pPr>
            <a:r>
              <a:rPr lang="tr-TR" sz="2800" b="1" dirty="0">
                <a:solidFill>
                  <a:srgbClr val="C00000"/>
                </a:solidFill>
                <a:latin typeface="Times New Roman" pitchFamily="18" charset="0"/>
                <a:cs typeface="Times New Roman" pitchFamily="18" charset="0"/>
              </a:rPr>
              <a:t>ÖNEMLİ BİR SORUNDUR?</a:t>
            </a:r>
            <a:r>
              <a:rPr lang="tr-TR" sz="3200" b="1" dirty="0">
                <a:solidFill>
                  <a:prstClr val="white"/>
                </a:solidFill>
                <a:latin typeface="Calibri"/>
                <a:cs typeface="Arial" charset="0"/>
              </a:rPr>
              <a:t/>
            </a:r>
            <a:br>
              <a:rPr lang="tr-TR" sz="3200" b="1" dirty="0">
                <a:solidFill>
                  <a:prstClr val="white"/>
                </a:solidFill>
                <a:latin typeface="Calibri"/>
                <a:cs typeface="Arial" charset="0"/>
              </a:rPr>
            </a:br>
            <a:endParaRPr lang="tr-TR" sz="3200" b="1" dirty="0">
              <a:solidFill>
                <a:prstClr val="white"/>
              </a:solidFill>
              <a:latin typeface="Calibri"/>
              <a:cs typeface="Arial" charset="0"/>
            </a:endParaRP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10</a:t>
            </a:fld>
            <a:endParaRPr lang="tr-TR">
              <a:solidFill>
                <a:prstClr val="black">
                  <a:tint val="75000"/>
                </a:prstClr>
              </a:solidFill>
            </a:endParaRPr>
          </a:p>
        </p:txBody>
      </p:sp>
    </p:spTree>
    <p:extLst>
      <p:ext uri="{BB962C8B-B14F-4D97-AF65-F5344CB8AC3E}">
        <p14:creationId xmlns:p14="http://schemas.microsoft.com/office/powerpoint/2010/main" val="319803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42900" y="374661"/>
            <a:ext cx="8258175" cy="584775"/>
          </a:xfrm>
          <a:prstGeom prst="rect">
            <a:avLst/>
          </a:prstGeom>
          <a:noFill/>
        </p:spPr>
        <p:txBody>
          <a:bodyPr>
            <a:spAutoFit/>
          </a:bodyPr>
          <a:lstStyle/>
          <a:p>
            <a:pPr algn="r">
              <a:defRPr/>
            </a:pPr>
            <a:r>
              <a:rPr lang="tr-TR" sz="3200" b="1" dirty="0">
                <a:solidFill>
                  <a:prstClr val="white"/>
                </a:solidFill>
                <a:cs typeface="Arial" charset="0"/>
              </a:rPr>
              <a:t>KADINA YÖNELİK ŞİDDETİN TÜRLERİ</a:t>
            </a:r>
          </a:p>
        </p:txBody>
      </p:sp>
      <p:graphicFrame>
        <p:nvGraphicFramePr>
          <p:cNvPr id="5" name="Diyagram 5"/>
          <p:cNvGraphicFramePr/>
          <p:nvPr>
            <p:extLst>
              <p:ext uri="{D42A27DB-BD31-4B8C-83A1-F6EECF244321}">
                <p14:modId xmlns:p14="http://schemas.microsoft.com/office/powerpoint/2010/main" val="2093971025"/>
              </p:ext>
            </p:extLst>
          </p:nvPr>
        </p:nvGraphicFramePr>
        <p:xfrm>
          <a:off x="3059832" y="1577020"/>
          <a:ext cx="51845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4"/>
          <p:cNvSpPr/>
          <p:nvPr/>
        </p:nvSpPr>
        <p:spPr>
          <a:xfrm>
            <a:off x="539552" y="1340768"/>
            <a:ext cx="1984688" cy="453650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40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mn-cs"/>
              </a:rPr>
              <a:t>Şiddet Türleri nelerdir?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11</a:t>
            </a:fld>
            <a:endParaRPr lang="tr-TR">
              <a:solidFill>
                <a:prstClr val="black">
                  <a:tint val="75000"/>
                </a:prstClr>
              </a:solidFill>
            </a:endParaRPr>
          </a:p>
        </p:txBody>
      </p:sp>
    </p:spTree>
    <p:extLst>
      <p:ext uri="{BB962C8B-B14F-4D97-AF65-F5344CB8AC3E}">
        <p14:creationId xmlns:p14="http://schemas.microsoft.com/office/powerpoint/2010/main" val="57190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50995" y="1033572"/>
            <a:ext cx="8258175" cy="523220"/>
          </a:xfrm>
          <a:prstGeom prst="rect">
            <a:avLst/>
          </a:prstGeom>
          <a:noFill/>
        </p:spPr>
        <p:txBody>
          <a:bodyPr>
            <a:spAutoFit/>
          </a:bodyPr>
          <a:lstStyle/>
          <a:p>
            <a:pPr algn="ctr">
              <a:defRPr/>
            </a:pPr>
            <a:r>
              <a:rPr lang="tr-TR" sz="2800" b="1" dirty="0">
                <a:solidFill>
                  <a:srgbClr val="C00000"/>
                </a:solidFill>
                <a:latin typeface="Times New Roman" pitchFamily="18" charset="0"/>
                <a:cs typeface="Times New Roman" pitchFamily="18" charset="0"/>
              </a:rPr>
              <a:t>FİZİKSEL ŞİDDET </a:t>
            </a:r>
          </a:p>
        </p:txBody>
      </p:sp>
      <p:sp>
        <p:nvSpPr>
          <p:cNvPr id="8" name="Dikdörtgen 7"/>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179512" y="2133159"/>
            <a:ext cx="2376264" cy="2492990"/>
          </a:xfrm>
          <a:prstGeom prst="rect">
            <a:avLst/>
          </a:prstGeom>
        </p:spPr>
        <p:txBody>
          <a:bodyPr wrap="square">
            <a:spAutoFit/>
          </a:bodyPr>
          <a:lstStyle/>
          <a:p>
            <a:pPr>
              <a:defRPr/>
            </a:pPr>
            <a:r>
              <a:rPr lang="tr-TR" sz="2600" b="1" kern="0" dirty="0">
                <a:latin typeface="Times New Roman" pitchFamily="18" charset="0"/>
                <a:cs typeface="Times New Roman" pitchFamily="18" charset="0"/>
              </a:rPr>
              <a:t>Kaba kuvvetin bir korkutma, sindirme ve yaptırım aracı olarak kullanılmasıdır</a:t>
            </a:r>
          </a:p>
        </p:txBody>
      </p:sp>
      <p:sp>
        <p:nvSpPr>
          <p:cNvPr id="10" name="Dikdörtgen 9"/>
          <p:cNvSpPr/>
          <p:nvPr/>
        </p:nvSpPr>
        <p:spPr>
          <a:xfrm>
            <a:off x="2676155" y="1556792"/>
            <a:ext cx="6192688" cy="4299639"/>
          </a:xfrm>
          <a:prstGeom prst="rect">
            <a:avLst/>
          </a:prstGeom>
        </p:spPr>
        <p:txBody>
          <a:bodyPr wrap="square">
            <a:spAutoFit/>
          </a:bodyPr>
          <a:lstStyle/>
          <a:p>
            <a:pPr marL="342900" indent="-342900" algn="just">
              <a:lnSpc>
                <a:spcPct val="90000"/>
              </a:lnSpc>
              <a:spcBef>
                <a:spcPts val="1000"/>
              </a:spcBef>
              <a:buFont typeface="Wingdings" panose="05000000000000000000" pitchFamily="2" charset="2"/>
              <a:buChar char="q"/>
            </a:pPr>
            <a:r>
              <a:rPr lang="tr-TR" sz="2300" dirty="0">
                <a:latin typeface="Times New Roman" pitchFamily="18" charset="0"/>
                <a:cs typeface="Times New Roman" pitchFamily="18" charset="0"/>
              </a:rPr>
              <a:t>Dayak-dövme; tokat atma, tekmeleme, sarsma, tükürme, uzuvları bükme, saç çekme, sigara ile yakma, istenmeyen bir maddeyi yedirme, üstüne yakıcı madde dökme, sopa, maşa, delici kesici alet kullanarak yaralama</a:t>
            </a:r>
          </a:p>
          <a:p>
            <a:pPr marL="342900" indent="-342900" algn="just">
              <a:lnSpc>
                <a:spcPct val="90000"/>
              </a:lnSpc>
              <a:spcBef>
                <a:spcPts val="1000"/>
              </a:spcBef>
              <a:buFont typeface="Wingdings" panose="05000000000000000000" pitchFamily="2" charset="2"/>
              <a:buChar char="q"/>
            </a:pPr>
            <a:r>
              <a:rPr lang="tr-TR" sz="2300" dirty="0">
                <a:latin typeface="Times New Roman" pitchFamily="18" charset="0"/>
                <a:cs typeface="Times New Roman" pitchFamily="18" charset="0"/>
              </a:rPr>
              <a:t>Aç bırakma, uyutmama, soğukta bırakma, hapsetme</a:t>
            </a:r>
          </a:p>
          <a:p>
            <a:pPr marL="342900" indent="-342900" algn="just">
              <a:lnSpc>
                <a:spcPct val="90000"/>
              </a:lnSpc>
              <a:spcBef>
                <a:spcPts val="1000"/>
              </a:spcBef>
              <a:buFont typeface="Wingdings" panose="05000000000000000000" pitchFamily="2" charset="2"/>
              <a:buChar char="q"/>
            </a:pPr>
            <a:r>
              <a:rPr lang="tr-TR" sz="2300" dirty="0">
                <a:latin typeface="Times New Roman" pitchFamily="18" charset="0"/>
                <a:cs typeface="Times New Roman" pitchFamily="18" charset="0"/>
              </a:rPr>
              <a:t>Kadının yeti kaybına uğratılması (görme, işitme kaybı, organ,  kol ve bacak kayıpları)</a:t>
            </a:r>
          </a:p>
          <a:p>
            <a:pPr marL="342900" indent="-342900" algn="just">
              <a:lnSpc>
                <a:spcPct val="90000"/>
              </a:lnSpc>
              <a:spcBef>
                <a:spcPts val="1000"/>
              </a:spcBef>
              <a:buFont typeface="Wingdings" panose="05000000000000000000" pitchFamily="2" charset="2"/>
              <a:buChar char="q"/>
            </a:pPr>
            <a:r>
              <a:rPr lang="tr-TR" sz="2300" dirty="0">
                <a:latin typeface="Times New Roman" pitchFamily="18" charset="0"/>
                <a:cs typeface="Times New Roman" pitchFamily="18" charset="0"/>
              </a:rPr>
              <a:t>Kadının öldürülmesi (namus kisvesi altında işlenen cinayetler, intihara zorlama, şiddet sonrası intihara yol açma…)</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12</a:t>
            </a:fld>
            <a:endParaRPr lang="tr-TR">
              <a:solidFill>
                <a:prstClr val="black">
                  <a:tint val="75000"/>
                </a:prstClr>
              </a:solidFill>
            </a:endParaRPr>
          </a:p>
        </p:txBody>
      </p:sp>
    </p:spTree>
    <p:extLst>
      <p:ext uri="{BB962C8B-B14F-4D97-AF65-F5344CB8AC3E}">
        <p14:creationId xmlns:p14="http://schemas.microsoft.com/office/powerpoint/2010/main" val="420317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97011" y="1031430"/>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Rectangle 2"/>
          <p:cNvSpPr txBox="1">
            <a:spLocks noChangeArrowheads="1"/>
          </p:cNvSpPr>
          <p:nvPr/>
        </p:nvSpPr>
        <p:spPr bwMode="auto">
          <a:xfrm>
            <a:off x="1518263" y="1556792"/>
            <a:ext cx="6570947" cy="442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17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17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ts val="800"/>
              </a:spcBef>
              <a:buClr>
                <a:srgbClr val="660066"/>
              </a:buClr>
              <a:buFont typeface="Wingdings" panose="05000000000000000000" pitchFamily="2" charset="2"/>
              <a:buNone/>
            </a:pPr>
            <a:r>
              <a:rPr lang="tr-TR" altLang="tr-TR" sz="3000" dirty="0">
                <a:solidFill>
                  <a:srgbClr val="000000"/>
                </a:solidFill>
              </a:rPr>
              <a:t>Türkiye</a:t>
            </a:r>
            <a:r>
              <a:rPr lang="ja-JP" altLang="tr-TR" sz="3000" dirty="0">
                <a:solidFill>
                  <a:srgbClr val="000000"/>
                </a:solidFill>
              </a:rPr>
              <a:t>’</a:t>
            </a:r>
            <a:r>
              <a:rPr lang="tr-TR" altLang="ja-JP" sz="3000" dirty="0">
                <a:solidFill>
                  <a:srgbClr val="000000"/>
                </a:solidFill>
              </a:rPr>
              <a:t>de yaklaşık </a:t>
            </a:r>
            <a:r>
              <a:rPr lang="tr-TR" altLang="ja-JP" sz="3000" dirty="0">
                <a:solidFill>
                  <a:srgbClr val="FF6600"/>
                </a:solidFill>
              </a:rPr>
              <a:t>her on kadından 3</a:t>
            </a:r>
            <a:r>
              <a:rPr lang="ja-JP" altLang="tr-TR" sz="3000" dirty="0">
                <a:solidFill>
                  <a:srgbClr val="FF6600"/>
                </a:solidFill>
              </a:rPr>
              <a:t>’</a:t>
            </a:r>
            <a:r>
              <a:rPr lang="tr-TR" altLang="ja-JP" sz="3000" dirty="0">
                <a:solidFill>
                  <a:srgbClr val="FF6600"/>
                </a:solidFill>
              </a:rPr>
              <a:t>ü </a:t>
            </a:r>
            <a:r>
              <a:rPr lang="tr-TR" altLang="ja-JP" sz="3000" dirty="0">
                <a:solidFill>
                  <a:srgbClr val="000000"/>
                </a:solidFill>
              </a:rPr>
              <a:t>fiziksel şiddet görmektedir.*</a:t>
            </a:r>
          </a:p>
          <a:p>
            <a:pPr eaLnBrk="1" hangingPunct="1">
              <a:lnSpc>
                <a:spcPct val="90000"/>
              </a:lnSpc>
              <a:spcBef>
                <a:spcPts val="800"/>
              </a:spcBef>
              <a:buClr>
                <a:srgbClr val="660066"/>
              </a:buClr>
              <a:buFont typeface="Wingdings" panose="05000000000000000000" pitchFamily="2" charset="2"/>
              <a:buNone/>
            </a:pPr>
            <a:endParaRPr lang="tr-TR" altLang="tr-TR" sz="3000" dirty="0">
              <a:solidFill>
                <a:srgbClr val="660066"/>
              </a:solidFill>
              <a:latin typeface="Arial Unicode MS" panose="020B0604020202020204" pitchFamily="34" charset="-128"/>
              <a:sym typeface="Webdings" panose="05030102010509060703" pitchFamily="18" charset="2"/>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8834" y="2636911"/>
            <a:ext cx="3033170" cy="17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7355" y="2636911"/>
            <a:ext cx="2106430" cy="166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4437715"/>
            <a:ext cx="819888" cy="16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7381" y="4292638"/>
            <a:ext cx="2122249" cy="168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170" y="4437714"/>
            <a:ext cx="864097" cy="16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5" y="4437111"/>
            <a:ext cx="792088" cy="161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ikdörtgen 15"/>
          <p:cNvSpPr/>
          <p:nvPr/>
        </p:nvSpPr>
        <p:spPr>
          <a:xfrm>
            <a:off x="1313421" y="5902555"/>
            <a:ext cx="7580870" cy="341632"/>
          </a:xfrm>
          <a:prstGeom prst="rect">
            <a:avLst/>
          </a:prstGeom>
        </p:spPr>
        <p:txBody>
          <a:bodyPr wrap="square">
            <a:spAutoFit/>
          </a:bodyPr>
          <a:lstStyle/>
          <a:p>
            <a:pPr algn="just">
              <a:lnSpc>
                <a:spcPct val="90000"/>
              </a:lnSpc>
              <a:spcBef>
                <a:spcPts val="1000"/>
              </a:spcBef>
              <a:spcAft>
                <a:spcPct val="45000"/>
              </a:spcAft>
              <a:buClr>
                <a:schemeClr val="tx2">
                  <a:lumMod val="75000"/>
                </a:schemeClr>
              </a:buClr>
            </a:pPr>
            <a:r>
              <a:rPr lang="tr-TR" b="1" i="1" dirty="0">
                <a:solidFill>
                  <a:srgbClr val="FF0000"/>
                </a:solidFill>
                <a:latin typeface="Arial" panose="020B0604020202020204" pitchFamily="34" charset="0"/>
                <a:cs typeface="Arial" panose="020B0604020202020204" pitchFamily="34" charset="0"/>
              </a:rPr>
              <a:t>*Türkiye Kadına Yönelik Aile İçi Şiddet Araştırması 2014</a:t>
            </a:r>
          </a:p>
        </p:txBody>
      </p:sp>
      <p:sp>
        <p:nvSpPr>
          <p:cNvPr id="17" name="Metin kutusu 16"/>
          <p:cNvSpPr txBox="1"/>
          <p:nvPr/>
        </p:nvSpPr>
        <p:spPr>
          <a:xfrm>
            <a:off x="1090226" y="1092985"/>
            <a:ext cx="7804065" cy="52322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FİZİKSEL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13</a:t>
            </a:fld>
            <a:endParaRPr lang="tr-TR">
              <a:solidFill>
                <a:prstClr val="black">
                  <a:tint val="75000"/>
                </a:prstClr>
              </a:solidFill>
            </a:endParaRPr>
          </a:p>
        </p:txBody>
      </p:sp>
    </p:spTree>
    <p:extLst>
      <p:ext uri="{BB962C8B-B14F-4D97-AF65-F5344CB8AC3E}">
        <p14:creationId xmlns:p14="http://schemas.microsoft.com/office/powerpoint/2010/main" val="29340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346646" y="1709443"/>
            <a:ext cx="2860950" cy="3785652"/>
          </a:xfrm>
          <a:prstGeom prst="rect">
            <a:avLst/>
          </a:prstGeom>
        </p:spPr>
        <p:txBody>
          <a:bodyPr wrap="square">
            <a:spAutoFit/>
          </a:bodyPr>
          <a:lstStyle/>
          <a:p>
            <a:r>
              <a:rPr lang="tr-TR" sz="2400" b="1" kern="0" dirty="0">
                <a:latin typeface="Times New Roman" pitchFamily="18" charset="0"/>
                <a:cs typeface="Times New Roman" pitchFamily="18" charset="0"/>
              </a:rPr>
              <a:t>Mağdura olan yakınlığına bakılmaksızın herhangi bir kişinin, ev ya da işyeri dahil herhangi bir ortamda cinsel içerikli eylemlerde bulunması ya da buna kalkışmasıdır. </a:t>
            </a:r>
          </a:p>
        </p:txBody>
      </p:sp>
      <p:sp>
        <p:nvSpPr>
          <p:cNvPr id="11" name="Dikdörtgen 10"/>
          <p:cNvSpPr/>
          <p:nvPr/>
        </p:nvSpPr>
        <p:spPr>
          <a:xfrm>
            <a:off x="3635898" y="1479993"/>
            <a:ext cx="4965178" cy="3815403"/>
          </a:xfrm>
          <a:prstGeom prst="rect">
            <a:avLst/>
          </a:prstGeom>
        </p:spPr>
        <p:txBody>
          <a:bodyPr wrap="square">
            <a:spAutoFit/>
          </a:bodyPr>
          <a:lstStyle/>
          <a:p>
            <a:pPr marL="342900" indent="-342900">
              <a:lnSpc>
                <a:spcPct val="90000"/>
              </a:lnSpc>
              <a:spcBef>
                <a:spcPts val="1000"/>
              </a:spcBef>
              <a:buFont typeface="Wingdings" panose="05000000000000000000" pitchFamily="2" charset="2"/>
              <a:buChar char="q"/>
            </a:pPr>
            <a:r>
              <a:rPr lang="tr-TR" sz="2000" dirty="0">
                <a:latin typeface="Times New Roman" pitchFamily="18" charset="0"/>
                <a:cs typeface="Times New Roman" pitchFamily="18" charset="0"/>
              </a:rPr>
              <a:t>Sözle, elle sarkıntılık, dijital ortamda cinsel içerikli fotoğraf, video, mesaj gönderme,…</a:t>
            </a:r>
          </a:p>
          <a:p>
            <a:pPr marL="342900" indent="-342900">
              <a:lnSpc>
                <a:spcPct val="90000"/>
              </a:lnSpc>
              <a:spcBef>
                <a:spcPts val="1000"/>
              </a:spcBef>
              <a:buFont typeface="Wingdings" panose="05000000000000000000" pitchFamily="2" charset="2"/>
              <a:buChar char="q"/>
            </a:pPr>
            <a:r>
              <a:rPr lang="tr-TR" sz="2000" dirty="0">
                <a:latin typeface="Times New Roman" pitchFamily="18" charset="0"/>
                <a:cs typeface="Times New Roman" pitchFamily="18" charset="0"/>
              </a:rPr>
              <a:t>Cinsel ilişkiye zorlama</a:t>
            </a:r>
          </a:p>
          <a:p>
            <a:pPr marL="342900" indent="-342900">
              <a:lnSpc>
                <a:spcPct val="90000"/>
              </a:lnSpc>
              <a:spcBef>
                <a:spcPts val="1000"/>
              </a:spcBef>
              <a:buFont typeface="Wingdings" panose="05000000000000000000" pitchFamily="2" charset="2"/>
              <a:buChar char="q"/>
            </a:pPr>
            <a:r>
              <a:rPr lang="tr-TR" sz="2000" dirty="0" err="1">
                <a:latin typeface="Times New Roman" pitchFamily="18" charset="0"/>
                <a:cs typeface="Times New Roman" pitchFamily="18" charset="0"/>
              </a:rPr>
              <a:t>Fuhuşa</a:t>
            </a:r>
            <a:r>
              <a:rPr lang="tr-TR" sz="2000" dirty="0">
                <a:latin typeface="Times New Roman" pitchFamily="18" charset="0"/>
                <a:cs typeface="Times New Roman" pitchFamily="18" charset="0"/>
              </a:rPr>
              <a:t> zorlama, kadın ticareti</a:t>
            </a:r>
          </a:p>
          <a:p>
            <a:pPr marL="342900" indent="-342900">
              <a:lnSpc>
                <a:spcPct val="90000"/>
              </a:lnSpc>
              <a:spcBef>
                <a:spcPts val="1000"/>
              </a:spcBef>
              <a:buFont typeface="Wingdings" panose="05000000000000000000" pitchFamily="2" charset="2"/>
              <a:buChar char="q"/>
            </a:pPr>
            <a:r>
              <a:rPr lang="tr-TR" sz="2000" dirty="0">
                <a:latin typeface="Times New Roman" pitchFamily="18" charset="0"/>
                <a:cs typeface="Times New Roman" pitchFamily="18" charset="0"/>
              </a:rPr>
              <a:t> Akraba ya da yakınlara yönelik cinsel saldırı ya da cinsel istismar (</a:t>
            </a:r>
            <a:r>
              <a:rPr lang="tr-TR" sz="2000" dirty="0" err="1">
                <a:latin typeface="Times New Roman" pitchFamily="18" charset="0"/>
                <a:cs typeface="Times New Roman" pitchFamily="18" charset="0"/>
              </a:rPr>
              <a:t>Ensest</a:t>
            </a:r>
            <a:r>
              <a:rPr lang="tr-TR" sz="2000" dirty="0">
                <a:latin typeface="Times New Roman" pitchFamily="18" charset="0"/>
                <a:cs typeface="Times New Roman" pitchFamily="18" charset="0"/>
              </a:rPr>
              <a:t>)</a:t>
            </a:r>
          </a:p>
          <a:p>
            <a:pPr marL="342900" indent="-342900">
              <a:lnSpc>
                <a:spcPct val="90000"/>
              </a:lnSpc>
              <a:spcBef>
                <a:spcPts val="1000"/>
              </a:spcBef>
              <a:buFont typeface="Wingdings" panose="05000000000000000000" pitchFamily="2" charset="2"/>
              <a:buChar char="q"/>
            </a:pPr>
            <a:r>
              <a:rPr lang="tr-TR" sz="2000" dirty="0">
                <a:latin typeface="Times New Roman" pitchFamily="18" charset="0"/>
                <a:cs typeface="Times New Roman" pitchFamily="18" charset="0"/>
              </a:rPr>
              <a:t>Erken yaşta, zorla evlendirme</a:t>
            </a:r>
          </a:p>
          <a:p>
            <a:pPr marL="342900" indent="-342900">
              <a:lnSpc>
                <a:spcPct val="90000"/>
              </a:lnSpc>
              <a:spcBef>
                <a:spcPts val="1000"/>
              </a:spcBef>
              <a:buFont typeface="Wingdings" panose="05000000000000000000" pitchFamily="2" charset="2"/>
              <a:buChar char="q"/>
            </a:pPr>
            <a:r>
              <a:rPr lang="tr-TR" sz="2000" dirty="0">
                <a:latin typeface="Times New Roman" pitchFamily="18" charset="0"/>
                <a:cs typeface="Times New Roman" pitchFamily="18" charset="0"/>
              </a:rPr>
              <a:t>“Kız kaçırma”</a:t>
            </a:r>
          </a:p>
          <a:p>
            <a:pPr marL="342900" indent="-342900">
              <a:lnSpc>
                <a:spcPct val="90000"/>
              </a:lnSpc>
              <a:spcBef>
                <a:spcPts val="1000"/>
              </a:spcBef>
              <a:buFont typeface="Wingdings" panose="05000000000000000000" pitchFamily="2" charset="2"/>
              <a:buChar char="q"/>
            </a:pPr>
            <a:r>
              <a:rPr lang="tr-TR" sz="2000" dirty="0">
                <a:latin typeface="Times New Roman" pitchFamily="18" charset="0"/>
                <a:cs typeface="Times New Roman" pitchFamily="18" charset="0"/>
              </a:rPr>
              <a:t>Tecavüz</a:t>
            </a:r>
          </a:p>
          <a:p>
            <a:pPr marL="342900" indent="-342900">
              <a:lnSpc>
                <a:spcPct val="90000"/>
              </a:lnSpc>
              <a:spcBef>
                <a:spcPts val="1000"/>
              </a:spcBef>
              <a:buFont typeface="Wingdings" panose="05000000000000000000" pitchFamily="2" charset="2"/>
              <a:buChar char="q"/>
            </a:pPr>
            <a:endParaRPr lang="tr-TR" sz="2400" b="1" dirty="0">
              <a:solidFill>
                <a:srgbClr val="70AD47">
                  <a:lumMod val="50000"/>
                </a:srgbClr>
              </a:solidFill>
              <a:latin typeface="Gadugi" panose="020B0502040204020203" pitchFamily="34" charset="0"/>
            </a:endParaRPr>
          </a:p>
        </p:txBody>
      </p:sp>
      <p:sp>
        <p:nvSpPr>
          <p:cNvPr id="9" name="Metin kutusu 8"/>
          <p:cNvSpPr txBox="1"/>
          <p:nvPr/>
        </p:nvSpPr>
        <p:spPr>
          <a:xfrm>
            <a:off x="1187624" y="974091"/>
            <a:ext cx="7231373" cy="52322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CİNSEL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14</a:t>
            </a:fld>
            <a:endParaRPr lang="tr-TR">
              <a:solidFill>
                <a:prstClr val="black">
                  <a:tint val="75000"/>
                </a:prstClr>
              </a:solidFill>
            </a:endParaRPr>
          </a:p>
        </p:txBody>
      </p:sp>
    </p:spTree>
    <p:extLst>
      <p:ext uri="{BB962C8B-B14F-4D97-AF65-F5344CB8AC3E}">
        <p14:creationId xmlns:p14="http://schemas.microsoft.com/office/powerpoint/2010/main" val="601136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97011" y="88130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797011" y="88130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Rectangle 2"/>
          <p:cNvSpPr txBox="1">
            <a:spLocks noChangeArrowheads="1"/>
          </p:cNvSpPr>
          <p:nvPr/>
        </p:nvSpPr>
        <p:spPr bwMode="auto">
          <a:xfrm>
            <a:off x="1313420" y="1404521"/>
            <a:ext cx="6570948" cy="401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17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17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ts val="800"/>
              </a:spcBef>
              <a:buClr>
                <a:srgbClr val="660066"/>
              </a:buClr>
              <a:buFont typeface="Wingdings" panose="05000000000000000000" pitchFamily="2" charset="2"/>
              <a:buNone/>
            </a:pPr>
            <a:r>
              <a:rPr lang="tr-TR" altLang="tr-TR" dirty="0">
                <a:solidFill>
                  <a:srgbClr val="000000"/>
                </a:solidFill>
              </a:rPr>
              <a:t>Türkiye</a:t>
            </a:r>
            <a:r>
              <a:rPr lang="ja-JP" altLang="tr-TR" dirty="0">
                <a:solidFill>
                  <a:srgbClr val="000000"/>
                </a:solidFill>
              </a:rPr>
              <a:t>’</a:t>
            </a:r>
            <a:r>
              <a:rPr lang="tr-TR" altLang="ja-JP" dirty="0">
                <a:solidFill>
                  <a:srgbClr val="000000"/>
                </a:solidFill>
              </a:rPr>
              <a:t>de yaklaşık </a:t>
            </a:r>
            <a:r>
              <a:rPr lang="tr-TR" altLang="ja-JP" dirty="0">
                <a:solidFill>
                  <a:srgbClr val="FF6600"/>
                </a:solidFill>
              </a:rPr>
              <a:t>her on kadından 1</a:t>
            </a:r>
            <a:r>
              <a:rPr lang="ja-JP" altLang="tr-TR" dirty="0">
                <a:solidFill>
                  <a:srgbClr val="FF6600"/>
                </a:solidFill>
              </a:rPr>
              <a:t>’</a:t>
            </a:r>
            <a:r>
              <a:rPr lang="tr-TR" altLang="ja-JP" dirty="0">
                <a:solidFill>
                  <a:srgbClr val="FF6600"/>
                </a:solidFill>
              </a:rPr>
              <a:t>i  </a:t>
            </a:r>
            <a:r>
              <a:rPr lang="tr-TR" altLang="ja-JP" dirty="0">
                <a:solidFill>
                  <a:srgbClr val="000000"/>
                </a:solidFill>
              </a:rPr>
              <a:t>cinsel şiddet görmektedir.*</a:t>
            </a:r>
          </a:p>
          <a:p>
            <a:pPr algn="ctr" eaLnBrk="1" hangingPunct="1">
              <a:lnSpc>
                <a:spcPct val="90000"/>
              </a:lnSpc>
              <a:spcBef>
                <a:spcPts val="800"/>
              </a:spcBef>
              <a:buClr>
                <a:srgbClr val="660066"/>
              </a:buClr>
              <a:buFont typeface="Wingdings" panose="05000000000000000000" pitchFamily="2" charset="2"/>
              <a:buNone/>
            </a:pPr>
            <a:endParaRPr lang="tr-TR" altLang="tr-TR" sz="13000" dirty="0">
              <a:solidFill>
                <a:srgbClr val="660066"/>
              </a:solidFill>
              <a:latin typeface="Arial Unicode MS" panose="020B0604020202020204" pitchFamily="34" charset="-128"/>
              <a:sym typeface="Webdings" panose="05030102010509060703" pitchFamily="18" charset="2"/>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3730" y="2348879"/>
            <a:ext cx="3044864" cy="16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583" y="2348879"/>
            <a:ext cx="2134349" cy="15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7133" y="4050729"/>
            <a:ext cx="2247083" cy="173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201" y="4149079"/>
            <a:ext cx="864096" cy="164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93924" y="4149079"/>
            <a:ext cx="2408837" cy="166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p:cNvSpPr/>
          <p:nvPr/>
        </p:nvSpPr>
        <p:spPr>
          <a:xfrm>
            <a:off x="1313421" y="6027463"/>
            <a:ext cx="7580870" cy="341632"/>
          </a:xfrm>
          <a:prstGeom prst="rect">
            <a:avLst/>
          </a:prstGeom>
        </p:spPr>
        <p:txBody>
          <a:bodyPr wrap="square">
            <a:spAutoFit/>
          </a:bodyPr>
          <a:lstStyle/>
          <a:p>
            <a:pPr algn="just">
              <a:lnSpc>
                <a:spcPct val="90000"/>
              </a:lnSpc>
              <a:spcBef>
                <a:spcPts val="1000"/>
              </a:spcBef>
              <a:spcAft>
                <a:spcPct val="45000"/>
              </a:spcAft>
              <a:buClr>
                <a:schemeClr val="tx2">
                  <a:lumMod val="75000"/>
                </a:schemeClr>
              </a:buClr>
            </a:pPr>
            <a:r>
              <a:rPr lang="tr-TR" b="1" i="1" dirty="0">
                <a:solidFill>
                  <a:srgbClr val="FF0000"/>
                </a:solidFill>
                <a:latin typeface="Arial" panose="020B0604020202020204" pitchFamily="34" charset="0"/>
                <a:cs typeface="Arial" panose="020B0604020202020204" pitchFamily="34" charset="0"/>
              </a:rPr>
              <a:t>*Türkiye Kadına Yönelik Aile İçi Şiddet Araştırması 2014</a:t>
            </a:r>
          </a:p>
        </p:txBody>
      </p:sp>
      <p:sp>
        <p:nvSpPr>
          <p:cNvPr id="16" name="Metin kutusu 15"/>
          <p:cNvSpPr txBox="1"/>
          <p:nvPr/>
        </p:nvSpPr>
        <p:spPr>
          <a:xfrm>
            <a:off x="1147133" y="881302"/>
            <a:ext cx="6984776" cy="52322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CİNSEL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15</a:t>
            </a:fld>
            <a:endParaRPr lang="tr-TR">
              <a:solidFill>
                <a:prstClr val="black">
                  <a:tint val="75000"/>
                </a:prstClr>
              </a:solidFill>
            </a:endParaRPr>
          </a:p>
        </p:txBody>
      </p:sp>
    </p:spTree>
    <p:extLst>
      <p:ext uri="{BB962C8B-B14F-4D97-AF65-F5344CB8AC3E}">
        <p14:creationId xmlns:p14="http://schemas.microsoft.com/office/powerpoint/2010/main" val="31151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477957" y="1729910"/>
            <a:ext cx="2592287" cy="4154984"/>
          </a:xfrm>
          <a:prstGeom prst="rect">
            <a:avLst/>
          </a:prstGeom>
        </p:spPr>
        <p:txBody>
          <a:bodyPr wrap="square">
            <a:spAutoFit/>
          </a:bodyPr>
          <a:lstStyle/>
          <a:p>
            <a:r>
              <a:rPr lang="tr-TR" sz="2400" b="1" kern="0" dirty="0">
                <a:latin typeface="Times New Roman" pitchFamily="18" charset="0"/>
                <a:cs typeface="Times New Roman" pitchFamily="18" charset="0"/>
              </a:rPr>
              <a:t>Duyguların ve duygusal ihtiyaçların, kadına baskı uygulayabilmek için tutarlı bir şekilde istismar edilmesi, bir tehdit aracı olarak kullanılmasıdır. </a:t>
            </a:r>
          </a:p>
        </p:txBody>
      </p:sp>
      <p:sp>
        <p:nvSpPr>
          <p:cNvPr id="12" name="Dikdörtgen 11"/>
          <p:cNvSpPr/>
          <p:nvPr/>
        </p:nvSpPr>
        <p:spPr>
          <a:xfrm>
            <a:off x="3635898" y="1709443"/>
            <a:ext cx="4965178" cy="4687437"/>
          </a:xfrm>
          <a:prstGeom prst="rect">
            <a:avLst/>
          </a:prstGeom>
        </p:spPr>
        <p:txBody>
          <a:bodyPr wrap="square">
            <a:spAutoFit/>
          </a:bodyPr>
          <a:lstStyle/>
          <a:p>
            <a:pPr marL="342900" indent="-342900">
              <a:lnSpc>
                <a:spcPct val="90000"/>
              </a:lnSpc>
              <a:spcBef>
                <a:spcPts val="1000"/>
              </a:spcBef>
              <a:buFont typeface="Wingdings" panose="05000000000000000000" pitchFamily="2" charset="2"/>
              <a:buChar char="q"/>
            </a:pPr>
            <a:r>
              <a:rPr lang="tr-TR" sz="2000" dirty="0">
                <a:solidFill>
                  <a:schemeClr val="tx2">
                    <a:lumMod val="75000"/>
                  </a:schemeClr>
                </a:solidFill>
                <a:latin typeface="Times New Roman" pitchFamily="18" charset="0"/>
                <a:cs typeface="Times New Roman" pitchFamily="18" charset="0"/>
              </a:rPr>
              <a:t>Tehdit etme (zarar vermekle, terk etmekle, çocuklarını elinden almakla, tehdit,…)</a:t>
            </a:r>
          </a:p>
          <a:p>
            <a:pPr marL="342900" indent="-342900">
              <a:lnSpc>
                <a:spcPct val="90000"/>
              </a:lnSpc>
              <a:spcBef>
                <a:spcPts val="1000"/>
              </a:spcBef>
              <a:buFont typeface="Wingdings" panose="05000000000000000000" pitchFamily="2" charset="2"/>
              <a:buChar char="q"/>
            </a:pPr>
            <a:r>
              <a:rPr lang="tr-TR" sz="2000" dirty="0">
                <a:solidFill>
                  <a:schemeClr val="tx2">
                    <a:lumMod val="75000"/>
                  </a:schemeClr>
                </a:solidFill>
                <a:latin typeface="Times New Roman" pitchFamily="18" charset="0"/>
                <a:cs typeface="Times New Roman" pitchFamily="18" charset="0"/>
              </a:rPr>
              <a:t>Kadına kendini kötü hissettirmek, özgüvenini, beğenisini zedeleyici söz söylemek ve davranışlarda bulunmak, aşağılamak, isim takmak, aciz, çaresiz olduğunu söylemek, sürekli suçlama</a:t>
            </a:r>
          </a:p>
          <a:p>
            <a:pPr marL="342900" indent="-342900">
              <a:lnSpc>
                <a:spcPct val="90000"/>
              </a:lnSpc>
              <a:spcBef>
                <a:spcPts val="1000"/>
              </a:spcBef>
              <a:buFont typeface="Wingdings" panose="05000000000000000000" pitchFamily="2" charset="2"/>
              <a:buChar char="q"/>
            </a:pPr>
            <a:r>
              <a:rPr lang="tr-TR" sz="2000" dirty="0">
                <a:solidFill>
                  <a:schemeClr val="tx2">
                    <a:lumMod val="75000"/>
                  </a:schemeClr>
                </a:solidFill>
                <a:latin typeface="Times New Roman" pitchFamily="18" charset="0"/>
                <a:cs typeface="Times New Roman" pitchFamily="18" charset="0"/>
              </a:rPr>
              <a:t>Kontrol davranışları: Kadının yaşamı üzerindeki kontrolünü yok etmek, çocuklarıyla veya ailesiyle görüşmesine izin vermemek, kadını yalnızlaştırmak, bir yere hapsetmek ve ilişkilerinin bozulmasına yol açacak eylemlerde bulunmak, hesap vermeye zorlamak.</a:t>
            </a:r>
          </a:p>
          <a:p>
            <a:pPr>
              <a:lnSpc>
                <a:spcPct val="90000"/>
              </a:lnSpc>
              <a:spcBef>
                <a:spcPts val="1000"/>
              </a:spcBef>
            </a:pPr>
            <a:endParaRPr lang="tr-TR" sz="2400" b="1" dirty="0">
              <a:solidFill>
                <a:srgbClr val="70AD47">
                  <a:lumMod val="50000"/>
                </a:srgbClr>
              </a:solidFill>
              <a:latin typeface="Gadugi" panose="020B0502040204020203" pitchFamily="34" charset="0"/>
            </a:endParaRPr>
          </a:p>
        </p:txBody>
      </p:sp>
      <p:sp>
        <p:nvSpPr>
          <p:cNvPr id="11" name="Metin kutusu 10"/>
          <p:cNvSpPr txBox="1"/>
          <p:nvPr/>
        </p:nvSpPr>
        <p:spPr>
          <a:xfrm>
            <a:off x="1134647" y="1124668"/>
            <a:ext cx="7128792" cy="52322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PSİKOLOJİK/DUYGUSAL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16</a:t>
            </a:fld>
            <a:endParaRPr lang="tr-TR">
              <a:solidFill>
                <a:prstClr val="black">
                  <a:tint val="75000"/>
                </a:prstClr>
              </a:solidFill>
            </a:endParaRPr>
          </a:p>
        </p:txBody>
      </p:sp>
    </p:spTree>
    <p:extLst>
      <p:ext uri="{BB962C8B-B14F-4D97-AF65-F5344CB8AC3E}">
        <p14:creationId xmlns:p14="http://schemas.microsoft.com/office/powerpoint/2010/main" val="3449595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68560" y="344359"/>
            <a:ext cx="8258175" cy="584775"/>
          </a:xfrm>
          <a:prstGeom prst="rect">
            <a:avLst/>
          </a:prstGeom>
          <a:noFill/>
        </p:spPr>
        <p:txBody>
          <a:bodyPr>
            <a:spAutoFit/>
          </a:bodyPr>
          <a:lstStyle/>
          <a:p>
            <a:pPr algn="r">
              <a:defRPr/>
            </a:pPr>
            <a:r>
              <a:rPr lang="tr-TR" sz="2800" b="1" dirty="0">
                <a:solidFill>
                  <a:srgbClr val="FF0000"/>
                </a:solidFill>
                <a:latin typeface="Calibri"/>
                <a:cs typeface="Arial" charset="0"/>
              </a:rPr>
              <a:t>PSİKOLOJİK/DUYGUSAL ŞİDDET</a:t>
            </a:r>
            <a:r>
              <a:rPr lang="tr-TR" sz="3200" b="1" dirty="0">
                <a:solidFill>
                  <a:srgbClr val="FF0000"/>
                </a:solidFill>
                <a:latin typeface="Calibri"/>
                <a:cs typeface="Arial" charset="0"/>
              </a:rPr>
              <a:t> </a:t>
            </a:r>
          </a:p>
        </p:txBody>
      </p:sp>
      <p:sp>
        <p:nvSpPr>
          <p:cNvPr id="8" name="Dikdörtgen 7"/>
          <p:cNvSpPr/>
          <p:nvPr/>
        </p:nvSpPr>
        <p:spPr>
          <a:xfrm>
            <a:off x="797011" y="138567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797011" y="138567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797011" y="138567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Rectangle 2"/>
          <p:cNvSpPr txBox="1">
            <a:spLocks noChangeArrowheads="1"/>
          </p:cNvSpPr>
          <p:nvPr/>
        </p:nvSpPr>
        <p:spPr bwMode="auto">
          <a:xfrm>
            <a:off x="1394601" y="1385672"/>
            <a:ext cx="6608883"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17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17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800"/>
              </a:spcBef>
              <a:buClr>
                <a:srgbClr val="660066"/>
              </a:buClr>
              <a:buFont typeface="Wingdings" panose="05000000000000000000" pitchFamily="2" charset="2"/>
              <a:buNone/>
            </a:pPr>
            <a:r>
              <a:rPr lang="tr-TR" altLang="tr-TR" sz="2800" dirty="0">
                <a:solidFill>
                  <a:srgbClr val="000000"/>
                </a:solidFill>
                <a:latin typeface="Times New Roman" panose="02020603050405020304" pitchFamily="18" charset="0"/>
                <a:cs typeface="Times New Roman" panose="02020603050405020304" pitchFamily="18" charset="0"/>
              </a:rPr>
              <a:t>Ülkemizde yaklaşık</a:t>
            </a:r>
            <a:r>
              <a:rPr lang="tr-TR" altLang="tr-TR" sz="2800" dirty="0">
                <a:solidFill>
                  <a:srgbClr val="FF6600"/>
                </a:solidFill>
                <a:latin typeface="Times New Roman" panose="02020603050405020304" pitchFamily="18" charset="0"/>
                <a:cs typeface="Times New Roman" panose="02020603050405020304" pitchFamily="18" charset="0"/>
              </a:rPr>
              <a:t> 2 kadından 1</a:t>
            </a:r>
            <a:r>
              <a:rPr lang="ja-JP" altLang="tr-TR" sz="2800" dirty="0">
                <a:solidFill>
                  <a:srgbClr val="FF6600"/>
                </a:solidFill>
                <a:latin typeface="Times New Roman" panose="02020603050405020304" pitchFamily="18" charset="0"/>
                <a:cs typeface="Times New Roman" panose="02020603050405020304" pitchFamily="18" charset="0"/>
              </a:rPr>
              <a:t>’</a:t>
            </a:r>
            <a:r>
              <a:rPr lang="tr-TR" altLang="ja-JP" sz="2800" dirty="0">
                <a:solidFill>
                  <a:srgbClr val="FF6600"/>
                </a:solidFill>
                <a:latin typeface="Times New Roman" panose="02020603050405020304" pitchFamily="18" charset="0"/>
                <a:cs typeface="Times New Roman" panose="02020603050405020304" pitchFamily="18" charset="0"/>
              </a:rPr>
              <a:t>i </a:t>
            </a:r>
            <a:r>
              <a:rPr lang="tr-TR" altLang="ja-JP" sz="2800" dirty="0">
                <a:solidFill>
                  <a:srgbClr val="000000"/>
                </a:solidFill>
                <a:latin typeface="Times New Roman" panose="02020603050405020304" pitchFamily="18" charset="0"/>
                <a:cs typeface="Times New Roman" panose="02020603050405020304" pitchFamily="18" charset="0"/>
              </a:rPr>
              <a:t>duygusal şiddet yaşamaktadır.</a:t>
            </a:r>
          </a:p>
          <a:p>
            <a:pPr eaLnBrk="1" hangingPunct="1">
              <a:spcBef>
                <a:spcPts val="800"/>
              </a:spcBef>
              <a:buClr>
                <a:srgbClr val="660066"/>
              </a:buClr>
              <a:buFont typeface="Wingdings" panose="05000000000000000000" pitchFamily="2" charset="2"/>
              <a:buNone/>
            </a:pPr>
            <a:endParaRPr lang="tr-TR" altLang="tr-TR" sz="15800" dirty="0">
              <a:solidFill>
                <a:srgbClr val="660066"/>
              </a:solidFill>
              <a:latin typeface="Arial Unicode MS" panose="020B0604020202020204" pitchFamily="34" charset="-128"/>
              <a:sym typeface="Webdings" panose="05030102010509060703" pitchFamily="18" charset="2"/>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11760" y="2708920"/>
            <a:ext cx="4900896" cy="29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141896" y="6093296"/>
            <a:ext cx="6374319" cy="286232"/>
          </a:xfrm>
          <a:prstGeom prst="rect">
            <a:avLst/>
          </a:prstGeom>
        </p:spPr>
        <p:txBody>
          <a:bodyPr wrap="square">
            <a:spAutoFit/>
          </a:bodyPr>
          <a:lstStyle/>
          <a:p>
            <a:pPr>
              <a:lnSpc>
                <a:spcPct val="90000"/>
              </a:lnSpc>
              <a:spcBef>
                <a:spcPts val="1000"/>
              </a:spcBef>
              <a:spcAft>
                <a:spcPct val="45000"/>
              </a:spcAft>
              <a:buClr>
                <a:srgbClr val="44546A">
                  <a:lumMod val="75000"/>
                </a:srgbClr>
              </a:buClr>
            </a:pPr>
            <a:r>
              <a:rPr lang="tr-TR" altLang="tr-TR" dirty="0">
                <a:latin typeface="Times New Roman" panose="02020603050405020304" pitchFamily="18" charset="0"/>
                <a:cs typeface="Times New Roman" panose="02020603050405020304" pitchFamily="18" charset="0"/>
              </a:rPr>
              <a:t>* Türkiye’de Kadına Yönelik Aile İçi Şiddet” Araştırması (2014)</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17</a:t>
            </a:fld>
            <a:endParaRPr lang="tr-TR">
              <a:solidFill>
                <a:prstClr val="black">
                  <a:tint val="75000"/>
                </a:prstClr>
              </a:solidFill>
            </a:endParaRPr>
          </a:p>
        </p:txBody>
      </p:sp>
    </p:spTree>
    <p:extLst>
      <p:ext uri="{BB962C8B-B14F-4D97-AF65-F5344CB8AC3E}">
        <p14:creationId xmlns:p14="http://schemas.microsoft.com/office/powerpoint/2010/main" val="1559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3" name="Dikdörtgen 12"/>
          <p:cNvSpPr/>
          <p:nvPr/>
        </p:nvSpPr>
        <p:spPr>
          <a:xfrm>
            <a:off x="186410" y="1711978"/>
            <a:ext cx="2952328" cy="4154984"/>
          </a:xfrm>
          <a:prstGeom prst="rect">
            <a:avLst/>
          </a:prstGeom>
        </p:spPr>
        <p:txBody>
          <a:bodyPr wrap="square">
            <a:spAutoFit/>
          </a:bodyPr>
          <a:lstStyle/>
          <a:p>
            <a:r>
              <a:rPr lang="tr-TR" sz="2200" b="1" kern="0" dirty="0">
                <a:latin typeface="Times New Roman" pitchFamily="18" charset="0"/>
                <a:cs typeface="Times New Roman" pitchFamily="18" charset="0"/>
              </a:rPr>
              <a:t>Kadının yaşamını sürdürebilmesi için gerek duyduğu ekonomik olanaklardan mahrum bırakılması, ekonomik kaynakların ve paranın kişi üzerinde bir yaptırım, tehdit ve kontrol aracı olarak düzenli bir şekilde kullanılmasıdır. </a:t>
            </a:r>
          </a:p>
        </p:txBody>
      </p:sp>
      <p:sp>
        <p:nvSpPr>
          <p:cNvPr id="14" name="Dikdörtgen 13"/>
          <p:cNvSpPr/>
          <p:nvPr/>
        </p:nvSpPr>
        <p:spPr>
          <a:xfrm>
            <a:off x="3635896" y="1772816"/>
            <a:ext cx="5184576" cy="4314001"/>
          </a:xfrm>
          <a:prstGeom prst="rect">
            <a:avLst/>
          </a:prstGeom>
        </p:spPr>
        <p:txBody>
          <a:bodyPr wrap="square">
            <a:spAutoFit/>
          </a:bodyPr>
          <a:lstStyle/>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Kadının çalışmasına engel olma, </a:t>
            </a:r>
          </a:p>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Çalışıyorsa kazancına el koyma, </a:t>
            </a:r>
          </a:p>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Kazancından sadece harçlık almak biçiminde yararlanmasına izin verme, </a:t>
            </a:r>
          </a:p>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Çok az para bırakarak evi döndürmesini isteme, </a:t>
            </a:r>
          </a:p>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Mallarına el koyma, </a:t>
            </a:r>
          </a:p>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Ekonomik kararlardan dışlama, </a:t>
            </a:r>
          </a:p>
          <a:p>
            <a:pPr marL="342900" indent="-342900">
              <a:lnSpc>
                <a:spcPct val="90000"/>
              </a:lnSpc>
              <a:spcBef>
                <a:spcPts val="1000"/>
              </a:spcBef>
              <a:buFont typeface="Wingdings" panose="05000000000000000000" pitchFamily="2" charset="2"/>
              <a:buChar char="q"/>
            </a:pPr>
            <a:r>
              <a:rPr lang="tr-TR" sz="2400" dirty="0">
                <a:solidFill>
                  <a:schemeClr val="tx2">
                    <a:lumMod val="75000"/>
                  </a:schemeClr>
                </a:solidFill>
                <a:latin typeface="Times New Roman" pitchFamily="18" charset="0"/>
                <a:cs typeface="Times New Roman" pitchFamily="18" charset="0"/>
              </a:rPr>
              <a:t>Ortak edinilmiş mallara zarar verme.</a:t>
            </a:r>
          </a:p>
          <a:p>
            <a:pPr>
              <a:lnSpc>
                <a:spcPct val="90000"/>
              </a:lnSpc>
              <a:spcBef>
                <a:spcPts val="1000"/>
              </a:spcBef>
            </a:pPr>
            <a:endParaRPr lang="tr-TR" sz="2400" b="1" dirty="0">
              <a:solidFill>
                <a:srgbClr val="70AD47">
                  <a:lumMod val="50000"/>
                </a:srgbClr>
              </a:solidFill>
              <a:latin typeface="Gadugi" panose="020B0502040204020203" pitchFamily="34" charset="0"/>
            </a:endParaRPr>
          </a:p>
        </p:txBody>
      </p:sp>
      <p:sp>
        <p:nvSpPr>
          <p:cNvPr id="6" name="Metin kutusu 5"/>
          <p:cNvSpPr txBox="1"/>
          <p:nvPr/>
        </p:nvSpPr>
        <p:spPr>
          <a:xfrm>
            <a:off x="342902" y="1019932"/>
            <a:ext cx="8258175" cy="523220"/>
          </a:xfrm>
          <a:prstGeom prst="rect">
            <a:avLst/>
          </a:prstGeom>
          <a:noFill/>
        </p:spPr>
        <p:txBody>
          <a:bodyPr>
            <a:spAutoFit/>
          </a:bodyPr>
          <a:lstStyle/>
          <a:p>
            <a:pPr algn="ctr">
              <a:defRPr/>
            </a:pPr>
            <a:r>
              <a:rPr lang="tr-TR" sz="2800" b="1" dirty="0">
                <a:solidFill>
                  <a:srgbClr val="C00000"/>
                </a:solidFill>
                <a:latin typeface="Times New Roman" pitchFamily="18" charset="0"/>
                <a:cs typeface="Times New Roman" pitchFamily="18" charset="0"/>
              </a:rPr>
              <a:t>EKONOMİK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18</a:t>
            </a:fld>
            <a:endParaRPr lang="tr-TR">
              <a:solidFill>
                <a:prstClr val="black">
                  <a:tint val="75000"/>
                </a:prstClr>
              </a:solidFill>
            </a:endParaRPr>
          </a:p>
        </p:txBody>
      </p:sp>
    </p:spTree>
    <p:extLst>
      <p:ext uri="{BB962C8B-B14F-4D97-AF65-F5344CB8AC3E}">
        <p14:creationId xmlns:p14="http://schemas.microsoft.com/office/powerpoint/2010/main" val="78373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kış Çizelgesi: Sonlandırıcı"/>
          <p:cNvSpPr>
            <a:spLocks noChangeArrowheads="1"/>
          </p:cNvSpPr>
          <p:nvPr/>
        </p:nvSpPr>
        <p:spPr bwMode="auto">
          <a:xfrm>
            <a:off x="219285" y="1765375"/>
            <a:ext cx="2155825" cy="871537"/>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dirty="0">
                <a:solidFill>
                  <a:srgbClr val="292929"/>
                </a:solidFill>
                <a:latin typeface="Trebuchet MS" panose="020B0603020202020204" pitchFamily="34" charset="0"/>
              </a:rPr>
              <a:t>Utanma</a:t>
            </a:r>
          </a:p>
        </p:txBody>
      </p:sp>
      <p:sp>
        <p:nvSpPr>
          <p:cNvPr id="6" name="5 Akış Çizelgesi: Sonlandırıcı"/>
          <p:cNvSpPr>
            <a:spLocks noChangeArrowheads="1"/>
          </p:cNvSpPr>
          <p:nvPr/>
        </p:nvSpPr>
        <p:spPr bwMode="auto">
          <a:xfrm>
            <a:off x="313072" y="2965767"/>
            <a:ext cx="1885950" cy="750887"/>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Suçluluk</a:t>
            </a:r>
          </a:p>
        </p:txBody>
      </p:sp>
      <p:sp>
        <p:nvSpPr>
          <p:cNvPr id="7" name="6 Akış Çizelgesi: Sonlandırıcı"/>
          <p:cNvSpPr>
            <a:spLocks noChangeArrowheads="1"/>
          </p:cNvSpPr>
          <p:nvPr/>
        </p:nvSpPr>
        <p:spPr bwMode="auto">
          <a:xfrm>
            <a:off x="2518413" y="1196752"/>
            <a:ext cx="1885950" cy="74930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Yalnızlık</a:t>
            </a:r>
          </a:p>
        </p:txBody>
      </p:sp>
      <p:sp>
        <p:nvSpPr>
          <p:cNvPr id="8" name="7 Akış Çizelgesi: Sonlandırıcı"/>
          <p:cNvSpPr>
            <a:spLocks noChangeArrowheads="1"/>
          </p:cNvSpPr>
          <p:nvPr/>
        </p:nvSpPr>
        <p:spPr bwMode="auto">
          <a:xfrm>
            <a:off x="2518413" y="2345847"/>
            <a:ext cx="2065338" cy="995363"/>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dirty="0">
                <a:solidFill>
                  <a:srgbClr val="292929"/>
                </a:solidFill>
                <a:latin typeface="Trebuchet MS" panose="020B0603020202020204" pitchFamily="34" charset="0"/>
              </a:rPr>
              <a:t>Başarısızlık hissi</a:t>
            </a:r>
          </a:p>
        </p:txBody>
      </p:sp>
      <p:sp>
        <p:nvSpPr>
          <p:cNvPr id="10" name="9 Akış Çizelgesi: Sonlandırıcı"/>
          <p:cNvSpPr>
            <a:spLocks noChangeArrowheads="1"/>
          </p:cNvSpPr>
          <p:nvPr/>
        </p:nvSpPr>
        <p:spPr bwMode="auto">
          <a:xfrm>
            <a:off x="4675186" y="1346517"/>
            <a:ext cx="2068513" cy="998538"/>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Yetersizlik hissi</a:t>
            </a:r>
          </a:p>
        </p:txBody>
      </p:sp>
      <p:sp>
        <p:nvSpPr>
          <p:cNvPr id="12" name="11 Akış Çizelgesi: Sonlandırıcı"/>
          <p:cNvSpPr>
            <a:spLocks noChangeArrowheads="1"/>
          </p:cNvSpPr>
          <p:nvPr/>
        </p:nvSpPr>
        <p:spPr bwMode="auto">
          <a:xfrm>
            <a:off x="4543416" y="4109634"/>
            <a:ext cx="2068513" cy="99695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Yeme bozuklukları</a:t>
            </a:r>
          </a:p>
        </p:txBody>
      </p:sp>
      <p:sp>
        <p:nvSpPr>
          <p:cNvPr id="13" name="12 Akış Çizelgesi: Sonlandırıcı"/>
          <p:cNvSpPr>
            <a:spLocks noChangeArrowheads="1"/>
          </p:cNvSpPr>
          <p:nvPr/>
        </p:nvSpPr>
        <p:spPr bwMode="auto">
          <a:xfrm>
            <a:off x="273689" y="3933056"/>
            <a:ext cx="2065337" cy="99695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Düşük Özgüven</a:t>
            </a:r>
          </a:p>
        </p:txBody>
      </p:sp>
      <p:sp>
        <p:nvSpPr>
          <p:cNvPr id="14" name="13 Akış Çizelgesi: Sonlandırıcı"/>
          <p:cNvSpPr>
            <a:spLocks noChangeArrowheads="1"/>
          </p:cNvSpPr>
          <p:nvPr/>
        </p:nvSpPr>
        <p:spPr bwMode="auto">
          <a:xfrm>
            <a:off x="2629538" y="3707331"/>
            <a:ext cx="1774825" cy="1055687"/>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b="1" dirty="0">
                <a:solidFill>
                  <a:srgbClr val="292929"/>
                </a:solidFill>
                <a:latin typeface="Trebuchet MS" panose="020B0603020202020204" pitchFamily="34" charset="0"/>
              </a:rPr>
              <a:t>Harekette bulunmada yetersizlik</a:t>
            </a:r>
          </a:p>
        </p:txBody>
      </p:sp>
      <p:sp>
        <p:nvSpPr>
          <p:cNvPr id="16" name="15 Akış Çizelgesi: Sonlandırıcı"/>
          <p:cNvSpPr>
            <a:spLocks noChangeArrowheads="1"/>
          </p:cNvSpPr>
          <p:nvPr/>
        </p:nvSpPr>
        <p:spPr bwMode="auto">
          <a:xfrm>
            <a:off x="6300192" y="5246947"/>
            <a:ext cx="2065338" cy="99695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Madde bağımlılığı</a:t>
            </a:r>
          </a:p>
        </p:txBody>
      </p:sp>
      <p:sp>
        <p:nvSpPr>
          <p:cNvPr id="19" name="18 Akış Çizelgesi: Sonlandırıcı"/>
          <p:cNvSpPr>
            <a:spLocks noChangeArrowheads="1"/>
          </p:cNvSpPr>
          <p:nvPr/>
        </p:nvSpPr>
        <p:spPr bwMode="auto">
          <a:xfrm>
            <a:off x="3221831" y="5248534"/>
            <a:ext cx="2679700" cy="995363"/>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Kendinden memnuniyetsizlik</a:t>
            </a:r>
          </a:p>
        </p:txBody>
      </p:sp>
      <p:sp>
        <p:nvSpPr>
          <p:cNvPr id="21" name="17 Akış Çizelgesi: Sonlandırıcı"/>
          <p:cNvSpPr>
            <a:spLocks noChangeArrowheads="1"/>
          </p:cNvSpPr>
          <p:nvPr/>
        </p:nvSpPr>
        <p:spPr bwMode="auto">
          <a:xfrm>
            <a:off x="273689" y="5172075"/>
            <a:ext cx="2424112" cy="998538"/>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Konsantrasyon güçlüğü</a:t>
            </a:r>
          </a:p>
        </p:txBody>
      </p:sp>
      <p:sp>
        <p:nvSpPr>
          <p:cNvPr id="22" name="10 Akış Çizelgesi: Sonlandırıcı"/>
          <p:cNvSpPr>
            <a:spLocks noChangeArrowheads="1"/>
          </p:cNvSpPr>
          <p:nvPr/>
        </p:nvSpPr>
        <p:spPr bwMode="auto">
          <a:xfrm>
            <a:off x="6869860" y="3934643"/>
            <a:ext cx="2068513" cy="995363"/>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Değersizlik</a:t>
            </a:r>
          </a:p>
          <a:p>
            <a:pPr eaLnBrk="1" hangingPunct="1">
              <a:spcBef>
                <a:spcPct val="0"/>
              </a:spcBef>
              <a:buFontTx/>
              <a:buNone/>
            </a:pPr>
            <a:r>
              <a:rPr lang="tr-TR" altLang="tr-TR" sz="2100" b="1">
                <a:solidFill>
                  <a:srgbClr val="292929"/>
                </a:solidFill>
                <a:latin typeface="Trebuchet MS" panose="020B0603020202020204" pitchFamily="34" charset="0"/>
              </a:rPr>
              <a:t>hissi</a:t>
            </a:r>
          </a:p>
        </p:txBody>
      </p:sp>
      <p:sp>
        <p:nvSpPr>
          <p:cNvPr id="23" name="14 Akış Çizelgesi: Sonlandırıcı"/>
          <p:cNvSpPr>
            <a:spLocks noChangeArrowheads="1"/>
          </p:cNvSpPr>
          <p:nvPr/>
        </p:nvSpPr>
        <p:spPr bwMode="auto">
          <a:xfrm>
            <a:off x="4788024" y="2843528"/>
            <a:ext cx="2335213" cy="996950"/>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İstismarı önemsememe</a:t>
            </a:r>
          </a:p>
        </p:txBody>
      </p:sp>
      <p:sp>
        <p:nvSpPr>
          <p:cNvPr id="24" name="16 Akış Çizelgesi: Sonlandırıcı"/>
          <p:cNvSpPr>
            <a:spLocks noChangeArrowheads="1"/>
          </p:cNvSpPr>
          <p:nvPr/>
        </p:nvSpPr>
        <p:spPr bwMode="auto">
          <a:xfrm>
            <a:off x="6860558" y="1750407"/>
            <a:ext cx="2063750" cy="996950"/>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dirty="0">
                <a:solidFill>
                  <a:srgbClr val="292929"/>
                </a:solidFill>
                <a:latin typeface="Trebuchet MS" panose="020B0603020202020204" pitchFamily="34" charset="0"/>
              </a:rPr>
              <a:t>Fiziksel rahatsızlıklar</a:t>
            </a:r>
          </a:p>
        </p:txBody>
      </p:sp>
      <p:sp>
        <p:nvSpPr>
          <p:cNvPr id="68634" name="Rectangle 24"/>
          <p:cNvSpPr>
            <a:spLocks noChangeArrowheads="1"/>
          </p:cNvSpPr>
          <p:nvPr/>
        </p:nvSpPr>
        <p:spPr bwMode="auto">
          <a:xfrm>
            <a:off x="3273828" y="295905"/>
            <a:ext cx="3596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800" b="1" u="sng" dirty="0">
                <a:solidFill>
                  <a:srgbClr val="FF0000"/>
                </a:solidFill>
                <a:latin typeface="Arial"/>
                <a:cs typeface="Arial"/>
              </a:rPr>
              <a:t>ŞİDDETİN ETKİLERİ</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19</a:t>
            </a:fld>
            <a:endParaRPr lang="tr-TR">
              <a:solidFill>
                <a:prstClr val="black">
                  <a:tint val="75000"/>
                </a:prstClr>
              </a:solidFill>
            </a:endParaRPr>
          </a:p>
        </p:txBody>
      </p:sp>
    </p:spTree>
    <p:extLst>
      <p:ext uri="{BB962C8B-B14F-4D97-AF65-F5344CB8AC3E}">
        <p14:creationId xmlns:p14="http://schemas.microsoft.com/office/powerpoint/2010/main" val="315288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0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P spid="13" grpId="0" animBg="1"/>
      <p:bldP spid="14" grpId="0" animBg="1"/>
      <p:bldP spid="16" grpId="0" animBg="1"/>
      <p:bldP spid="19"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4"/>
          <p:cNvGraphicFramePr>
            <a:graphicFrameLocks/>
          </p:cNvGraphicFramePr>
          <p:nvPr>
            <p:extLst>
              <p:ext uri="{D42A27DB-BD31-4B8C-83A1-F6EECF244321}">
                <p14:modId xmlns:p14="http://schemas.microsoft.com/office/powerpoint/2010/main" val="3344226037"/>
              </p:ext>
            </p:extLst>
          </p:nvPr>
        </p:nvGraphicFramePr>
        <p:xfrm>
          <a:off x="251519" y="4987441"/>
          <a:ext cx="7538185" cy="934879"/>
        </p:xfrm>
        <a:graphic>
          <a:graphicData uri="http://schemas.openxmlformats.org/drawingml/2006/table">
            <a:tbl>
              <a:tblPr firstRow="1" bandRow="1">
                <a:tableStyleId>{21E4AEA4-8DFA-4A89-87EB-49C32662AFE0}</a:tableStyleId>
              </a:tblPr>
              <a:tblGrid>
                <a:gridCol w="2359953">
                  <a:extLst>
                    <a:ext uri="{9D8B030D-6E8A-4147-A177-3AD203B41FA5}">
                      <a16:colId xmlns:a16="http://schemas.microsoft.com/office/drawing/2014/main" val="20000"/>
                    </a:ext>
                  </a:extLst>
                </a:gridCol>
                <a:gridCol w="1103149">
                  <a:extLst>
                    <a:ext uri="{9D8B030D-6E8A-4147-A177-3AD203B41FA5}">
                      <a16:colId xmlns:a16="http://schemas.microsoft.com/office/drawing/2014/main" val="20001"/>
                    </a:ext>
                  </a:extLst>
                </a:gridCol>
                <a:gridCol w="1059809">
                  <a:extLst>
                    <a:ext uri="{9D8B030D-6E8A-4147-A177-3AD203B41FA5}">
                      <a16:colId xmlns:a16="http://schemas.microsoft.com/office/drawing/2014/main" val="20002"/>
                    </a:ext>
                  </a:extLst>
                </a:gridCol>
                <a:gridCol w="1507637">
                  <a:extLst>
                    <a:ext uri="{9D8B030D-6E8A-4147-A177-3AD203B41FA5}">
                      <a16:colId xmlns:a16="http://schemas.microsoft.com/office/drawing/2014/main" val="20003"/>
                    </a:ext>
                  </a:extLst>
                </a:gridCol>
                <a:gridCol w="1507637">
                  <a:extLst>
                    <a:ext uri="{9D8B030D-6E8A-4147-A177-3AD203B41FA5}">
                      <a16:colId xmlns:a16="http://schemas.microsoft.com/office/drawing/2014/main" val="20004"/>
                    </a:ext>
                  </a:extLst>
                </a:gridCol>
              </a:tblGrid>
              <a:tr h="310356">
                <a:tc rowSpan="2">
                  <a:txBody>
                    <a:bodyPr/>
                    <a:lstStyle/>
                    <a:p>
                      <a:pPr algn="ctr">
                        <a:lnSpc>
                          <a:spcPct val="107000"/>
                        </a:lnSpc>
                        <a:spcAft>
                          <a:spcPts val="0"/>
                        </a:spcAft>
                        <a:tabLst>
                          <a:tab pos="704850" algn="l"/>
                        </a:tabLst>
                      </a:pPr>
                      <a:r>
                        <a:rPr lang="tr-TR" sz="1400" dirty="0">
                          <a:solidFill>
                            <a:srgbClr val="000000"/>
                          </a:solidFill>
                          <a:effectLst/>
                          <a:latin typeface="Times New Roman" pitchFamily="18" charset="0"/>
                          <a:ea typeface="Calibri" panose="020F0502020204030204" pitchFamily="34" charset="0"/>
                          <a:cs typeface="Times New Roman" pitchFamily="18" charset="0"/>
                        </a:rPr>
                        <a:t>TÜRKİYE (2016)</a:t>
                      </a:r>
                      <a:endParaRPr lang="tr-TR" sz="1400" dirty="0">
                        <a:effectLst/>
                        <a:latin typeface="Times New Roman" pitchFamily="18" charset="0"/>
                        <a:ea typeface="Calibri" panose="020F0502020204030204"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algn="ctr"/>
                      <a:r>
                        <a:rPr lang="tr-TR" sz="1400" b="1" i="0" u="none" strike="noStrike" kern="1200" baseline="0" dirty="0">
                          <a:solidFill>
                            <a:schemeClr val="tx1"/>
                          </a:solidFill>
                          <a:latin typeface="Times New Roman" pitchFamily="18" charset="0"/>
                          <a:ea typeface="+mn-ea"/>
                          <a:cs typeface="Times New Roman" pitchFamily="18" charset="0"/>
                        </a:rPr>
                        <a:t>2002</a:t>
                      </a:r>
                      <a:endParaRPr lang="tr-TR" sz="1400" b="1" dirty="0">
                        <a:solidFill>
                          <a:schemeClr val="tx1"/>
                        </a:solidFill>
                        <a:latin typeface="Times New Roman" pitchFamily="18" charset="0"/>
                        <a:cs typeface="Times New Roman"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tr-T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effectLst/>
                          <a:latin typeface="Times New Roman" pitchFamily="18" charset="0"/>
                          <a:ea typeface="+mn-ea"/>
                          <a:cs typeface="Times New Roman" pitchFamily="18" charset="0"/>
                        </a:rPr>
                        <a:t>2017</a:t>
                      </a:r>
                      <a:endParaRPr lang="tr-TR" sz="1400" dirty="0">
                        <a:solidFill>
                          <a:schemeClr val="tx1"/>
                        </a:solidFill>
                        <a:latin typeface="Times New Roman" pitchFamily="18" charset="0"/>
                        <a:cs typeface="Times New Roman"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tr-TR" dirty="0"/>
                    </a:p>
                  </a:txBody>
                  <a:tcPr/>
                </a:tc>
                <a:extLst>
                  <a:ext uri="{0D108BD9-81ED-4DB2-BD59-A6C34878D82A}">
                    <a16:rowId xmlns:a16="http://schemas.microsoft.com/office/drawing/2014/main" val="10000"/>
                  </a:ext>
                </a:extLst>
              </a:tr>
              <a:tr h="293113">
                <a:tc vMerge="1">
                  <a:txBody>
                    <a:bodyPr/>
                    <a:lstStyle/>
                    <a:p>
                      <a:pPr algn="ctr">
                        <a:lnSpc>
                          <a:spcPct val="107000"/>
                        </a:lnSpc>
                        <a:spcAft>
                          <a:spcPts val="0"/>
                        </a:spcAft>
                        <a:tabLst>
                          <a:tab pos="704850" algn="l"/>
                        </a:tabLs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1" dirty="0">
                          <a:latin typeface="Times New Roman" pitchFamily="18" charset="0"/>
                          <a:cs typeface="Times New Roman" pitchFamily="18" charset="0"/>
                        </a:rPr>
                        <a:t>Erkek</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tr-TR" sz="1400" b="1" dirty="0">
                          <a:latin typeface="Times New Roman" pitchFamily="18" charset="0"/>
                          <a:cs typeface="Times New Roman" pitchFamily="18" charset="0"/>
                        </a:rPr>
                        <a:t>Kadın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tr-TR" sz="1400" b="1" dirty="0">
                          <a:latin typeface="Times New Roman" pitchFamily="18" charset="0"/>
                          <a:cs typeface="Times New Roman" pitchFamily="18" charset="0"/>
                        </a:rPr>
                        <a:t>Erkek</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tr-TR" sz="1400" b="1" dirty="0">
                          <a:latin typeface="Times New Roman" pitchFamily="18" charset="0"/>
                          <a:cs typeface="Times New Roman" pitchFamily="18" charset="0"/>
                        </a:rPr>
                        <a:t>Kadın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10356">
                <a:tc>
                  <a:txBody>
                    <a:bodyPr/>
                    <a:lstStyle/>
                    <a:p>
                      <a:pPr algn="ctr"/>
                      <a:r>
                        <a:rPr lang="tr-TR" sz="1400" b="0" dirty="0">
                          <a:latin typeface="Times New Roman" pitchFamily="18" charset="0"/>
                          <a:cs typeface="Times New Roman" pitchFamily="18" charset="0"/>
                        </a:rPr>
                        <a:t>Okur-Yazarlık</a:t>
                      </a:r>
                      <a:r>
                        <a:rPr lang="tr-TR" sz="1400" b="0" baseline="0" dirty="0">
                          <a:latin typeface="Times New Roman" pitchFamily="18" charset="0"/>
                          <a:cs typeface="Times New Roman" pitchFamily="18" charset="0"/>
                        </a:rPr>
                        <a:t> Oranı (%) 96,5</a:t>
                      </a:r>
                      <a:endParaRPr lang="tr-TR" sz="1400" b="0" dirty="0">
                        <a:latin typeface="Times New Roman" pitchFamily="18" charset="0"/>
                        <a:cs typeface="Times New Roman"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tabLst>
                          <a:tab pos="704850" algn="l"/>
                        </a:tabLst>
                      </a:pPr>
                      <a:r>
                        <a:rPr lang="tr-TR" sz="1400" b="0" kern="1200" dirty="0">
                          <a:solidFill>
                            <a:srgbClr val="000000"/>
                          </a:solidFill>
                          <a:effectLst/>
                          <a:latin typeface="Times New Roman" pitchFamily="18" charset="0"/>
                          <a:ea typeface="Calibri" panose="020F0502020204030204" pitchFamily="34" charset="0"/>
                          <a:cs typeface="Times New Roman" pitchFamily="18" charset="0"/>
                        </a:rPr>
                        <a:t>95,3</a:t>
                      </a: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400" b="0" dirty="0">
                          <a:effectLst/>
                          <a:latin typeface="Times New Roman" pitchFamily="18" charset="0"/>
                          <a:ea typeface="Calibri" panose="020F0502020204030204" pitchFamily="34" charset="0"/>
                          <a:cs typeface="Times New Roman" pitchFamily="18" charset="0"/>
                        </a:rPr>
                        <a:t>79,9</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tabLst>
                          <a:tab pos="704850" algn="l"/>
                        </a:tabLst>
                      </a:pPr>
                      <a:r>
                        <a:rPr lang="tr-TR" sz="1400" b="0" dirty="0">
                          <a:solidFill>
                            <a:srgbClr val="000000"/>
                          </a:solidFill>
                          <a:effectLst/>
                          <a:latin typeface="Times New Roman" pitchFamily="18" charset="0"/>
                          <a:ea typeface="Calibri" panose="020F0502020204030204" pitchFamily="34" charset="0"/>
                          <a:cs typeface="Times New Roman" pitchFamily="18" charset="0"/>
                        </a:rPr>
                        <a:t>98,9</a:t>
                      </a:r>
                      <a:endParaRPr lang="tr-TR" sz="1400" b="0" dirty="0">
                        <a:effectLst/>
                        <a:latin typeface="Times New Roman" pitchFamily="18" charset="0"/>
                        <a:ea typeface="Calibri" panose="020F0502020204030204"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tabLst>
                          <a:tab pos="704850" algn="l"/>
                        </a:tabLst>
                      </a:pPr>
                      <a:r>
                        <a:rPr lang="tr-TR" sz="1400" b="0" dirty="0">
                          <a:solidFill>
                            <a:srgbClr val="000000"/>
                          </a:solidFill>
                          <a:effectLst/>
                          <a:latin typeface="Times New Roman" pitchFamily="18" charset="0"/>
                          <a:ea typeface="Calibri" panose="020F0502020204030204" pitchFamily="34" charset="0"/>
                          <a:cs typeface="Times New Roman" pitchFamily="18" charset="0"/>
                        </a:rPr>
                        <a:t>93,9</a:t>
                      </a:r>
                      <a:endParaRPr lang="tr-TR" sz="1400" b="0" dirty="0">
                        <a:effectLst/>
                        <a:latin typeface="Times New Roman" pitchFamily="18" charset="0"/>
                        <a:ea typeface="Calibri" panose="020F0502020204030204" pitchFamily="34" charset="0"/>
                        <a:cs typeface="Times New Roman"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Dikdörtgen 8"/>
          <p:cNvSpPr/>
          <p:nvPr/>
        </p:nvSpPr>
        <p:spPr>
          <a:xfrm>
            <a:off x="3779912" y="461757"/>
            <a:ext cx="4485010" cy="369332"/>
          </a:xfrm>
          <a:prstGeom prst="rect">
            <a:avLst/>
          </a:prstGeom>
        </p:spPr>
        <p:txBody>
          <a:bodyPr wrap="none">
            <a:spAutoFit/>
          </a:bodyPr>
          <a:lstStyle/>
          <a:p>
            <a:r>
              <a:rPr lang="tr-TR" sz="1800" b="1" u="sng" dirty="0">
                <a:solidFill>
                  <a:srgbClr val="FF0000"/>
                </a:solidFill>
                <a:latin typeface="Times New Roman" pitchFamily="18" charset="0"/>
                <a:cs typeface="Times New Roman" pitchFamily="18" charset="0"/>
              </a:rPr>
              <a:t>Okur-Yazarlık Oranı (6 yaş ve üzeri) (2017)</a:t>
            </a:r>
          </a:p>
        </p:txBody>
      </p:sp>
      <p:sp>
        <p:nvSpPr>
          <p:cNvPr id="10" name="Dikdörtgen 9"/>
          <p:cNvSpPr/>
          <p:nvPr/>
        </p:nvSpPr>
        <p:spPr>
          <a:xfrm>
            <a:off x="168184" y="5949280"/>
            <a:ext cx="7704856" cy="421654"/>
          </a:xfrm>
          <a:prstGeom prst="rect">
            <a:avLst/>
          </a:prstGeom>
        </p:spPr>
        <p:txBody>
          <a:bodyPr wrap="square">
            <a:spAutoFit/>
          </a:bodyPr>
          <a:lstStyle/>
          <a:p>
            <a:pPr>
              <a:lnSpc>
                <a:spcPct val="107000"/>
              </a:lnSpc>
            </a:pPr>
            <a:r>
              <a:rPr lang="tr-TR" sz="1000" b="1" i="1" dirty="0">
                <a:latin typeface="Times New Roman" pitchFamily="18" charset="0"/>
                <a:ea typeface="Calibri" panose="020F0502020204030204" pitchFamily="34" charset="0"/>
                <a:cs typeface="Times New Roman" pitchFamily="18" charset="0"/>
              </a:rPr>
              <a:t>Kaynak: </a:t>
            </a:r>
            <a:r>
              <a:rPr lang="tr-TR" sz="1000" i="1" dirty="0">
                <a:latin typeface="Times New Roman" pitchFamily="18" charset="0"/>
                <a:ea typeface="Calibri" panose="020F0502020204030204" pitchFamily="34" charset="0"/>
                <a:cs typeface="Times New Roman" pitchFamily="18" charset="0"/>
              </a:rPr>
              <a:t>TUİK Ulusal Eğitim İstatistikleri 2017 sonuçları</a:t>
            </a:r>
          </a:p>
          <a:p>
            <a:pPr>
              <a:lnSpc>
                <a:spcPct val="107000"/>
              </a:lnSpc>
              <a:spcAft>
                <a:spcPts val="800"/>
              </a:spcAft>
            </a:pPr>
            <a:r>
              <a:rPr lang="tr-TR" sz="1000" i="1" dirty="0">
                <a:latin typeface="Times New Roman" pitchFamily="18" charset="0"/>
                <a:ea typeface="Calibri" panose="020F0502020204030204" pitchFamily="34" charset="0"/>
                <a:cs typeface="Times New Roman" pitchFamily="18" charset="0"/>
              </a:rPr>
              <a:t>*Bilinmeyenler hesaba katılmamıştır</a:t>
            </a: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138" y="1812008"/>
            <a:ext cx="2158011" cy="211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man, person, sign ic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72200" y="977517"/>
            <a:ext cx="1080120" cy="2664296"/>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4193086" y="4027563"/>
            <a:ext cx="1261885" cy="522259"/>
          </a:xfrm>
          <a:prstGeom prst="rect">
            <a:avLst/>
          </a:prstGeom>
        </p:spPr>
        <p:txBody>
          <a:bodyPr wrap="none">
            <a:spAutoFit/>
          </a:bodyPr>
          <a:lstStyle/>
          <a:p>
            <a:pPr algn="ctr">
              <a:lnSpc>
                <a:spcPct val="107000"/>
              </a:lnSpc>
              <a:spcAft>
                <a:spcPts val="0"/>
              </a:spcAft>
              <a:tabLst>
                <a:tab pos="704850" algn="l"/>
              </a:tabLst>
            </a:pPr>
            <a:r>
              <a:rPr lang="tr-TR" sz="2800" dirty="0">
                <a:solidFill>
                  <a:srgbClr val="FF00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93,9</a:t>
            </a:r>
          </a:p>
        </p:txBody>
      </p:sp>
      <p:sp>
        <p:nvSpPr>
          <p:cNvPr id="16" name="Dikdörtgen 15"/>
          <p:cNvSpPr/>
          <p:nvPr/>
        </p:nvSpPr>
        <p:spPr>
          <a:xfrm>
            <a:off x="6295256" y="4046607"/>
            <a:ext cx="1261885" cy="522259"/>
          </a:xfrm>
          <a:prstGeom prst="rect">
            <a:avLst/>
          </a:prstGeom>
        </p:spPr>
        <p:txBody>
          <a:bodyPr wrap="none">
            <a:spAutoFit/>
          </a:bodyPr>
          <a:lstStyle/>
          <a:p>
            <a:pPr algn="ctr">
              <a:lnSpc>
                <a:spcPct val="107000"/>
              </a:lnSpc>
              <a:spcAft>
                <a:spcPts val="0"/>
              </a:spcAft>
              <a:tabLst>
                <a:tab pos="704850" algn="l"/>
              </a:tabLst>
            </a:pPr>
            <a:r>
              <a:rPr lang="tr-TR" sz="2800" dirty="0">
                <a:solidFill>
                  <a:srgbClr val="FF00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98,9</a:t>
            </a:r>
          </a:p>
        </p:txBody>
      </p:sp>
      <p:pic>
        <p:nvPicPr>
          <p:cNvPr id="2" name="Resim 1"/>
          <p:cNvPicPr>
            <a:picLocks noChangeAspect="1"/>
          </p:cNvPicPr>
          <p:nvPr/>
        </p:nvPicPr>
        <p:blipFill>
          <a:blip r:embed="rId5"/>
          <a:stretch>
            <a:fillRect/>
          </a:stretch>
        </p:blipFill>
        <p:spPr>
          <a:xfrm>
            <a:off x="4284957" y="989337"/>
            <a:ext cx="1187771" cy="2582111"/>
          </a:xfrm>
          <a:prstGeom prst="rect">
            <a:avLst/>
          </a:prstGeom>
        </p:spPr>
      </p:pic>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2</a:t>
            </a:fld>
            <a:endParaRPr lang="tr-TR">
              <a:solidFill>
                <a:prstClr val="black">
                  <a:tint val="75000"/>
                </a:prstClr>
              </a:solidFill>
            </a:endParaRPr>
          </a:p>
        </p:txBody>
      </p:sp>
    </p:spTree>
    <p:extLst>
      <p:ext uri="{BB962C8B-B14F-4D97-AF65-F5344CB8AC3E}">
        <p14:creationId xmlns:p14="http://schemas.microsoft.com/office/powerpoint/2010/main" val="133776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Metin kutusu 2"/>
          <p:cNvSpPr txBox="1">
            <a:spLocks noChangeArrowheads="1"/>
          </p:cNvSpPr>
          <p:nvPr/>
        </p:nvSpPr>
        <p:spPr bwMode="auto">
          <a:xfrm>
            <a:off x="1547664" y="242645"/>
            <a:ext cx="74878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800" b="1" u="sng" dirty="0">
                <a:solidFill>
                  <a:srgbClr val="FF0000"/>
                </a:solidFill>
                <a:latin typeface="Arial"/>
                <a:cs typeface="Arial"/>
              </a:rPr>
              <a:t>AİLE İÇİ ŞİDDETİN ÇOCUKLAR ÜZERİNDEKİ ETKİLERİ</a:t>
            </a:r>
          </a:p>
        </p:txBody>
      </p:sp>
      <p:pic>
        <p:nvPicPr>
          <p:cNvPr id="69636" name="Picture 2" descr="C:\Users\Nurdan\Desktop\ihmal\images (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845" y="1844824"/>
            <a:ext cx="29416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Content Placeholder 2"/>
          <p:cNvSpPr txBox="1">
            <a:spLocks/>
          </p:cNvSpPr>
          <p:nvPr/>
        </p:nvSpPr>
        <p:spPr bwMode="auto">
          <a:xfrm>
            <a:off x="3276600" y="1413371"/>
            <a:ext cx="554387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buClr>
                <a:srgbClr val="7030A0"/>
              </a:buClr>
              <a:buFont typeface="Wingdings" panose="05000000000000000000" pitchFamily="2" charset="2"/>
              <a:buChar char="Ø"/>
            </a:pPr>
            <a:r>
              <a:rPr lang="tr-TR" altLang="tr-TR" sz="2400" dirty="0">
                <a:solidFill>
                  <a:srgbClr val="000000"/>
                </a:solidFill>
              </a:rPr>
              <a:t>Düşük benlik saygısı , kendine güvensizlik</a:t>
            </a:r>
          </a:p>
          <a:p>
            <a:pPr>
              <a:lnSpc>
                <a:spcPct val="120000"/>
              </a:lnSpc>
              <a:buClr>
                <a:srgbClr val="7030A0"/>
              </a:buClr>
              <a:buFont typeface="Wingdings" panose="05000000000000000000" pitchFamily="2" charset="2"/>
              <a:buChar char="Ø"/>
            </a:pPr>
            <a:r>
              <a:rPr lang="tr-TR" altLang="tr-TR" sz="2400" dirty="0">
                <a:solidFill>
                  <a:srgbClr val="000000"/>
                </a:solidFill>
              </a:rPr>
              <a:t>Aşırı pasiflik yada </a:t>
            </a:r>
            <a:r>
              <a:rPr lang="tr-TR" altLang="tr-TR" sz="2400" dirty="0" err="1">
                <a:solidFill>
                  <a:srgbClr val="000000"/>
                </a:solidFill>
              </a:rPr>
              <a:t>hiperaktiflik</a:t>
            </a:r>
            <a:endParaRPr lang="tr-TR" altLang="tr-TR" sz="2400" dirty="0">
              <a:solidFill>
                <a:srgbClr val="000000"/>
              </a:solidFill>
            </a:endParaRPr>
          </a:p>
          <a:p>
            <a:pPr>
              <a:lnSpc>
                <a:spcPct val="120000"/>
              </a:lnSpc>
              <a:buClr>
                <a:srgbClr val="7030A0"/>
              </a:buClr>
              <a:buFont typeface="Wingdings" panose="05000000000000000000" pitchFamily="2" charset="2"/>
              <a:buChar char="Ø"/>
            </a:pPr>
            <a:r>
              <a:rPr lang="tr-TR" altLang="tr-TR" sz="2400" dirty="0">
                <a:solidFill>
                  <a:srgbClr val="000000"/>
                </a:solidFill>
              </a:rPr>
              <a:t>İletişim sorunları</a:t>
            </a:r>
          </a:p>
          <a:p>
            <a:pPr>
              <a:lnSpc>
                <a:spcPct val="120000"/>
              </a:lnSpc>
              <a:buClr>
                <a:srgbClr val="7030A0"/>
              </a:buClr>
              <a:buFont typeface="Wingdings" panose="05000000000000000000" pitchFamily="2" charset="2"/>
              <a:buChar char="Ø"/>
            </a:pPr>
            <a:r>
              <a:rPr lang="tr-TR" altLang="tr-TR" sz="2400" dirty="0">
                <a:solidFill>
                  <a:srgbClr val="000000"/>
                </a:solidFill>
              </a:rPr>
              <a:t>Uyum sorunları</a:t>
            </a:r>
          </a:p>
          <a:p>
            <a:pPr>
              <a:lnSpc>
                <a:spcPct val="120000"/>
              </a:lnSpc>
              <a:buClr>
                <a:srgbClr val="7030A0"/>
              </a:buClr>
              <a:buFont typeface="Wingdings" panose="05000000000000000000" pitchFamily="2" charset="2"/>
              <a:buChar char="Ø"/>
            </a:pPr>
            <a:r>
              <a:rPr lang="tr-TR" altLang="tr-TR" sz="2400" dirty="0">
                <a:solidFill>
                  <a:srgbClr val="000000"/>
                </a:solidFill>
              </a:rPr>
              <a:t>Düşük akademik başarı</a:t>
            </a:r>
          </a:p>
          <a:p>
            <a:pPr>
              <a:lnSpc>
                <a:spcPct val="120000"/>
              </a:lnSpc>
              <a:buClr>
                <a:srgbClr val="7030A0"/>
              </a:buClr>
              <a:buFont typeface="Wingdings" panose="05000000000000000000" pitchFamily="2" charset="2"/>
              <a:buChar char="Ø"/>
            </a:pPr>
            <a:r>
              <a:rPr lang="tr-TR" altLang="tr-TR" sz="2400" dirty="0">
                <a:solidFill>
                  <a:srgbClr val="000000"/>
                </a:solidFill>
              </a:rPr>
              <a:t>Anti-sosyal özellikler</a:t>
            </a:r>
          </a:p>
          <a:p>
            <a:pPr>
              <a:lnSpc>
                <a:spcPct val="120000"/>
              </a:lnSpc>
              <a:buClr>
                <a:srgbClr val="7030A0"/>
              </a:buClr>
              <a:buFont typeface="Wingdings" panose="05000000000000000000" pitchFamily="2" charset="2"/>
              <a:buChar char="Ø"/>
            </a:pPr>
            <a:r>
              <a:rPr lang="tr-TR" altLang="tr-TR" sz="2400" dirty="0">
                <a:solidFill>
                  <a:srgbClr val="000000"/>
                </a:solidFill>
              </a:rPr>
              <a:t>Kişilik bozuklukları</a:t>
            </a:r>
          </a:p>
          <a:p>
            <a:pPr>
              <a:lnSpc>
                <a:spcPct val="120000"/>
              </a:lnSpc>
              <a:buClr>
                <a:srgbClr val="7030A0"/>
              </a:buClr>
              <a:buFont typeface="Wingdings" panose="05000000000000000000" pitchFamily="2" charset="2"/>
              <a:buChar char="Ø"/>
            </a:pPr>
            <a:r>
              <a:rPr lang="tr-TR" altLang="tr-TR" sz="2400" dirty="0">
                <a:solidFill>
                  <a:srgbClr val="000000"/>
                </a:solidFill>
              </a:rPr>
              <a:t>Suça yönelme</a:t>
            </a:r>
          </a:p>
          <a:p>
            <a:pPr>
              <a:lnSpc>
                <a:spcPct val="120000"/>
              </a:lnSpc>
              <a:buClr>
                <a:srgbClr val="7030A0"/>
              </a:buClr>
              <a:buFont typeface="Wingdings" panose="05000000000000000000" pitchFamily="2" charset="2"/>
              <a:buChar char="Ø"/>
            </a:pPr>
            <a:r>
              <a:rPr lang="tr-TR" altLang="tr-TR" sz="2400" dirty="0">
                <a:solidFill>
                  <a:srgbClr val="000000"/>
                </a:solidFill>
              </a:rPr>
              <a:t>İntihar eğilimi</a:t>
            </a:r>
          </a:p>
          <a:p>
            <a:pPr>
              <a:lnSpc>
                <a:spcPct val="120000"/>
              </a:lnSpc>
              <a:buClr>
                <a:srgbClr val="7030A0"/>
              </a:buClr>
              <a:buFont typeface="Wingdings" panose="05000000000000000000" pitchFamily="2" charset="2"/>
              <a:buChar char="Ø"/>
            </a:pPr>
            <a:endParaRPr lang="tr-TR" altLang="tr-TR" sz="2400" dirty="0">
              <a:solidFill>
                <a:srgbClr val="000000"/>
              </a:solidFill>
            </a:endParaRP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20</a:t>
            </a:fld>
            <a:endParaRPr lang="tr-TR">
              <a:solidFill>
                <a:prstClr val="black">
                  <a:tint val="75000"/>
                </a:prstClr>
              </a:solidFill>
            </a:endParaRPr>
          </a:p>
        </p:txBody>
      </p:sp>
    </p:spTree>
    <p:extLst>
      <p:ext uri="{BB962C8B-B14F-4D97-AF65-F5344CB8AC3E}">
        <p14:creationId xmlns:p14="http://schemas.microsoft.com/office/powerpoint/2010/main" val="12100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7"/>
          <p:cNvSpPr>
            <a:spLocks noChangeArrowheads="1"/>
          </p:cNvSpPr>
          <p:nvPr/>
        </p:nvSpPr>
        <p:spPr bwMode="auto">
          <a:xfrm>
            <a:off x="3203848" y="3933056"/>
            <a:ext cx="2160588" cy="1800225"/>
          </a:xfrm>
          <a:prstGeom prst="cloudCallout">
            <a:avLst>
              <a:gd name="adj1" fmla="val -60968"/>
              <a:gd name="adj2" fmla="val 75435"/>
            </a:avLst>
          </a:prstGeom>
          <a:solidFill>
            <a:srgbClr val="33CCCC"/>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400" b="1">
                <a:solidFill>
                  <a:srgbClr val="FFFF00"/>
                </a:solidFill>
                <a:latin typeface="Verdana" panose="020B0604030504040204" pitchFamily="34" charset="0"/>
              </a:rPr>
              <a:t>Şiddet uygulayan aile üyesine genellikle bir ceza verilmez</a:t>
            </a:r>
            <a:r>
              <a:rPr lang="tr-TR" altLang="tr-TR" sz="1600" b="1">
                <a:solidFill>
                  <a:srgbClr val="FFFF00"/>
                </a:solidFill>
                <a:latin typeface="Verdana" panose="020B0604030504040204" pitchFamily="34" charset="0"/>
              </a:rPr>
              <a:t>.</a:t>
            </a:r>
          </a:p>
        </p:txBody>
      </p:sp>
      <p:sp>
        <p:nvSpPr>
          <p:cNvPr id="70661" name="Dikdörtgen 4"/>
          <p:cNvSpPr>
            <a:spLocks noChangeArrowheads="1"/>
          </p:cNvSpPr>
          <p:nvPr/>
        </p:nvSpPr>
        <p:spPr bwMode="auto">
          <a:xfrm>
            <a:off x="1619673" y="220663"/>
            <a:ext cx="66940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tr-TR" altLang="tr-TR" sz="2800" b="1" dirty="0">
                <a:solidFill>
                  <a:srgbClr val="FF0000"/>
                </a:solidFill>
                <a:latin typeface="Arial"/>
                <a:cs typeface="Arial"/>
              </a:rPr>
              <a:t>ÇOCUKLARIN AİLE İÇİ ŞİDDETTEN ÖĞRENDİKLERİ</a:t>
            </a:r>
          </a:p>
        </p:txBody>
      </p:sp>
      <p:sp>
        <p:nvSpPr>
          <p:cNvPr id="70662" name="AutoShape 4"/>
          <p:cNvSpPr>
            <a:spLocks noChangeArrowheads="1"/>
          </p:cNvSpPr>
          <p:nvPr/>
        </p:nvSpPr>
        <p:spPr bwMode="auto">
          <a:xfrm>
            <a:off x="3059113" y="1341438"/>
            <a:ext cx="2881312" cy="1927225"/>
          </a:xfrm>
          <a:prstGeom prst="cloudCallout">
            <a:avLst>
              <a:gd name="adj1" fmla="val 12954"/>
              <a:gd name="adj2" fmla="val 75838"/>
            </a:avLst>
          </a:prstGeom>
          <a:solidFill>
            <a:srgbClr val="000080"/>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400" b="1" dirty="0">
                <a:solidFill>
                  <a:srgbClr val="FFFF00"/>
                </a:solidFill>
                <a:latin typeface="Verdana" panose="020B0604030504040204" pitchFamily="34" charset="0"/>
              </a:rPr>
              <a:t>Şiddet çatışmaları çözmek için kullanılan uygun bir yöntemdir.</a:t>
            </a:r>
          </a:p>
          <a:p>
            <a:pPr>
              <a:buFontTx/>
              <a:buNone/>
            </a:pPr>
            <a:endParaRPr lang="tr-TR" altLang="tr-TR" sz="2000" dirty="0">
              <a:solidFill>
                <a:srgbClr val="FFFF00"/>
              </a:solidFill>
              <a:latin typeface="Verdana" panose="020B0604030504040204" pitchFamily="34" charset="0"/>
            </a:endParaRPr>
          </a:p>
        </p:txBody>
      </p:sp>
      <p:sp>
        <p:nvSpPr>
          <p:cNvPr id="70663" name="AutoShape 6"/>
          <p:cNvSpPr>
            <a:spLocks noChangeArrowheads="1"/>
          </p:cNvSpPr>
          <p:nvPr/>
        </p:nvSpPr>
        <p:spPr bwMode="auto">
          <a:xfrm>
            <a:off x="5638800" y="2636838"/>
            <a:ext cx="3455988" cy="1800225"/>
          </a:xfrm>
          <a:prstGeom prst="cloudCallout">
            <a:avLst>
              <a:gd name="adj1" fmla="val -8889"/>
              <a:gd name="adj2" fmla="val 94620"/>
            </a:avLst>
          </a:prstGeom>
          <a:solidFill>
            <a:srgbClr val="800080"/>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600" b="1">
                <a:solidFill>
                  <a:srgbClr val="FFFF00"/>
                </a:solidFill>
                <a:latin typeface="Verdana" panose="020B0604030504040204" pitchFamily="34" charset="0"/>
              </a:rPr>
              <a:t>Şiddet diğer insanları kontrol etmek için kullanılacak bir yoldur.</a:t>
            </a:r>
          </a:p>
        </p:txBody>
      </p:sp>
      <p:sp>
        <p:nvSpPr>
          <p:cNvPr id="70664" name="AutoShape 5"/>
          <p:cNvSpPr>
            <a:spLocks noChangeArrowheads="1"/>
          </p:cNvSpPr>
          <p:nvPr/>
        </p:nvSpPr>
        <p:spPr bwMode="auto">
          <a:xfrm>
            <a:off x="549548" y="3032126"/>
            <a:ext cx="2654300" cy="1404937"/>
          </a:xfrm>
          <a:prstGeom prst="cloudCallout">
            <a:avLst>
              <a:gd name="adj1" fmla="val 19185"/>
              <a:gd name="adj2" fmla="val 71745"/>
            </a:avLst>
          </a:prstGeom>
          <a:solidFill>
            <a:srgbClr val="FF6600"/>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600" b="1" dirty="0">
                <a:solidFill>
                  <a:srgbClr val="000000"/>
                </a:solidFill>
                <a:latin typeface="Verdana" panose="020B0604030504040204" pitchFamily="34" charset="0"/>
              </a:rPr>
              <a:t>Şiddet aile ilişkilerinin bir parçasıdır.</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val="3331503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etin kutusu 3"/>
          <p:cNvSpPr txBox="1">
            <a:spLocks noChangeArrowheads="1"/>
          </p:cNvSpPr>
          <p:nvPr/>
        </p:nvSpPr>
        <p:spPr bwMode="auto">
          <a:xfrm>
            <a:off x="458788" y="1700213"/>
            <a:ext cx="8289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b="1" u="sng" dirty="0">
                <a:solidFill>
                  <a:srgbClr val="C00000"/>
                </a:solidFill>
                <a:latin typeface="Arial" panose="020B0604020202020204" pitchFamily="34" charset="0"/>
              </a:rPr>
              <a:t>KADINA YÖNELİK ŞİDDETLE MÜCADELE</a:t>
            </a:r>
          </a:p>
        </p:txBody>
      </p:sp>
      <p:sp>
        <p:nvSpPr>
          <p:cNvPr id="52227" name="Dikdörtgen 1"/>
          <p:cNvSpPr>
            <a:spLocks noChangeArrowheads="1"/>
          </p:cNvSpPr>
          <p:nvPr/>
        </p:nvSpPr>
        <p:spPr bwMode="auto">
          <a:xfrm>
            <a:off x="944563" y="2230438"/>
            <a:ext cx="7804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700" b="1">
              <a:solidFill>
                <a:srgbClr val="25B8BC"/>
              </a:solidFill>
              <a:latin typeface="Gadugi" panose="020B0502040204020203" pitchFamily="34" charset="0"/>
            </a:endParaRPr>
          </a:p>
        </p:txBody>
      </p:sp>
      <p:sp>
        <p:nvSpPr>
          <p:cNvPr id="2" name="Aşağı Ok 1"/>
          <p:cNvSpPr/>
          <p:nvPr/>
        </p:nvSpPr>
        <p:spPr>
          <a:xfrm rot="2370531">
            <a:off x="2578100" y="3048000"/>
            <a:ext cx="439738" cy="134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Aşağı Ok 5"/>
          <p:cNvSpPr/>
          <p:nvPr/>
        </p:nvSpPr>
        <p:spPr>
          <a:xfrm rot="18978308">
            <a:off x="5864225" y="3027363"/>
            <a:ext cx="439738" cy="134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2230" name="Metin kutusu 3"/>
          <p:cNvSpPr txBox="1">
            <a:spLocks noChangeArrowheads="1"/>
          </p:cNvSpPr>
          <p:nvPr/>
        </p:nvSpPr>
        <p:spPr bwMode="auto">
          <a:xfrm>
            <a:off x="542925" y="4408488"/>
            <a:ext cx="34559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C00000"/>
                </a:solidFill>
                <a:latin typeface="Arial" panose="020B0604020202020204" pitchFamily="34" charset="0"/>
              </a:rPr>
              <a:t>Yasal </a:t>
            </a:r>
          </a:p>
          <a:p>
            <a:pPr algn="ctr" eaLnBrk="1" hangingPunct="1">
              <a:spcBef>
                <a:spcPct val="0"/>
              </a:spcBef>
              <a:buFontTx/>
              <a:buNone/>
            </a:pPr>
            <a:r>
              <a:rPr lang="tr-TR" altLang="tr-TR" sz="2800" b="1">
                <a:solidFill>
                  <a:srgbClr val="C00000"/>
                </a:solidFill>
                <a:latin typeface="Arial" panose="020B0604020202020204" pitchFamily="34" charset="0"/>
              </a:rPr>
              <a:t>Düzenmeler</a:t>
            </a:r>
          </a:p>
        </p:txBody>
      </p:sp>
      <p:sp>
        <p:nvSpPr>
          <p:cNvPr id="52231" name="Metin kutusu 3"/>
          <p:cNvSpPr txBox="1">
            <a:spLocks noChangeArrowheads="1"/>
          </p:cNvSpPr>
          <p:nvPr/>
        </p:nvSpPr>
        <p:spPr bwMode="auto">
          <a:xfrm>
            <a:off x="4981575" y="4445000"/>
            <a:ext cx="3455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C00000"/>
                </a:solidFill>
                <a:latin typeface="Arial" panose="020B0604020202020204" pitchFamily="34" charset="0"/>
              </a:rPr>
              <a:t>Kurumsal Mekanizmalar</a:t>
            </a: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23186" y="192088"/>
            <a:ext cx="1761128" cy="134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val="894131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Metin kutusu 2"/>
          <p:cNvSpPr txBox="1">
            <a:spLocks noChangeArrowheads="1"/>
          </p:cNvSpPr>
          <p:nvPr/>
        </p:nvSpPr>
        <p:spPr bwMode="auto">
          <a:xfrm>
            <a:off x="1979712" y="296009"/>
            <a:ext cx="65527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tr-TR" altLang="tr-TR" sz="2400" b="1" dirty="0">
                <a:solidFill>
                  <a:srgbClr val="FF0000"/>
                </a:solidFill>
                <a:latin typeface="Times New Roman" panose="02020603050405020304" pitchFamily="18" charset="0"/>
                <a:cs typeface="Times New Roman" panose="02020603050405020304" pitchFamily="18" charset="0"/>
              </a:rPr>
              <a:t>Kadına </a:t>
            </a:r>
            <a:r>
              <a:rPr lang="tr-TR" altLang="tr-TR" sz="2400" dirty="0">
                <a:solidFill>
                  <a:srgbClr val="FF0000"/>
                </a:solidFill>
                <a:latin typeface="Times New Roman" panose="02020603050405020304" pitchFamily="18" charset="0"/>
                <a:cs typeface="Times New Roman" panose="02020603050405020304" pitchFamily="18" charset="0"/>
              </a:rPr>
              <a:t>Yönelik Şiddet ve Aile İçi Şiddetle İlgili Ulusal ve </a:t>
            </a:r>
            <a:r>
              <a:rPr lang="tr-TR" altLang="tr-TR" sz="2400" b="1" dirty="0">
                <a:solidFill>
                  <a:srgbClr val="FF0000"/>
                </a:solidFill>
                <a:latin typeface="Times New Roman" panose="02020603050405020304" pitchFamily="18" charset="0"/>
                <a:cs typeface="Times New Roman" panose="02020603050405020304" pitchFamily="18" charset="0"/>
              </a:rPr>
              <a:t>Uluslararası Düzenlemeler</a:t>
            </a:r>
          </a:p>
        </p:txBody>
      </p:sp>
      <p:sp>
        <p:nvSpPr>
          <p:cNvPr id="71684" name="Metin kutusu 3"/>
          <p:cNvSpPr txBox="1">
            <a:spLocks noChangeArrowheads="1"/>
          </p:cNvSpPr>
          <p:nvPr/>
        </p:nvSpPr>
        <p:spPr bwMode="auto">
          <a:xfrm>
            <a:off x="0" y="1700808"/>
            <a:ext cx="42846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indent="0">
              <a:spcBef>
                <a:spcPct val="0"/>
              </a:spcBef>
              <a:buNone/>
            </a:pPr>
            <a:endParaRPr lang="tr-TR" altLang="tr-TR" sz="2400" dirty="0">
              <a:solidFill>
                <a:srgbClr val="000000"/>
              </a:solidFill>
            </a:endParaRPr>
          </a:p>
          <a:p>
            <a:pPr>
              <a:spcBef>
                <a:spcPct val="0"/>
              </a:spcBef>
              <a:buClr>
                <a:srgbClr val="000000"/>
              </a:buClr>
              <a:buFont typeface="Wingdings" pitchFamily="2" charset="2"/>
              <a:buChar char="Ø"/>
            </a:pPr>
            <a:r>
              <a:rPr lang="tr-TR" altLang="tr-TR" sz="2000" dirty="0">
                <a:solidFill>
                  <a:srgbClr val="000000"/>
                </a:solidFill>
                <a:latin typeface="Times New Roman" panose="02020603050405020304" pitchFamily="18" charset="0"/>
                <a:cs typeface="Times New Roman" panose="02020603050405020304" pitchFamily="18" charset="0"/>
              </a:rPr>
              <a:t>BM İnsan Hakları Evrensel Beyannamesi (1948)</a:t>
            </a:r>
          </a:p>
          <a:p>
            <a:pPr>
              <a:spcBef>
                <a:spcPct val="0"/>
              </a:spcBef>
              <a:buClr>
                <a:srgbClr val="000000"/>
              </a:buClr>
              <a:buFontTx/>
              <a:buNone/>
            </a:pPr>
            <a:endParaRPr lang="tr-TR" altLang="tr-TR" sz="2000" dirty="0">
              <a:solidFill>
                <a:srgbClr val="000000"/>
              </a:solidFill>
              <a:latin typeface="Times New Roman" panose="02020603050405020304" pitchFamily="18" charset="0"/>
              <a:cs typeface="Times New Roman" panose="02020603050405020304" pitchFamily="18" charset="0"/>
            </a:endParaRPr>
          </a:p>
          <a:p>
            <a:pPr>
              <a:spcBef>
                <a:spcPct val="0"/>
              </a:spcBef>
              <a:buClr>
                <a:srgbClr val="000000"/>
              </a:buClr>
              <a:buFont typeface="Wingdings" pitchFamily="2" charset="2"/>
              <a:buChar char="Ø"/>
            </a:pPr>
            <a:r>
              <a:rPr lang="tr-TR" altLang="tr-TR" sz="2000" dirty="0">
                <a:solidFill>
                  <a:srgbClr val="000000"/>
                </a:solidFill>
                <a:latin typeface="Times New Roman" panose="02020603050405020304" pitchFamily="18" charset="0"/>
                <a:cs typeface="Times New Roman" panose="02020603050405020304" pitchFamily="18" charset="0"/>
              </a:rPr>
              <a:t>BM Kadına Karşı Her Türlü Ayrımcılığın Ortadan Kaldırılması Sözleşmesi (CEDAW) 1979/1985</a:t>
            </a:r>
          </a:p>
        </p:txBody>
      </p:sp>
      <p:sp>
        <p:nvSpPr>
          <p:cNvPr id="71685" name="Metin kutusu 4"/>
          <p:cNvSpPr txBox="1">
            <a:spLocks noChangeArrowheads="1"/>
          </p:cNvSpPr>
          <p:nvPr/>
        </p:nvSpPr>
        <p:spPr bwMode="auto">
          <a:xfrm>
            <a:off x="4139952" y="1974474"/>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 typeface="Wingdings" pitchFamily="2" charset="2"/>
              <a:buChar char="Ø"/>
            </a:pPr>
            <a:r>
              <a:rPr lang="tr-TR" altLang="tr-TR" sz="2000" dirty="0">
                <a:solidFill>
                  <a:srgbClr val="000000"/>
                </a:solidFill>
                <a:latin typeface="Times New Roman" panose="02020603050405020304" pitchFamily="18" charset="0"/>
                <a:cs typeface="Times New Roman" panose="02020603050405020304" pitchFamily="18" charset="0"/>
              </a:rPr>
              <a:t>BM Kadınlara Yönelik Şiddetin Ortadan Kaldırılmasına Dair Bildirge (1993)</a:t>
            </a:r>
          </a:p>
          <a:p>
            <a:pPr>
              <a:spcBef>
                <a:spcPct val="0"/>
              </a:spcBef>
              <a:buFontTx/>
              <a:buNone/>
            </a:pPr>
            <a:endParaRPr lang="tr-TR" altLang="tr-TR" sz="2000" dirty="0">
              <a:solidFill>
                <a:srgbClr val="000000"/>
              </a:solidFill>
              <a:latin typeface="Times New Roman" panose="02020603050405020304" pitchFamily="18" charset="0"/>
              <a:cs typeface="Times New Roman" panose="02020603050405020304" pitchFamily="18" charset="0"/>
            </a:endParaRPr>
          </a:p>
          <a:p>
            <a:pPr>
              <a:spcBef>
                <a:spcPct val="0"/>
              </a:spcBef>
              <a:buFont typeface="Wingdings" pitchFamily="2" charset="2"/>
              <a:buChar char="Ø"/>
            </a:pPr>
            <a:r>
              <a:rPr lang="en-US" altLang="tr-TR" sz="2000" dirty="0">
                <a:solidFill>
                  <a:srgbClr val="000000"/>
                </a:solidFill>
                <a:latin typeface="Times New Roman" panose="02020603050405020304" pitchFamily="18" charset="0"/>
                <a:cs typeface="Times New Roman" panose="02020603050405020304" pitchFamily="18" charset="0"/>
              </a:rPr>
              <a:t>Pekin </a:t>
            </a:r>
            <a:r>
              <a:rPr lang="en-US" altLang="tr-TR" sz="2000" dirty="0" err="1">
                <a:solidFill>
                  <a:srgbClr val="000000"/>
                </a:solidFill>
                <a:latin typeface="Times New Roman" panose="02020603050405020304" pitchFamily="18" charset="0"/>
                <a:cs typeface="Times New Roman" panose="02020603050405020304" pitchFamily="18" charset="0"/>
              </a:rPr>
              <a:t>Deklarasyonu</a:t>
            </a:r>
            <a:r>
              <a:rPr lang="en-US" altLang="tr-TR" sz="2000" dirty="0">
                <a:solidFill>
                  <a:srgbClr val="000000"/>
                </a:solidFill>
                <a:latin typeface="Times New Roman" panose="02020603050405020304" pitchFamily="18" charset="0"/>
                <a:cs typeface="Times New Roman" panose="02020603050405020304" pitchFamily="18" charset="0"/>
              </a:rPr>
              <a:t> </a:t>
            </a:r>
            <a:r>
              <a:rPr lang="en-US" altLang="tr-TR" sz="2000" dirty="0" err="1">
                <a:solidFill>
                  <a:srgbClr val="000000"/>
                </a:solidFill>
                <a:latin typeface="Times New Roman" panose="02020603050405020304" pitchFamily="18" charset="0"/>
                <a:cs typeface="Times New Roman" panose="02020603050405020304" pitchFamily="18" charset="0"/>
              </a:rPr>
              <a:t>ve</a:t>
            </a:r>
            <a:r>
              <a:rPr lang="en-US" altLang="tr-TR" sz="2000" dirty="0">
                <a:solidFill>
                  <a:srgbClr val="000000"/>
                </a:solidFill>
                <a:latin typeface="Times New Roman" panose="02020603050405020304" pitchFamily="18" charset="0"/>
                <a:cs typeface="Times New Roman" panose="02020603050405020304" pitchFamily="18" charset="0"/>
              </a:rPr>
              <a:t> </a:t>
            </a:r>
            <a:r>
              <a:rPr lang="en-US" altLang="tr-TR" sz="2000" dirty="0" err="1">
                <a:solidFill>
                  <a:srgbClr val="000000"/>
                </a:solidFill>
                <a:latin typeface="Times New Roman" panose="02020603050405020304" pitchFamily="18" charset="0"/>
                <a:cs typeface="Times New Roman" panose="02020603050405020304" pitchFamily="18" charset="0"/>
              </a:rPr>
              <a:t>Eylem</a:t>
            </a:r>
            <a:r>
              <a:rPr lang="en-US" altLang="tr-TR" sz="2000" dirty="0">
                <a:solidFill>
                  <a:srgbClr val="000000"/>
                </a:solidFill>
                <a:latin typeface="Times New Roman" panose="02020603050405020304" pitchFamily="18" charset="0"/>
                <a:cs typeface="Times New Roman" panose="02020603050405020304" pitchFamily="18" charset="0"/>
              </a:rPr>
              <a:t> </a:t>
            </a:r>
            <a:r>
              <a:rPr lang="en-US" altLang="tr-TR" sz="2000" dirty="0" err="1">
                <a:solidFill>
                  <a:srgbClr val="000000"/>
                </a:solidFill>
                <a:latin typeface="Times New Roman" panose="02020603050405020304" pitchFamily="18" charset="0"/>
                <a:cs typeface="Times New Roman" panose="02020603050405020304" pitchFamily="18" charset="0"/>
              </a:rPr>
              <a:t>Platformu</a:t>
            </a:r>
            <a:r>
              <a:rPr lang="en-US" altLang="tr-TR" sz="2000" dirty="0">
                <a:solidFill>
                  <a:srgbClr val="000000"/>
                </a:solidFill>
                <a:latin typeface="Times New Roman" panose="02020603050405020304" pitchFamily="18" charset="0"/>
                <a:cs typeface="Times New Roman" panose="02020603050405020304" pitchFamily="18" charset="0"/>
              </a:rPr>
              <a:t> </a:t>
            </a:r>
            <a:r>
              <a:rPr lang="tr-TR" altLang="tr-TR" sz="2000" dirty="0">
                <a:solidFill>
                  <a:srgbClr val="000000"/>
                </a:solidFill>
                <a:latin typeface="Times New Roman" panose="02020603050405020304" pitchFamily="18" charset="0"/>
                <a:cs typeface="Times New Roman" panose="02020603050405020304" pitchFamily="18" charset="0"/>
              </a:rPr>
              <a:t>(1995)</a:t>
            </a:r>
          </a:p>
          <a:p>
            <a:pPr>
              <a:spcBef>
                <a:spcPct val="0"/>
              </a:spcBef>
              <a:buFontTx/>
              <a:buNone/>
            </a:pPr>
            <a:endParaRPr lang="tr-TR" altLang="tr-TR" sz="2400" dirty="0">
              <a:solidFill>
                <a:srgbClr val="000000"/>
              </a:solidFill>
            </a:endParaRPr>
          </a:p>
        </p:txBody>
      </p:sp>
      <p:sp>
        <p:nvSpPr>
          <p:cNvPr id="71686" name="Dikdörtgen 1"/>
          <p:cNvSpPr>
            <a:spLocks noChangeArrowheads="1"/>
          </p:cNvSpPr>
          <p:nvPr/>
        </p:nvSpPr>
        <p:spPr bwMode="auto">
          <a:xfrm>
            <a:off x="133957" y="4365104"/>
            <a:ext cx="8856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 typeface="Wingdings" pitchFamily="2" charset="2"/>
              <a:buChar char="Ø"/>
            </a:pPr>
            <a:r>
              <a:rPr lang="en-US" altLang="tr-TR" sz="2400" b="1" dirty="0" err="1">
                <a:solidFill>
                  <a:srgbClr val="FF0000"/>
                </a:solidFill>
                <a:latin typeface="Arial" pitchFamily="34" charset="0"/>
              </a:rPr>
              <a:t>Kadına</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Yönelik</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Şiddet</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ve</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Aile</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İçi</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Şiddetin</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Önlenmesi</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ve</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Bunlarla</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Mücadeleye</a:t>
            </a:r>
            <a:r>
              <a:rPr lang="en-US" altLang="tr-TR" sz="2400" b="1" dirty="0">
                <a:solidFill>
                  <a:srgbClr val="FF0000"/>
                </a:solidFill>
                <a:latin typeface="Arial" pitchFamily="34" charset="0"/>
              </a:rPr>
              <a:t> </a:t>
            </a:r>
            <a:r>
              <a:rPr lang="tr-TR" altLang="tr-TR" sz="2400" b="1" dirty="0">
                <a:solidFill>
                  <a:srgbClr val="FF0000"/>
                </a:solidFill>
                <a:latin typeface="Arial" pitchFamily="34" charset="0"/>
              </a:rPr>
              <a:t>İlişkin</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Avrupa</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Konseyi</a:t>
            </a:r>
            <a:r>
              <a:rPr lang="en-US" altLang="tr-TR" sz="2400" b="1" dirty="0">
                <a:solidFill>
                  <a:srgbClr val="FF0000"/>
                </a:solidFill>
                <a:latin typeface="Arial" pitchFamily="34" charset="0"/>
              </a:rPr>
              <a:t> </a:t>
            </a:r>
            <a:r>
              <a:rPr lang="en-US" altLang="tr-TR" sz="2400" b="1" dirty="0" err="1">
                <a:solidFill>
                  <a:srgbClr val="FF0000"/>
                </a:solidFill>
                <a:latin typeface="Arial" pitchFamily="34" charset="0"/>
              </a:rPr>
              <a:t>Sözleşmesi</a:t>
            </a:r>
            <a:r>
              <a:rPr lang="en-US" altLang="tr-TR" sz="2400" b="1" dirty="0">
                <a:solidFill>
                  <a:srgbClr val="FF0000"/>
                </a:solidFill>
                <a:latin typeface="Arial" pitchFamily="34" charset="0"/>
              </a:rPr>
              <a:t> (İstanbul </a:t>
            </a:r>
            <a:r>
              <a:rPr lang="en-US" altLang="tr-TR" sz="2400" b="1" dirty="0" err="1">
                <a:solidFill>
                  <a:srgbClr val="FF0000"/>
                </a:solidFill>
                <a:latin typeface="Arial" pitchFamily="34" charset="0"/>
              </a:rPr>
              <a:t>Sözleşmesi</a:t>
            </a:r>
            <a:r>
              <a:rPr lang="en-US" altLang="tr-TR" sz="2400" b="1" dirty="0">
                <a:solidFill>
                  <a:srgbClr val="FF0000"/>
                </a:solidFill>
                <a:latin typeface="Arial" pitchFamily="34" charset="0"/>
              </a:rPr>
              <a:t>) </a:t>
            </a:r>
            <a:r>
              <a:rPr lang="tr-TR" altLang="tr-TR" sz="2400" b="1" dirty="0">
                <a:solidFill>
                  <a:srgbClr val="FF0000"/>
                </a:solidFill>
                <a:latin typeface="Arial" pitchFamily="34" charset="0"/>
              </a:rPr>
              <a:t> (2011/2014)</a:t>
            </a:r>
          </a:p>
        </p:txBody>
      </p:sp>
      <p:sp>
        <p:nvSpPr>
          <p:cNvPr id="2" name="Metin kutusu 1"/>
          <p:cNvSpPr txBox="1"/>
          <p:nvPr/>
        </p:nvSpPr>
        <p:spPr>
          <a:xfrm>
            <a:off x="971600" y="1469975"/>
            <a:ext cx="3960440" cy="461665"/>
          </a:xfrm>
          <a:prstGeom prst="rect">
            <a:avLst/>
          </a:prstGeom>
          <a:noFill/>
        </p:spPr>
        <p:txBody>
          <a:bodyPr wrap="square" rtlCol="0">
            <a:spAutoFit/>
          </a:bodyPr>
          <a:lstStyle/>
          <a:p>
            <a:r>
              <a:rPr lang="tr-TR" sz="2400" dirty="0">
                <a:solidFill>
                  <a:srgbClr val="FF0000"/>
                </a:solidFill>
                <a:latin typeface="Times New Roman" panose="02020603050405020304" pitchFamily="18" charset="0"/>
                <a:cs typeface="Times New Roman" panose="02020603050405020304" pitchFamily="18" charset="0"/>
              </a:rPr>
              <a:t>Uluslararası Düzenlemeler</a:t>
            </a:r>
          </a:p>
        </p:txBody>
      </p:sp>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23</a:t>
            </a:fld>
            <a:endParaRPr lang="tr-TR">
              <a:solidFill>
                <a:prstClr val="black">
                  <a:tint val="75000"/>
                </a:prstClr>
              </a:solidFill>
            </a:endParaRPr>
          </a:p>
        </p:txBody>
      </p:sp>
    </p:spTree>
    <p:extLst>
      <p:ext uri="{BB962C8B-B14F-4D97-AF65-F5344CB8AC3E}">
        <p14:creationId xmlns:p14="http://schemas.microsoft.com/office/powerpoint/2010/main" val="535946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Metin kutusu 2"/>
          <p:cNvSpPr txBox="1">
            <a:spLocks noChangeArrowheads="1"/>
          </p:cNvSpPr>
          <p:nvPr/>
        </p:nvSpPr>
        <p:spPr bwMode="auto">
          <a:xfrm>
            <a:off x="323528" y="1772816"/>
            <a:ext cx="770485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T.C. Anayasası</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Türk Medeni Kanunu</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İş Kanunu </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Türk Ceza Kanunu</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6284 Sayılı Ailenin Korunması ve Kadına Karşı Şiddetin Önlenmesine Dair Kanun</a:t>
            </a:r>
          </a:p>
        </p:txBody>
      </p:sp>
      <p:sp>
        <p:nvSpPr>
          <p:cNvPr id="78853" name="Metin kutusu 4"/>
          <p:cNvSpPr txBox="1">
            <a:spLocks noChangeArrowheads="1"/>
          </p:cNvSpPr>
          <p:nvPr/>
        </p:nvSpPr>
        <p:spPr bwMode="auto">
          <a:xfrm>
            <a:off x="2267744" y="294317"/>
            <a:ext cx="6552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400" dirty="0">
                <a:solidFill>
                  <a:srgbClr val="FF0000"/>
                </a:solidFill>
                <a:latin typeface="Times New Roman" panose="02020603050405020304" pitchFamily="18" charset="0"/>
                <a:cs typeface="Times New Roman" panose="02020603050405020304" pitchFamily="18" charset="0"/>
              </a:rPr>
              <a:t>Kadına Yönelik Şiddet ve Aile İçi Şiddetle İlgili Ulusal ve Uluslararası Düzenlemeler</a:t>
            </a:r>
          </a:p>
        </p:txBody>
      </p:sp>
      <p:pic>
        <p:nvPicPr>
          <p:cNvPr id="15362" name="Picture 2" descr="mevzuat icon ile ilgili görsel sonucu"/>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76056" y="1340768"/>
            <a:ext cx="3383396" cy="3053309"/>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24</a:t>
            </a:fld>
            <a:endParaRPr lang="tr-TR">
              <a:solidFill>
                <a:prstClr val="black">
                  <a:tint val="75000"/>
                </a:prstClr>
              </a:solidFill>
            </a:endParaRPr>
          </a:p>
        </p:txBody>
      </p:sp>
    </p:spTree>
    <p:extLst>
      <p:ext uri="{BB962C8B-B14F-4D97-AF65-F5344CB8AC3E}">
        <p14:creationId xmlns:p14="http://schemas.microsoft.com/office/powerpoint/2010/main" val="4214852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İçerik Yer Tutucusu"/>
          <p:cNvSpPr>
            <a:spLocks noGrp="1"/>
          </p:cNvSpPr>
          <p:nvPr>
            <p:ph idx="1"/>
          </p:nvPr>
        </p:nvSpPr>
        <p:spPr>
          <a:xfrm>
            <a:off x="467544" y="1124744"/>
            <a:ext cx="8497888" cy="4680520"/>
          </a:xfrm>
        </p:spPr>
        <p:txBody>
          <a:bodyPr>
            <a:normAutofit fontScale="77500" lnSpcReduction="20000"/>
          </a:bodyPr>
          <a:lstStyle/>
          <a:p>
            <a:pPr marL="0" indent="0">
              <a:buFont typeface="Calibri" panose="020F0502020204030204" pitchFamily="34" charset="0"/>
              <a:buNone/>
            </a:pPr>
            <a:endParaRPr lang="tr-TR" altLang="tr-TR" sz="3600" b="1" u="sng" dirty="0">
              <a:solidFill>
                <a:srgbClr val="FF0000"/>
              </a:solidFill>
            </a:endParaRPr>
          </a:p>
          <a:p>
            <a:pPr marL="0" indent="0">
              <a:buFont typeface="Calibri" panose="020F0502020204030204" pitchFamily="34" charset="0"/>
              <a:buNone/>
            </a:pPr>
            <a:r>
              <a:rPr lang="tr-TR" altLang="tr-TR" sz="3600" b="1" dirty="0">
                <a:solidFill>
                  <a:srgbClr val="FF0000"/>
                </a:solidFill>
              </a:rPr>
              <a:t>       </a:t>
            </a:r>
            <a:r>
              <a:rPr lang="tr-TR" altLang="tr-TR" sz="3600" b="1" u="sng" dirty="0">
                <a:solidFill>
                  <a:srgbClr val="FF0000"/>
                </a:solidFill>
              </a:rPr>
              <a:t>Anayasa</a:t>
            </a:r>
          </a:p>
          <a:p>
            <a:pPr marL="0" indent="0">
              <a:buFont typeface="Calibri" panose="020F0502020204030204" pitchFamily="34" charset="0"/>
              <a:buNone/>
            </a:pPr>
            <a:endParaRPr lang="tr-TR" altLang="tr-TR" sz="1600" dirty="0">
              <a:solidFill>
                <a:srgbClr val="FF0000"/>
              </a:solidFill>
            </a:endParaRPr>
          </a:p>
          <a:p>
            <a:pPr marL="0" indent="0" algn="just">
              <a:buNone/>
            </a:pPr>
            <a:r>
              <a:rPr lang="tr-TR" sz="2800" b="1" i="1" u="sng" dirty="0"/>
              <a:t>MADDE 10- Kanun önünde eşitlik </a:t>
            </a:r>
          </a:p>
          <a:p>
            <a:pPr marL="0" indent="0" algn="just">
              <a:lnSpc>
                <a:spcPct val="120000"/>
              </a:lnSpc>
              <a:buNone/>
            </a:pPr>
            <a:endParaRPr lang="tr-TR" sz="2800" dirty="0"/>
          </a:p>
          <a:p>
            <a:pPr marL="0" indent="0" algn="just">
              <a:lnSpc>
                <a:spcPct val="120000"/>
              </a:lnSpc>
              <a:buNone/>
            </a:pPr>
            <a:r>
              <a:rPr lang="tr-TR" sz="2800" dirty="0"/>
              <a:t>Herkes, dil, ırk, renk, cinsiyet, siyasî düşünce, felsefî inanç, din, mezhep ve benzeri sebeplerle ayırım gözetilmeksizin kanun önünde eşittir. </a:t>
            </a:r>
          </a:p>
          <a:p>
            <a:pPr marL="0" indent="0" algn="just">
              <a:lnSpc>
                <a:spcPct val="120000"/>
              </a:lnSpc>
            </a:pPr>
            <a:endParaRPr lang="tr-TR" sz="2800" dirty="0"/>
          </a:p>
          <a:p>
            <a:pPr marL="0" indent="0" algn="just">
              <a:lnSpc>
                <a:spcPct val="120000"/>
              </a:lnSpc>
            </a:pPr>
            <a:r>
              <a:rPr lang="tr-TR" sz="2800" b="1" dirty="0">
                <a:solidFill>
                  <a:srgbClr val="FF0000"/>
                </a:solidFill>
              </a:rPr>
              <a:t>Kadınlar ve erkekler eşit haklara sahiptir. Devlet, bu eşitliğin yaşama geçmesini sağlamakla yükümlüdür. </a:t>
            </a:r>
            <a:endParaRPr lang="tr-TR" altLang="tr-TR" sz="2800" b="1" dirty="0">
              <a:solidFill>
                <a:srgbClr val="FF0000"/>
              </a:solidFill>
            </a:endParaRPr>
          </a:p>
          <a:p>
            <a:pPr marL="0" indent="0" eaLnBrk="1" hangingPunct="1">
              <a:lnSpc>
                <a:spcPct val="120000"/>
              </a:lnSpc>
              <a:buFont typeface="Calibri" panose="020F0502020204030204" pitchFamily="34" charset="0"/>
              <a:buNone/>
            </a:pPr>
            <a:endParaRPr lang="tr-TR" altLang="tr-TR" sz="1600" dirty="0"/>
          </a:p>
          <a:p>
            <a:pPr marL="0" indent="0" algn="just" eaLnBrk="1" hangingPunct="1">
              <a:lnSpc>
                <a:spcPct val="120000"/>
              </a:lnSpc>
            </a:pPr>
            <a:r>
              <a:rPr lang="tr-TR" altLang="tr-TR" sz="2800" dirty="0"/>
              <a:t>“… </a:t>
            </a:r>
            <a:r>
              <a:rPr lang="tr-TR" altLang="tr-TR" sz="2800" b="1" dirty="0"/>
              <a:t>Bu maksatla alınacak tedbirler eşitlik ilkesine aykırı olarak yorumlanamaz.</a:t>
            </a:r>
            <a:r>
              <a:rPr lang="tr-TR" altLang="tr-TR" sz="2800" dirty="0"/>
              <a:t>”</a:t>
            </a:r>
          </a:p>
        </p:txBody>
      </p:sp>
      <p:pic>
        <p:nvPicPr>
          <p:cNvPr id="16386" name="Picture 2" descr="İlgili resi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116632"/>
            <a:ext cx="4032448"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25</a:t>
            </a:fld>
            <a:endParaRPr lang="tr-TR">
              <a:solidFill>
                <a:prstClr val="black">
                  <a:tint val="75000"/>
                </a:prstClr>
              </a:solidFill>
            </a:endParaRPr>
          </a:p>
        </p:txBody>
      </p:sp>
    </p:spTree>
    <p:extLst>
      <p:ext uri="{BB962C8B-B14F-4D97-AF65-F5344CB8AC3E}">
        <p14:creationId xmlns:p14="http://schemas.microsoft.com/office/powerpoint/2010/main" val="26090929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İçerik Yer Tutucusu"/>
          <p:cNvSpPr>
            <a:spLocks noGrp="1"/>
          </p:cNvSpPr>
          <p:nvPr>
            <p:ph idx="1"/>
          </p:nvPr>
        </p:nvSpPr>
        <p:spPr>
          <a:xfrm>
            <a:off x="323528" y="1988840"/>
            <a:ext cx="7992888" cy="3076575"/>
          </a:xfrm>
        </p:spPr>
        <p:txBody>
          <a:bodyPr>
            <a:normAutofit fontScale="55000" lnSpcReduction="20000"/>
          </a:bodyPr>
          <a:lstStyle/>
          <a:p>
            <a:pPr marL="0" indent="0" algn="just">
              <a:buFont typeface="Calibri" panose="020F0502020204030204" pitchFamily="34" charset="0"/>
              <a:buNone/>
            </a:pPr>
            <a:r>
              <a:rPr lang="tr-TR" altLang="tr-TR" sz="4000" b="1" u="sng" dirty="0">
                <a:solidFill>
                  <a:srgbClr val="FF0000"/>
                </a:solidFill>
              </a:rPr>
              <a:t>Anayasa</a:t>
            </a:r>
          </a:p>
          <a:p>
            <a:pPr marL="0" indent="0" algn="just">
              <a:buNone/>
            </a:pPr>
            <a:endParaRPr lang="tr-TR" altLang="tr-TR" sz="4000" b="1" i="1" u="sng" dirty="0"/>
          </a:p>
          <a:p>
            <a:pPr marL="0" indent="0" algn="just">
              <a:buNone/>
            </a:pPr>
            <a:r>
              <a:rPr lang="tr-TR" altLang="tr-TR" sz="4000" b="1" i="1" u="sng" dirty="0"/>
              <a:t>MADDE 41- Ailenin korunması ve çocuk hakları</a:t>
            </a:r>
          </a:p>
          <a:p>
            <a:pPr marL="0" indent="0" algn="just">
              <a:buFont typeface="Calibri" panose="020F0502020204030204" pitchFamily="34" charset="0"/>
              <a:buNone/>
            </a:pPr>
            <a:r>
              <a:rPr lang="tr-TR" altLang="tr-TR" sz="4000" b="1" dirty="0">
                <a:solidFill>
                  <a:srgbClr val="FF0000"/>
                </a:solidFill>
              </a:rPr>
              <a:t>Aile, Türk toplumunun temelidir ve eşler arasında eşitliğe dayanır.</a:t>
            </a:r>
          </a:p>
          <a:p>
            <a:pPr marL="0" indent="0" algn="just">
              <a:buFont typeface="Calibri" panose="020F0502020204030204" pitchFamily="34" charset="0"/>
              <a:buNone/>
            </a:pPr>
            <a:endParaRPr lang="tr-TR" altLang="tr-TR" sz="4000" dirty="0"/>
          </a:p>
          <a:p>
            <a:pPr marL="0" indent="0" algn="just">
              <a:buFont typeface="Calibri" panose="020F0502020204030204" pitchFamily="34" charset="0"/>
              <a:buNone/>
            </a:pPr>
            <a:r>
              <a:rPr lang="tr-TR" altLang="tr-TR" sz="4000" dirty="0"/>
              <a:t>Devlet, ailenin huzur ve refahı ile özellikle ananın ve çocukların korunması ve aile planlamasının öğretimi ile uygulanmasını sağlamak için gerekli tedbirleri alır, teşkilâtı kurar.</a:t>
            </a:r>
          </a:p>
          <a:p>
            <a:pPr marL="0" indent="0" algn="just">
              <a:buFont typeface="Calibri" panose="020F0502020204030204" pitchFamily="34" charset="0"/>
              <a:buNone/>
            </a:pPr>
            <a:endParaRPr lang="tr-TR" altLang="tr-TR" sz="2400" dirty="0"/>
          </a:p>
        </p:txBody>
      </p:sp>
      <p:pic>
        <p:nvPicPr>
          <p:cNvPr id="4" name="Picture 2" descr="İlgili resi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116632"/>
            <a:ext cx="4032448"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26</a:t>
            </a:fld>
            <a:endParaRPr lang="tr-TR">
              <a:solidFill>
                <a:prstClr val="black">
                  <a:tint val="75000"/>
                </a:prstClr>
              </a:solidFill>
            </a:endParaRPr>
          </a:p>
        </p:txBody>
      </p:sp>
    </p:spTree>
    <p:extLst>
      <p:ext uri="{BB962C8B-B14F-4D97-AF65-F5344CB8AC3E}">
        <p14:creationId xmlns:p14="http://schemas.microsoft.com/office/powerpoint/2010/main" val="173623826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a:spLocks noGrp="1"/>
          </p:cNvSpPr>
          <p:nvPr>
            <p:ph idx="1"/>
          </p:nvPr>
        </p:nvSpPr>
        <p:spPr>
          <a:xfrm>
            <a:off x="204182" y="945127"/>
            <a:ext cx="6768752" cy="5184576"/>
          </a:xfrm>
        </p:spPr>
        <p:txBody>
          <a:bodyPr>
            <a:normAutofit/>
          </a:bodyPr>
          <a:lstStyle/>
          <a:p>
            <a:pPr marL="0" indent="0">
              <a:lnSpc>
                <a:spcPct val="120000"/>
              </a:lnSpc>
              <a:buFont typeface="Calibri" panose="020F0502020204030204" pitchFamily="34" charset="0"/>
              <a:buNone/>
            </a:pPr>
            <a:endParaRPr lang="tr-TR" altLang="tr-TR" sz="2800" b="1" u="sng" dirty="0">
              <a:solidFill>
                <a:srgbClr val="FF0000"/>
              </a:solidFill>
            </a:endParaRPr>
          </a:p>
          <a:p>
            <a:pPr marL="0" indent="0">
              <a:lnSpc>
                <a:spcPct val="120000"/>
              </a:lnSpc>
              <a:buFont typeface="Calibri" panose="020F0502020204030204" pitchFamily="34" charset="0"/>
              <a:buNone/>
            </a:pPr>
            <a:r>
              <a:rPr lang="en-GB" altLang="tr-TR" sz="2800" b="1" u="sng" dirty="0" err="1">
                <a:solidFill>
                  <a:srgbClr val="FF0000"/>
                </a:solidFill>
              </a:rPr>
              <a:t>Türk</a:t>
            </a:r>
            <a:r>
              <a:rPr lang="en-GB" altLang="tr-TR" sz="2800" b="1" u="sng" dirty="0">
                <a:solidFill>
                  <a:srgbClr val="FF0000"/>
                </a:solidFill>
              </a:rPr>
              <a:t> </a:t>
            </a:r>
            <a:r>
              <a:rPr lang="en-GB" altLang="tr-TR" sz="2800" b="1" u="sng" dirty="0" err="1">
                <a:solidFill>
                  <a:srgbClr val="FF0000"/>
                </a:solidFill>
              </a:rPr>
              <a:t>Medeni</a:t>
            </a:r>
            <a:r>
              <a:rPr lang="en-GB" altLang="tr-TR" sz="2800" b="1" u="sng" dirty="0">
                <a:solidFill>
                  <a:srgbClr val="FF0000"/>
                </a:solidFill>
              </a:rPr>
              <a:t> </a:t>
            </a:r>
            <a:r>
              <a:rPr lang="en-GB" altLang="tr-TR" sz="2800" b="1" u="sng" dirty="0" err="1">
                <a:solidFill>
                  <a:srgbClr val="FF0000"/>
                </a:solidFill>
              </a:rPr>
              <a:t>Kanunu</a:t>
            </a:r>
            <a:r>
              <a:rPr lang="en-GB" altLang="tr-TR" sz="2800" b="1" u="sng" dirty="0">
                <a:solidFill>
                  <a:srgbClr val="FF0000"/>
                </a:solidFill>
              </a:rPr>
              <a:t> (2002)</a:t>
            </a:r>
            <a:endParaRPr lang="tr-TR" altLang="tr-TR" sz="2800" b="1" u="sng" dirty="0">
              <a:solidFill>
                <a:srgbClr val="FF0000"/>
              </a:solidFill>
            </a:endParaRPr>
          </a:p>
          <a:p>
            <a:pPr eaLnBrk="1" hangingPunct="1">
              <a:lnSpc>
                <a:spcPct val="120000"/>
              </a:lnSpc>
              <a:buFontTx/>
              <a:buChar char="-"/>
            </a:pPr>
            <a:endParaRPr lang="tr-TR" altLang="tr-TR" sz="2800" b="1" dirty="0"/>
          </a:p>
          <a:p>
            <a:pPr eaLnBrk="1" hangingPunct="1">
              <a:lnSpc>
                <a:spcPct val="120000"/>
              </a:lnSpc>
              <a:buFontTx/>
              <a:buChar char="-"/>
            </a:pPr>
            <a:r>
              <a:rPr lang="tr-TR" altLang="tr-TR" sz="2800" b="1" dirty="0"/>
              <a:t>Aile birliğinin yönetiminde eşlerin eşit söz hakkı vardır.</a:t>
            </a:r>
          </a:p>
          <a:p>
            <a:pPr eaLnBrk="1" hangingPunct="1">
              <a:lnSpc>
                <a:spcPct val="120000"/>
              </a:lnSpc>
              <a:buFontTx/>
              <a:buChar char="-"/>
            </a:pPr>
            <a:r>
              <a:rPr lang="tr-TR" altLang="tr-TR" sz="2800" b="1" dirty="0"/>
              <a:t>Eşler oturacakları evi birlikte seçerler. </a:t>
            </a:r>
          </a:p>
        </p:txBody>
      </p:sp>
      <p:pic>
        <p:nvPicPr>
          <p:cNvPr id="4" name="Picture 2" descr="medeni kanun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00192" y="33777"/>
            <a:ext cx="2677110" cy="178474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medeni kanun icon ile ilgili görsel sonuc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72934" y="4149080"/>
            <a:ext cx="2145430" cy="214543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27</a:t>
            </a:fld>
            <a:endParaRPr lang="tr-TR">
              <a:solidFill>
                <a:prstClr val="black">
                  <a:tint val="75000"/>
                </a:prstClr>
              </a:solidFill>
            </a:endParaRPr>
          </a:p>
        </p:txBody>
      </p:sp>
    </p:spTree>
    <p:extLst>
      <p:ext uri="{BB962C8B-B14F-4D97-AF65-F5344CB8AC3E}">
        <p14:creationId xmlns:p14="http://schemas.microsoft.com/office/powerpoint/2010/main" val="1988964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a:spLocks noGrp="1"/>
          </p:cNvSpPr>
          <p:nvPr>
            <p:ph idx="1"/>
          </p:nvPr>
        </p:nvSpPr>
        <p:spPr>
          <a:xfrm>
            <a:off x="395536" y="764704"/>
            <a:ext cx="7128792" cy="5184576"/>
          </a:xfrm>
        </p:spPr>
        <p:txBody>
          <a:bodyPr>
            <a:normAutofit/>
          </a:bodyPr>
          <a:lstStyle/>
          <a:p>
            <a:pPr marL="0" indent="0">
              <a:lnSpc>
                <a:spcPct val="120000"/>
              </a:lnSpc>
              <a:buFont typeface="Calibri" panose="020F0502020204030204" pitchFamily="34" charset="0"/>
              <a:buNone/>
            </a:pPr>
            <a:endParaRPr lang="tr-TR" altLang="tr-TR" sz="2400" b="1" u="sng" dirty="0">
              <a:solidFill>
                <a:srgbClr val="FF0000"/>
              </a:solidFill>
            </a:endParaRPr>
          </a:p>
          <a:p>
            <a:pPr marL="0" indent="0">
              <a:lnSpc>
                <a:spcPct val="120000"/>
              </a:lnSpc>
              <a:buFont typeface="Calibri" panose="020F0502020204030204" pitchFamily="34" charset="0"/>
              <a:buNone/>
            </a:pPr>
            <a:r>
              <a:rPr lang="en-GB" altLang="tr-TR" sz="2400" b="1" u="sng" dirty="0" err="1">
                <a:solidFill>
                  <a:srgbClr val="FF0000"/>
                </a:solidFill>
              </a:rPr>
              <a:t>Türk</a:t>
            </a:r>
            <a:r>
              <a:rPr lang="en-GB" altLang="tr-TR" sz="2400" b="1" u="sng" dirty="0">
                <a:solidFill>
                  <a:srgbClr val="FF0000"/>
                </a:solidFill>
              </a:rPr>
              <a:t> </a:t>
            </a:r>
            <a:r>
              <a:rPr lang="en-GB" altLang="tr-TR" sz="2400" b="1" u="sng" dirty="0" err="1">
                <a:solidFill>
                  <a:srgbClr val="FF0000"/>
                </a:solidFill>
              </a:rPr>
              <a:t>Medeni</a:t>
            </a:r>
            <a:r>
              <a:rPr lang="en-GB" altLang="tr-TR" sz="2400" b="1" u="sng" dirty="0">
                <a:solidFill>
                  <a:srgbClr val="FF0000"/>
                </a:solidFill>
              </a:rPr>
              <a:t> </a:t>
            </a:r>
            <a:r>
              <a:rPr lang="en-GB" altLang="tr-TR" sz="2400" b="1" u="sng" dirty="0" err="1">
                <a:solidFill>
                  <a:srgbClr val="FF0000"/>
                </a:solidFill>
              </a:rPr>
              <a:t>Kanunu</a:t>
            </a:r>
            <a:r>
              <a:rPr lang="en-GB" altLang="tr-TR" sz="2400" b="1" u="sng" dirty="0">
                <a:solidFill>
                  <a:srgbClr val="FF0000"/>
                </a:solidFill>
              </a:rPr>
              <a:t> (2002)</a:t>
            </a:r>
            <a:endParaRPr lang="tr-TR" altLang="tr-TR" sz="2400" b="1" u="sng" dirty="0">
              <a:solidFill>
                <a:srgbClr val="FF0000"/>
              </a:solidFill>
            </a:endParaRPr>
          </a:p>
          <a:p>
            <a:pPr marL="0" indent="0">
              <a:lnSpc>
                <a:spcPct val="120000"/>
              </a:lnSpc>
              <a:buNone/>
            </a:pPr>
            <a:r>
              <a:rPr lang="tr-TR" altLang="tr-TR" sz="2400" b="1" dirty="0"/>
              <a:t>Ülkemizde evlilik yaşı 18’dir.</a:t>
            </a:r>
          </a:p>
          <a:p>
            <a:pPr marL="0" indent="0">
              <a:lnSpc>
                <a:spcPct val="120000"/>
              </a:lnSpc>
              <a:buNone/>
            </a:pPr>
            <a:r>
              <a:rPr lang="tr-TR" altLang="tr-TR" sz="2400" b="1" dirty="0"/>
              <a:t>- </a:t>
            </a:r>
            <a:r>
              <a:rPr lang="tr-TR" sz="2400" dirty="0"/>
              <a:t>18 yaşını doldurmuş erkek ve kadın başka bir kimsenin rızası veya iznine bağlı olmaksızın evlenebilir.</a:t>
            </a:r>
          </a:p>
          <a:p>
            <a:pPr marL="0" indent="0">
              <a:lnSpc>
                <a:spcPct val="120000"/>
              </a:lnSpc>
              <a:buNone/>
            </a:pPr>
            <a:r>
              <a:rPr lang="tr-TR" altLang="tr-TR" sz="2400" b="1" dirty="0"/>
              <a:t>- </a:t>
            </a:r>
            <a:r>
              <a:rPr lang="tr-TR" sz="2400" dirty="0"/>
              <a:t>17 yaşını tamamlayan erkek ve kadın velinin izni ile</a:t>
            </a:r>
          </a:p>
          <a:p>
            <a:pPr marL="0" indent="0">
              <a:lnSpc>
                <a:spcPct val="120000"/>
              </a:lnSpc>
              <a:buNone/>
            </a:pPr>
            <a:r>
              <a:rPr lang="tr-TR" altLang="tr-TR" sz="2400" dirty="0"/>
              <a:t>- </a:t>
            </a:r>
            <a:r>
              <a:rPr lang="tr-TR" sz="2400" dirty="0"/>
              <a:t>16 yaşını dolduran kadın ve erkek hakimin izni ile evlenebilir.</a:t>
            </a:r>
            <a:endParaRPr lang="tr-TR" altLang="tr-TR" sz="2400" b="1" dirty="0"/>
          </a:p>
          <a:p>
            <a:pPr eaLnBrk="1" hangingPunct="1">
              <a:lnSpc>
                <a:spcPct val="120000"/>
              </a:lnSpc>
              <a:buFontTx/>
              <a:buChar char="-"/>
            </a:pPr>
            <a:r>
              <a:rPr lang="tr-TR" altLang="tr-TR" sz="2400" b="1" dirty="0"/>
              <a:t>Hiç kimse zorla evlendirilemez. </a:t>
            </a:r>
            <a:r>
              <a:rPr lang="tr-TR" altLang="tr-TR" sz="2400" dirty="0"/>
              <a:t>Aksi durumunda evliliğin iptali istenebilir.</a:t>
            </a:r>
          </a:p>
        </p:txBody>
      </p:sp>
      <p:pic>
        <p:nvPicPr>
          <p:cNvPr id="17410" name="Picture 2" descr="medeni kanun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00192" y="33777"/>
            <a:ext cx="2677110" cy="1784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deni kanun icon ile ilgili görsel sonuc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72934" y="4149080"/>
            <a:ext cx="2145430" cy="214543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28</a:t>
            </a:fld>
            <a:endParaRPr lang="tr-TR">
              <a:solidFill>
                <a:prstClr val="black">
                  <a:tint val="75000"/>
                </a:prstClr>
              </a:solidFill>
            </a:endParaRPr>
          </a:p>
        </p:txBody>
      </p:sp>
    </p:spTree>
    <p:extLst>
      <p:ext uri="{BB962C8B-B14F-4D97-AF65-F5344CB8AC3E}">
        <p14:creationId xmlns:p14="http://schemas.microsoft.com/office/powerpoint/2010/main" val="29987331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3203848" y="141607"/>
            <a:ext cx="385926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FF0000"/>
                </a:solidFill>
                <a:latin typeface="Times New Roman" pitchFamily="18" charset="0"/>
                <a:cs typeface="Times New Roman" pitchFamily="18" charset="0"/>
              </a:rPr>
              <a:t>Erken Yaşta Evlilikler </a:t>
            </a:r>
            <a:endParaRPr lang="tr-TR" sz="2800" dirty="0">
              <a:solidFill>
                <a:srgbClr val="FF0000"/>
              </a:solidFill>
              <a:latin typeface="Times New Roman" pitchFamily="18" charset="0"/>
              <a:cs typeface="Times New Roman" pitchFamily="18" charset="0"/>
            </a:endParaRPr>
          </a:p>
        </p:txBody>
      </p:sp>
      <p:sp>
        <p:nvSpPr>
          <p:cNvPr id="7" name="Alt Başlık 4"/>
          <p:cNvSpPr txBox="1">
            <a:spLocks/>
          </p:cNvSpPr>
          <p:nvPr/>
        </p:nvSpPr>
        <p:spPr>
          <a:xfrm>
            <a:off x="683568" y="1916832"/>
            <a:ext cx="4248472" cy="29523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2400" dirty="0"/>
              <a:t>Türk Ceza Kanununda erken yaşta evlilik bir suç olarak tanımlanmamakla birlikte bu tarz evlilikler Madde 103 «Çocuğun Cinsel İstismarı» ve Madde 104 «Reşit Olmayanla Cinsel İlişki» bağlamında cezalandırılmaktadır. </a:t>
            </a:r>
          </a:p>
        </p:txBody>
      </p:sp>
      <p:pic>
        <p:nvPicPr>
          <p:cNvPr id="8" name="Picture 2" descr="http://sadecehukuk.files.wordpress.com/2012/07/2_kck_davasinda_9_tahliye_h7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2667" y="2105972"/>
            <a:ext cx="3438699" cy="247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2DAB6069-DAE4-7648-847D-5EA1BEA6BCEE}"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494439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415083"/>
            <a:ext cx="6172200" cy="351058"/>
          </a:xfrm>
          <a:noFill/>
        </p:spPr>
        <p:txBody>
          <a:bodyPr vert="horz" wrap="square" lIns="0" tIns="0" rIns="0" bIns="0" rtlCol="0" anchor="ctr">
            <a:spAutoFit/>
          </a:bodyPr>
          <a:lstStyle/>
          <a:p>
            <a:pPr>
              <a:lnSpc>
                <a:spcPts val="2939"/>
              </a:lnSpc>
            </a:pPr>
            <a:r>
              <a:rPr lang="tr-TR" sz="2400" b="1" spc="-9" dirty="0">
                <a:solidFill>
                  <a:srgbClr val="FF0000"/>
                </a:solidFill>
                <a:latin typeface="Times New Roman" panose="02020603050405020304" pitchFamily="18" charset="0"/>
                <a:ea typeface="+mn-ea"/>
                <a:cs typeface="Times New Roman" panose="02020603050405020304" pitchFamily="18" charset="0"/>
              </a:rPr>
              <a:t>KADIN ve SAĞLIK</a:t>
            </a:r>
          </a:p>
        </p:txBody>
      </p:sp>
      <p:graphicFrame>
        <p:nvGraphicFramePr>
          <p:cNvPr id="7" name="Tablo 6"/>
          <p:cNvGraphicFramePr>
            <a:graphicFrameLocks noGrp="1"/>
          </p:cNvGraphicFramePr>
          <p:nvPr>
            <p:extLst>
              <p:ext uri="{D42A27DB-BD31-4B8C-83A1-F6EECF244321}">
                <p14:modId xmlns:p14="http://schemas.microsoft.com/office/powerpoint/2010/main" val="585291043"/>
              </p:ext>
            </p:extLst>
          </p:nvPr>
        </p:nvGraphicFramePr>
        <p:xfrm>
          <a:off x="2688413" y="1869401"/>
          <a:ext cx="3717032" cy="2175129"/>
        </p:xfrm>
        <a:graphic>
          <a:graphicData uri="http://schemas.openxmlformats.org/drawingml/2006/table">
            <a:tbl>
              <a:tblPr firstRow="1" bandRow="1">
                <a:tableStyleId>{5C22544A-7EE6-4342-B048-85BDC9FD1C3A}</a:tableStyleId>
              </a:tblPr>
              <a:tblGrid>
                <a:gridCol w="1416012">
                  <a:extLst>
                    <a:ext uri="{9D8B030D-6E8A-4147-A177-3AD203B41FA5}">
                      <a16:colId xmlns:a16="http://schemas.microsoft.com/office/drawing/2014/main" val="20000"/>
                    </a:ext>
                  </a:extLst>
                </a:gridCol>
                <a:gridCol w="2301020">
                  <a:extLst>
                    <a:ext uri="{9D8B030D-6E8A-4147-A177-3AD203B41FA5}">
                      <a16:colId xmlns:a16="http://schemas.microsoft.com/office/drawing/2014/main" val="20001"/>
                    </a:ext>
                  </a:extLst>
                </a:gridCol>
              </a:tblGrid>
              <a:tr h="535901">
                <a:tc>
                  <a:txBody>
                    <a:bodyPr/>
                    <a:lstStyle/>
                    <a:p>
                      <a:pPr algn="ctr"/>
                      <a:r>
                        <a:rPr lang="tr-TR" sz="1400" dirty="0"/>
                        <a:t>Yıl</a:t>
                      </a:r>
                      <a:endParaRPr lang="tr-TR" sz="1400" dirty="0">
                        <a:solidFill>
                          <a:schemeClr val="tx1"/>
                        </a:solidFill>
                      </a:endParaRPr>
                    </a:p>
                  </a:txBody>
                  <a:tcPr marL="68580" marR="68580"/>
                </a:tc>
                <a:tc>
                  <a:txBody>
                    <a:bodyPr/>
                    <a:lstStyle/>
                    <a:p>
                      <a:pPr algn="ctr"/>
                      <a:r>
                        <a:rPr lang="tr-TR" sz="1400" dirty="0"/>
                        <a:t>Anne Ölümleri *</a:t>
                      </a:r>
                    </a:p>
                    <a:p>
                      <a:pPr algn="ctr"/>
                      <a:r>
                        <a:rPr lang="tr-TR" sz="1400" dirty="0"/>
                        <a:t>(Yüz bin Canlı</a:t>
                      </a:r>
                      <a:r>
                        <a:rPr lang="tr-TR" sz="1400" baseline="0" dirty="0"/>
                        <a:t> Doğumda</a:t>
                      </a:r>
                      <a:r>
                        <a:rPr lang="tr-TR" sz="1400" dirty="0"/>
                        <a:t>)</a:t>
                      </a:r>
                      <a:endParaRPr lang="tr-TR" sz="1400" dirty="0">
                        <a:solidFill>
                          <a:schemeClr val="tx1"/>
                        </a:solidFill>
                      </a:endParaRPr>
                    </a:p>
                  </a:txBody>
                  <a:tcPr marL="68580" marR="68580"/>
                </a:tc>
                <a:extLst>
                  <a:ext uri="{0D108BD9-81ED-4DB2-BD59-A6C34878D82A}">
                    <a16:rowId xmlns:a16="http://schemas.microsoft.com/office/drawing/2014/main" val="10000"/>
                  </a:ext>
                </a:extLst>
              </a:tr>
              <a:tr h="409807">
                <a:tc>
                  <a:txBody>
                    <a:bodyPr/>
                    <a:lstStyle/>
                    <a:p>
                      <a:pPr algn="ctr"/>
                      <a:r>
                        <a:rPr lang="tr-TR" sz="2000" dirty="0"/>
                        <a:t>1998</a:t>
                      </a:r>
                      <a:endParaRPr lang="tr-TR" sz="2000" dirty="0">
                        <a:solidFill>
                          <a:schemeClr val="tx1"/>
                        </a:solidFill>
                      </a:endParaRPr>
                    </a:p>
                  </a:txBody>
                  <a:tcPr marL="68580" marR="68580"/>
                </a:tc>
                <a:tc>
                  <a:txBody>
                    <a:bodyPr/>
                    <a:lstStyle/>
                    <a:p>
                      <a:pPr algn="ctr"/>
                      <a:r>
                        <a:rPr lang="tr-TR" sz="2000" dirty="0"/>
                        <a:t>49</a:t>
                      </a:r>
                      <a:endParaRPr lang="tr-TR" sz="2000" dirty="0">
                        <a:solidFill>
                          <a:schemeClr val="tx1"/>
                        </a:solidFill>
                      </a:endParaRPr>
                    </a:p>
                  </a:txBody>
                  <a:tcPr marL="68580" marR="68580"/>
                </a:tc>
                <a:extLst>
                  <a:ext uri="{0D108BD9-81ED-4DB2-BD59-A6C34878D82A}">
                    <a16:rowId xmlns:a16="http://schemas.microsoft.com/office/drawing/2014/main" val="10001"/>
                  </a:ext>
                </a:extLst>
              </a:tr>
              <a:tr h="409807">
                <a:tc>
                  <a:txBody>
                    <a:bodyPr/>
                    <a:lstStyle/>
                    <a:p>
                      <a:pPr algn="ctr"/>
                      <a:r>
                        <a:rPr lang="tr-TR" sz="2000" dirty="0"/>
                        <a:t>2005</a:t>
                      </a:r>
                      <a:endParaRPr lang="tr-TR" sz="2000" dirty="0">
                        <a:solidFill>
                          <a:schemeClr val="tx1"/>
                        </a:solidFill>
                      </a:endParaRPr>
                    </a:p>
                  </a:txBody>
                  <a:tcPr marL="68580" marR="68580"/>
                </a:tc>
                <a:tc>
                  <a:txBody>
                    <a:bodyPr/>
                    <a:lstStyle/>
                    <a:p>
                      <a:pPr algn="ctr"/>
                      <a:r>
                        <a:rPr lang="tr-TR" sz="2000" dirty="0"/>
                        <a:t>28,5</a:t>
                      </a:r>
                      <a:endParaRPr lang="tr-TR" sz="2000" dirty="0">
                        <a:solidFill>
                          <a:schemeClr val="tx1"/>
                        </a:solidFill>
                      </a:endParaRPr>
                    </a:p>
                  </a:txBody>
                  <a:tcPr marL="68580" marR="68580"/>
                </a:tc>
                <a:extLst>
                  <a:ext uri="{0D108BD9-81ED-4DB2-BD59-A6C34878D82A}">
                    <a16:rowId xmlns:a16="http://schemas.microsoft.com/office/drawing/2014/main" val="10002"/>
                  </a:ext>
                </a:extLst>
              </a:tr>
              <a:tr h="409807">
                <a:tc>
                  <a:txBody>
                    <a:bodyPr/>
                    <a:lstStyle/>
                    <a:p>
                      <a:pPr algn="ctr"/>
                      <a:r>
                        <a:rPr lang="tr-TR" sz="2000" dirty="0"/>
                        <a:t>2014</a:t>
                      </a:r>
                      <a:endParaRPr lang="tr-TR" sz="2000" dirty="0">
                        <a:solidFill>
                          <a:schemeClr val="tx1"/>
                        </a:solidFill>
                      </a:endParaRPr>
                    </a:p>
                  </a:txBody>
                  <a:tcPr marL="68580" marR="68580"/>
                </a:tc>
                <a:tc>
                  <a:txBody>
                    <a:bodyPr/>
                    <a:lstStyle/>
                    <a:p>
                      <a:pPr algn="ctr"/>
                      <a:r>
                        <a:rPr lang="tr-TR" sz="2000" dirty="0"/>
                        <a:t>15,2</a:t>
                      </a:r>
                      <a:endParaRPr lang="tr-TR" sz="2000" dirty="0">
                        <a:solidFill>
                          <a:schemeClr val="tx1"/>
                        </a:solidFill>
                      </a:endParaRPr>
                    </a:p>
                  </a:txBody>
                  <a:tcPr marL="68580" marR="68580"/>
                </a:tc>
                <a:extLst>
                  <a:ext uri="{0D108BD9-81ED-4DB2-BD59-A6C34878D82A}">
                    <a16:rowId xmlns:a16="http://schemas.microsoft.com/office/drawing/2014/main" val="10003"/>
                  </a:ext>
                </a:extLst>
              </a:tr>
              <a:tr h="409807">
                <a:tc>
                  <a:txBody>
                    <a:bodyPr/>
                    <a:lstStyle/>
                    <a:p>
                      <a:pPr algn="ctr"/>
                      <a:r>
                        <a:rPr lang="tr-TR" sz="2000" b="1" dirty="0">
                          <a:effectLst>
                            <a:outerShdw blurRad="38100" dist="38100" dir="2700000" algn="tl">
                              <a:srgbClr val="000000">
                                <a:alpha val="43137"/>
                              </a:srgbClr>
                            </a:outerShdw>
                          </a:effectLst>
                        </a:rPr>
                        <a:t>2017</a:t>
                      </a:r>
                      <a:endParaRPr lang="tr-TR" sz="2000" b="1" dirty="0">
                        <a:solidFill>
                          <a:schemeClr val="tx1"/>
                        </a:solidFill>
                        <a:effectLst>
                          <a:outerShdw blurRad="38100" dist="38100" dir="2700000" algn="tl">
                            <a:srgbClr val="000000">
                              <a:alpha val="43137"/>
                            </a:srgbClr>
                          </a:outerShdw>
                        </a:effectLst>
                      </a:endParaRPr>
                    </a:p>
                  </a:txBody>
                  <a:tcPr marL="68580" marR="68580"/>
                </a:tc>
                <a:tc>
                  <a:txBody>
                    <a:bodyPr/>
                    <a:lstStyle/>
                    <a:p>
                      <a:pPr algn="ctr"/>
                      <a:r>
                        <a:rPr lang="tr-TR" sz="2000" b="1" kern="1200" dirty="0">
                          <a:effectLst>
                            <a:outerShdw blurRad="38100" dist="38100" dir="2700000" algn="tl">
                              <a:srgbClr val="000000">
                                <a:alpha val="43137"/>
                              </a:srgbClr>
                            </a:outerShdw>
                          </a:effectLst>
                        </a:rPr>
                        <a:t>15,7 *</a:t>
                      </a:r>
                      <a:endParaRPr lang="tr-TR" sz="2000" b="1" dirty="0">
                        <a:solidFill>
                          <a:schemeClr val="tx1"/>
                        </a:solidFill>
                        <a:effectLst>
                          <a:outerShdw blurRad="38100" dist="38100" dir="2700000" algn="tl">
                            <a:srgbClr val="000000">
                              <a:alpha val="43137"/>
                            </a:srgbClr>
                          </a:outerShdw>
                        </a:effectLst>
                      </a:endParaRPr>
                    </a:p>
                  </a:txBody>
                  <a:tcPr marL="68580" marR="68580"/>
                </a:tc>
                <a:extLst>
                  <a:ext uri="{0D108BD9-81ED-4DB2-BD59-A6C34878D82A}">
                    <a16:rowId xmlns:a16="http://schemas.microsoft.com/office/drawing/2014/main" val="10004"/>
                  </a:ext>
                </a:extLst>
              </a:tr>
            </a:tbl>
          </a:graphicData>
        </a:graphic>
      </p:graphicFrame>
      <p:sp>
        <p:nvSpPr>
          <p:cNvPr id="10" name="Dikdörtgen 9"/>
          <p:cNvSpPr/>
          <p:nvPr/>
        </p:nvSpPr>
        <p:spPr>
          <a:xfrm>
            <a:off x="107504" y="5949280"/>
            <a:ext cx="6021288" cy="260328"/>
          </a:xfrm>
          <a:prstGeom prst="rect">
            <a:avLst/>
          </a:prstGeom>
        </p:spPr>
        <p:txBody>
          <a:bodyPr wrap="square">
            <a:spAutoFit/>
          </a:bodyPr>
          <a:lstStyle/>
          <a:p>
            <a:pPr algn="just">
              <a:lnSpc>
                <a:spcPct val="107000"/>
              </a:lnSpc>
            </a:pPr>
            <a:r>
              <a:rPr lang="tr-TR" sz="1100" i="1" dirty="0">
                <a:ea typeface="Calibri" panose="020F0502020204030204" pitchFamily="34" charset="0"/>
                <a:cs typeface="DIN-Italic"/>
              </a:rPr>
              <a:t>*Sağlık Bakanlığı Sağlık İstatistikleri</a:t>
            </a:r>
            <a:endParaRPr lang="tr-TR" sz="1100" dirty="0">
              <a:ea typeface="Calibri" panose="020F0502020204030204" pitchFamily="34" charset="0"/>
              <a:cs typeface="Times New Roman" panose="02020603050405020304" pitchFamily="18" charset="0"/>
            </a:endParaRPr>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344" y="1869401"/>
            <a:ext cx="1812376" cy="181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regnant women icon ile ilgili görsel sonucu"/>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20272" y="1124744"/>
            <a:ext cx="1728192" cy="4093086"/>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3</a:t>
            </a:fld>
            <a:endParaRPr lang="tr-TR">
              <a:solidFill>
                <a:prstClr val="black">
                  <a:tint val="75000"/>
                </a:prstClr>
              </a:solidFill>
            </a:endParaRPr>
          </a:p>
        </p:txBody>
      </p:sp>
    </p:spTree>
    <p:extLst>
      <p:ext uri="{BB962C8B-B14F-4D97-AF65-F5344CB8AC3E}">
        <p14:creationId xmlns:p14="http://schemas.microsoft.com/office/powerpoint/2010/main" val="926487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p:cNvSpPr>
            <a:spLocks noGrp="1"/>
          </p:cNvSpPr>
          <p:nvPr>
            <p:ph type="title"/>
          </p:nvPr>
        </p:nvSpPr>
        <p:spPr>
          <a:xfrm>
            <a:off x="457200" y="188913"/>
            <a:ext cx="8686800" cy="431800"/>
          </a:xfrm>
        </p:spPr>
        <p:txBody>
          <a:bodyPr>
            <a:normAutofit fontScale="90000"/>
          </a:bodyPr>
          <a:lstStyle/>
          <a:p>
            <a:pPr algn="r"/>
            <a:endParaRPr lang="tr-TR" altLang="tr-TR" sz="2400" b="1">
              <a:ea typeface="Calibri" panose="020F0502020204030204" pitchFamily="34" charset="0"/>
              <a:cs typeface="Times New Roman" panose="02020603050405020304" pitchFamily="18" charset="0"/>
            </a:endParaRPr>
          </a:p>
        </p:txBody>
      </p:sp>
      <p:sp>
        <p:nvSpPr>
          <p:cNvPr id="84995" name="2 İçerik Yer Tutucusu"/>
          <p:cNvSpPr>
            <a:spLocks noGrp="1"/>
          </p:cNvSpPr>
          <p:nvPr>
            <p:ph idx="1"/>
          </p:nvPr>
        </p:nvSpPr>
        <p:spPr>
          <a:xfrm>
            <a:off x="231543" y="1176861"/>
            <a:ext cx="6048672" cy="5544616"/>
          </a:xfrm>
        </p:spPr>
        <p:txBody>
          <a:bodyPr>
            <a:normAutofit/>
          </a:bodyPr>
          <a:lstStyle/>
          <a:p>
            <a:pPr marL="0" indent="0">
              <a:lnSpc>
                <a:spcPct val="110000"/>
              </a:lnSpc>
              <a:buFont typeface="Calibri" panose="020F0502020204030204" pitchFamily="34" charset="0"/>
              <a:buNone/>
            </a:pPr>
            <a:endParaRPr lang="tr-TR" altLang="tr-TR" sz="2400" b="1" u="sng" dirty="0">
              <a:solidFill>
                <a:srgbClr val="FF0000"/>
              </a:solidFill>
            </a:endParaRPr>
          </a:p>
          <a:p>
            <a:pPr marL="0" indent="0">
              <a:lnSpc>
                <a:spcPct val="110000"/>
              </a:lnSpc>
              <a:buFont typeface="Calibri" panose="020F0502020204030204" pitchFamily="34" charset="0"/>
              <a:buNone/>
            </a:pPr>
            <a:r>
              <a:rPr lang="tr-TR" altLang="tr-TR" sz="2400" b="1" u="sng" dirty="0">
                <a:solidFill>
                  <a:srgbClr val="FF0000"/>
                </a:solidFill>
              </a:rPr>
              <a:t>Türk Ceza Kanunu (2005)</a:t>
            </a:r>
          </a:p>
          <a:p>
            <a:pPr marL="0" indent="0" algn="just" eaLnBrk="1" hangingPunct="1">
              <a:lnSpc>
                <a:spcPct val="110000"/>
              </a:lnSpc>
            </a:pPr>
            <a:r>
              <a:rPr lang="tr-TR" altLang="tr-TR" sz="2400" b="1" dirty="0"/>
              <a:t>Aile içi ve Kadına Karşı Şiddet suçtur ve cezalandırmaktadır.</a:t>
            </a:r>
          </a:p>
          <a:p>
            <a:pPr marL="0" indent="0" algn="just" eaLnBrk="1" hangingPunct="1">
              <a:lnSpc>
                <a:spcPct val="110000"/>
              </a:lnSpc>
            </a:pPr>
            <a:r>
              <a:rPr lang="tr-TR" altLang="tr-TR" sz="2400" b="1" dirty="0"/>
              <a:t>Töre cinayetleri kasten öldürme suçunun nitelikli halleri arasında </a:t>
            </a:r>
            <a:r>
              <a:rPr lang="tr-TR" altLang="tr-TR" sz="2400" dirty="0"/>
              <a:t>düzenlenmiştir. Fail ağırlaştırılmış müebbet hapisle cezalandırılmaktadır.</a:t>
            </a:r>
          </a:p>
        </p:txBody>
      </p:sp>
      <p:pic>
        <p:nvPicPr>
          <p:cNvPr id="5" name="Picture 2" descr="ceza kanunu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87340" y="26781"/>
            <a:ext cx="2058629" cy="213991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jail icon ile ilgili görsel sonuc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3573016"/>
            <a:ext cx="2284513" cy="2284513"/>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30</a:t>
            </a:fld>
            <a:endParaRPr lang="tr-TR">
              <a:solidFill>
                <a:prstClr val="black">
                  <a:tint val="75000"/>
                </a:prstClr>
              </a:solidFill>
            </a:endParaRPr>
          </a:p>
        </p:txBody>
      </p:sp>
    </p:spTree>
    <p:extLst>
      <p:ext uri="{BB962C8B-B14F-4D97-AF65-F5344CB8AC3E}">
        <p14:creationId xmlns:p14="http://schemas.microsoft.com/office/powerpoint/2010/main" val="47804093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2 İçerik Yer Tutucusu"/>
          <p:cNvSpPr>
            <a:spLocks noGrp="1"/>
          </p:cNvSpPr>
          <p:nvPr>
            <p:ph idx="1"/>
          </p:nvPr>
        </p:nvSpPr>
        <p:spPr>
          <a:xfrm>
            <a:off x="156319" y="1196752"/>
            <a:ext cx="6408712" cy="5544616"/>
          </a:xfrm>
        </p:spPr>
        <p:txBody>
          <a:bodyPr>
            <a:normAutofit/>
          </a:bodyPr>
          <a:lstStyle/>
          <a:p>
            <a:pPr marL="0" indent="0">
              <a:lnSpc>
                <a:spcPct val="110000"/>
              </a:lnSpc>
              <a:buFont typeface="Calibri" panose="020F0502020204030204" pitchFamily="34" charset="0"/>
              <a:buNone/>
            </a:pPr>
            <a:endParaRPr lang="tr-TR" altLang="tr-TR" sz="2400" b="1" u="sng" dirty="0">
              <a:solidFill>
                <a:srgbClr val="FF0000"/>
              </a:solidFill>
            </a:endParaRPr>
          </a:p>
          <a:p>
            <a:pPr marL="0" indent="0">
              <a:lnSpc>
                <a:spcPct val="110000"/>
              </a:lnSpc>
              <a:buFont typeface="Calibri" panose="020F0502020204030204" pitchFamily="34" charset="0"/>
              <a:buNone/>
            </a:pPr>
            <a:r>
              <a:rPr lang="tr-TR" altLang="tr-TR" sz="2400" b="1" u="sng" dirty="0">
                <a:solidFill>
                  <a:srgbClr val="FF0000"/>
                </a:solidFill>
              </a:rPr>
              <a:t>Türk Ceza Kanunu (2005)</a:t>
            </a:r>
          </a:p>
          <a:p>
            <a:pPr marL="0" indent="0" algn="just" eaLnBrk="1" hangingPunct="1">
              <a:lnSpc>
                <a:spcPct val="110000"/>
              </a:lnSpc>
            </a:pPr>
            <a:r>
              <a:rPr lang="tr-TR" altLang="tr-TR" sz="2400" b="1" dirty="0"/>
              <a:t>Evlilik içi tecavüz suçtur ve cezalandırılmaktadır.</a:t>
            </a:r>
          </a:p>
          <a:p>
            <a:pPr marL="0" indent="0" eaLnBrk="1" hangingPunct="1">
              <a:lnSpc>
                <a:spcPct val="110000"/>
              </a:lnSpc>
            </a:pPr>
            <a:r>
              <a:rPr lang="tr-TR" altLang="tr-TR" sz="2400" dirty="0"/>
              <a:t>İşyerinde </a:t>
            </a:r>
            <a:r>
              <a:rPr lang="tr-TR" altLang="tr-TR" sz="2400" b="1" dirty="0"/>
              <a:t>cinsel taciz suçtur ve cezalandırılmaktadır.</a:t>
            </a:r>
            <a:endParaRPr lang="tr-TR" altLang="tr-TR" sz="2400" dirty="0"/>
          </a:p>
          <a:p>
            <a:pPr marL="0" indent="0" algn="just" eaLnBrk="1" hangingPunct="1">
              <a:lnSpc>
                <a:spcPct val="110000"/>
              </a:lnSpc>
            </a:pPr>
            <a:r>
              <a:rPr lang="tr-TR" altLang="tr-TR" sz="2400" dirty="0"/>
              <a:t>Aynı konutta birlikte yaşanılan kişilere karşı kötü muamelede bulunma suçtur ve cezalandırılmaktadır.</a:t>
            </a:r>
            <a:endParaRPr lang="tr-TR" altLang="tr-TR" sz="2400" b="1" i="1" dirty="0">
              <a:cs typeface="Times New Roman" panose="02020603050405020304" pitchFamily="18" charset="0"/>
            </a:endParaRPr>
          </a:p>
        </p:txBody>
      </p:sp>
      <p:pic>
        <p:nvPicPr>
          <p:cNvPr id="20482" name="Picture 2" descr="ceza kanunu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20272" y="126794"/>
            <a:ext cx="2058629" cy="2139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ail icon ile ilgili görsel sonuc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4564" y="3573016"/>
            <a:ext cx="2284513" cy="2284513"/>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31</a:t>
            </a:fld>
            <a:endParaRPr lang="tr-TR">
              <a:solidFill>
                <a:prstClr val="black">
                  <a:tint val="75000"/>
                </a:prstClr>
              </a:solidFill>
            </a:endParaRPr>
          </a:p>
        </p:txBody>
      </p:sp>
    </p:spTree>
    <p:extLst>
      <p:ext uri="{BB962C8B-B14F-4D97-AF65-F5344CB8AC3E}">
        <p14:creationId xmlns:p14="http://schemas.microsoft.com/office/powerpoint/2010/main" val="16966558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2 İçerik Yer Tutucusu"/>
          <p:cNvSpPr>
            <a:spLocks noGrp="1"/>
          </p:cNvSpPr>
          <p:nvPr>
            <p:ph idx="1"/>
          </p:nvPr>
        </p:nvSpPr>
        <p:spPr>
          <a:xfrm>
            <a:off x="44450" y="944883"/>
            <a:ext cx="8642350" cy="4896321"/>
          </a:xfrm>
        </p:spPr>
        <p:txBody>
          <a:bodyPr>
            <a:normAutofit fontScale="92500" lnSpcReduction="10000"/>
          </a:bodyPr>
          <a:lstStyle/>
          <a:p>
            <a:pPr>
              <a:lnSpc>
                <a:spcPct val="80000"/>
              </a:lnSpc>
              <a:buFont typeface="Arial" panose="020B0604020202020204" pitchFamily="34" charset="0"/>
              <a:buNone/>
            </a:pPr>
            <a:r>
              <a:rPr lang="tr-TR" altLang="tr-TR" sz="2800" dirty="0">
                <a:latin typeface="Times New Roman" panose="02020603050405020304" pitchFamily="18" charset="0"/>
              </a:rPr>
              <a:t>	</a:t>
            </a:r>
          </a:p>
          <a:p>
            <a:pPr>
              <a:lnSpc>
                <a:spcPct val="110000"/>
              </a:lnSpc>
              <a:buFont typeface="Calibri" panose="020F0502020204030204" pitchFamily="34" charset="0"/>
              <a:buNone/>
            </a:pPr>
            <a:endParaRPr lang="tr-TR" altLang="tr-TR" sz="2600" b="1" u="sng" dirty="0">
              <a:solidFill>
                <a:srgbClr val="FF0000"/>
              </a:solidFill>
            </a:endParaRPr>
          </a:p>
          <a:p>
            <a:pPr>
              <a:lnSpc>
                <a:spcPct val="110000"/>
              </a:lnSpc>
              <a:buFont typeface="Calibri" panose="020F0502020204030204" pitchFamily="34" charset="0"/>
              <a:buNone/>
            </a:pPr>
            <a:r>
              <a:rPr lang="tr-TR" altLang="tr-TR" sz="2600" b="1" u="sng" dirty="0">
                <a:solidFill>
                  <a:srgbClr val="FF0000"/>
                </a:solidFill>
              </a:rPr>
              <a:t>İş Kanunu (2003)</a:t>
            </a:r>
            <a:r>
              <a:rPr lang="tr-TR" altLang="tr-TR" sz="2600" b="1" dirty="0">
                <a:solidFill>
                  <a:srgbClr val="FF0000"/>
                </a:solidFill>
              </a:rPr>
              <a:t>	</a:t>
            </a:r>
          </a:p>
          <a:p>
            <a:pPr algn="just">
              <a:lnSpc>
                <a:spcPct val="110000"/>
              </a:lnSpc>
            </a:pPr>
            <a:r>
              <a:rPr lang="tr-TR" altLang="tr-TR" sz="2600" dirty="0"/>
              <a:t>İşe alınmada, çalışma koşullarında ve iş akdinin feshinde cinsiyet dahil hiçbir nedenle ayrım yapılamaz.</a:t>
            </a:r>
          </a:p>
          <a:p>
            <a:pPr algn="just">
              <a:lnSpc>
                <a:spcPct val="110000"/>
              </a:lnSpc>
              <a:buFont typeface="Calibri" panose="020F0502020204030204" pitchFamily="34" charset="0"/>
              <a:buNone/>
            </a:pPr>
            <a:endParaRPr lang="tr-TR" altLang="tr-TR" sz="2600" dirty="0"/>
          </a:p>
          <a:p>
            <a:pPr algn="just">
              <a:lnSpc>
                <a:spcPct val="110000"/>
              </a:lnSpc>
            </a:pPr>
            <a:r>
              <a:rPr lang="tr-TR" altLang="tr-TR" sz="2600" dirty="0"/>
              <a:t>Aynı veya eşit değerde bir iş için </a:t>
            </a:r>
            <a:r>
              <a:rPr lang="tr-TR" altLang="tr-TR" sz="2600" b="1" dirty="0"/>
              <a:t>cinsiyet nedeniyle daha düşük ücret verilemez</a:t>
            </a:r>
            <a:r>
              <a:rPr lang="tr-TR" altLang="tr-TR" sz="2600" dirty="0"/>
              <a:t>.</a:t>
            </a:r>
          </a:p>
          <a:p>
            <a:pPr algn="just">
              <a:lnSpc>
                <a:spcPct val="110000"/>
              </a:lnSpc>
            </a:pPr>
            <a:endParaRPr lang="tr-TR" altLang="tr-TR" sz="2600" dirty="0"/>
          </a:p>
          <a:p>
            <a:pPr algn="just">
              <a:lnSpc>
                <a:spcPct val="110000"/>
              </a:lnSpc>
            </a:pPr>
            <a:r>
              <a:rPr lang="tr-TR" altLang="tr-TR" sz="2600" dirty="0"/>
              <a:t>İş yerinde </a:t>
            </a:r>
            <a:r>
              <a:rPr lang="tr-TR" altLang="tr-TR" sz="2600" b="1" dirty="0"/>
              <a:t>cinsel taciz, iş akdinin feshinde haklı neden oluşturmaktadır</a:t>
            </a:r>
            <a:r>
              <a:rPr lang="tr-TR" altLang="tr-TR" sz="2600" dirty="0"/>
              <a:t>. </a:t>
            </a:r>
          </a:p>
          <a:p>
            <a:pPr algn="just">
              <a:lnSpc>
                <a:spcPct val="80000"/>
              </a:lnSpc>
            </a:pPr>
            <a:endParaRPr lang="tr-TR" altLang="tr-TR" sz="2800" dirty="0"/>
          </a:p>
        </p:txBody>
      </p:sp>
      <p:pic>
        <p:nvPicPr>
          <p:cNvPr id="22530" name="Picture 2" descr="iş kanunu icon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2285" y="69377"/>
            <a:ext cx="1751012" cy="175101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32</a:t>
            </a:fld>
            <a:endParaRPr lang="tr-TR">
              <a:solidFill>
                <a:prstClr val="black">
                  <a:tint val="75000"/>
                </a:prstClr>
              </a:solidFill>
            </a:endParaRPr>
          </a:p>
        </p:txBody>
      </p:sp>
    </p:spTree>
    <p:extLst>
      <p:ext uri="{BB962C8B-B14F-4D97-AF65-F5344CB8AC3E}">
        <p14:creationId xmlns:p14="http://schemas.microsoft.com/office/powerpoint/2010/main" val="35521855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Metin kutusu 2"/>
          <p:cNvSpPr txBox="1">
            <a:spLocks noChangeArrowheads="1"/>
          </p:cNvSpPr>
          <p:nvPr/>
        </p:nvSpPr>
        <p:spPr bwMode="auto">
          <a:xfrm>
            <a:off x="107504" y="1412776"/>
            <a:ext cx="554513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tr-TR" altLang="tr-TR" sz="1800" dirty="0">
              <a:solidFill>
                <a:srgbClr val="C00000"/>
              </a:solidFill>
            </a:endParaRPr>
          </a:p>
          <a:p>
            <a:pPr eaLnBrk="1" hangingPunct="1">
              <a:spcBef>
                <a:spcPct val="0"/>
              </a:spcBef>
              <a:buFontTx/>
              <a:buChar char="-"/>
            </a:pPr>
            <a:r>
              <a:rPr lang="tr-TR" altLang="tr-TR" sz="2400" dirty="0">
                <a:solidFill>
                  <a:srgbClr val="000000"/>
                </a:solidFill>
              </a:rPr>
              <a:t>şiddete uğrayan </a:t>
            </a:r>
          </a:p>
          <a:p>
            <a:pPr eaLnBrk="1" hangingPunct="1">
              <a:spcBef>
                <a:spcPct val="0"/>
              </a:spcBef>
              <a:buFontTx/>
              <a:buChar char="-"/>
            </a:pPr>
            <a:r>
              <a:rPr lang="tr-TR" altLang="tr-TR" sz="2400" dirty="0">
                <a:solidFill>
                  <a:srgbClr val="000000"/>
                </a:solidFill>
              </a:rPr>
              <a:t>şiddete uğrama tehlikesi bulunan </a:t>
            </a:r>
          </a:p>
          <a:p>
            <a:pPr eaLnBrk="1" hangingPunct="1">
              <a:spcBef>
                <a:spcPct val="0"/>
              </a:spcBef>
              <a:buNone/>
            </a:pPr>
            <a:endParaRPr lang="tr-TR" altLang="tr-TR" sz="2400" dirty="0">
              <a:solidFill>
                <a:srgbClr val="000000"/>
              </a:solidFill>
            </a:endParaRPr>
          </a:p>
          <a:p>
            <a:pPr eaLnBrk="1" hangingPunct="1">
              <a:spcBef>
                <a:spcPct val="0"/>
              </a:spcBef>
              <a:buFontTx/>
              <a:buNone/>
            </a:pPr>
            <a:r>
              <a:rPr lang="tr-TR" altLang="tr-TR" sz="3600" b="1" dirty="0">
                <a:solidFill>
                  <a:srgbClr val="77933C"/>
                </a:solidFill>
              </a:rPr>
              <a:t>kadınların</a:t>
            </a:r>
            <a:r>
              <a:rPr lang="tr-TR" altLang="tr-TR" sz="2400" dirty="0">
                <a:solidFill>
                  <a:srgbClr val="000000"/>
                </a:solidFill>
              </a:rPr>
              <a:t>, </a:t>
            </a:r>
            <a:r>
              <a:rPr lang="tr-TR" altLang="tr-TR" sz="3600" b="1" dirty="0">
                <a:solidFill>
                  <a:srgbClr val="E46C0A"/>
                </a:solidFill>
              </a:rPr>
              <a:t>çocukların</a:t>
            </a:r>
            <a:r>
              <a:rPr lang="tr-TR" altLang="tr-TR" sz="2400" dirty="0">
                <a:solidFill>
                  <a:srgbClr val="000000"/>
                </a:solidFill>
              </a:rPr>
              <a:t>, </a:t>
            </a:r>
            <a:r>
              <a:rPr lang="tr-TR" altLang="tr-TR" sz="3600" b="1" dirty="0">
                <a:solidFill>
                  <a:srgbClr val="B3A2C7"/>
                </a:solidFill>
              </a:rPr>
              <a:t>aile bireylerinin </a:t>
            </a:r>
            <a:r>
              <a:rPr lang="tr-TR" altLang="tr-TR" sz="2400" dirty="0">
                <a:solidFill>
                  <a:srgbClr val="000000"/>
                </a:solidFill>
              </a:rPr>
              <a:t>ve </a:t>
            </a:r>
            <a:r>
              <a:rPr lang="tr-TR" altLang="tr-TR" b="1" dirty="0">
                <a:solidFill>
                  <a:srgbClr val="31859C"/>
                </a:solidFill>
              </a:rPr>
              <a:t>tek</a:t>
            </a:r>
            <a:r>
              <a:rPr lang="tr-TR" altLang="tr-TR" dirty="0">
                <a:solidFill>
                  <a:srgbClr val="31859C"/>
                </a:solidFill>
              </a:rPr>
              <a:t> </a:t>
            </a:r>
            <a:r>
              <a:rPr lang="tr-TR" altLang="tr-TR" b="1" dirty="0">
                <a:solidFill>
                  <a:srgbClr val="31859C"/>
                </a:solidFill>
              </a:rPr>
              <a:t>taraflı ısrarlı takip mağduru </a:t>
            </a:r>
            <a:r>
              <a:rPr lang="tr-TR" altLang="tr-TR" sz="2400" dirty="0">
                <a:solidFill>
                  <a:srgbClr val="000000"/>
                </a:solidFill>
              </a:rPr>
              <a:t>olan kişilerin korunması ve bu kişilere yönelik şiddetin önlenmesi amacıyla alınacak tedbirlere ilişkin usul ve esasları düzenler</a:t>
            </a:r>
          </a:p>
        </p:txBody>
      </p:sp>
      <p:sp>
        <p:nvSpPr>
          <p:cNvPr id="80900" name="Metin kutusu 3"/>
          <p:cNvSpPr txBox="1">
            <a:spLocks noChangeArrowheads="1"/>
          </p:cNvSpPr>
          <p:nvPr/>
        </p:nvSpPr>
        <p:spPr bwMode="auto">
          <a:xfrm>
            <a:off x="2411760" y="325436"/>
            <a:ext cx="670477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tr-TR" altLang="tr-TR" sz="2600" u="sng" dirty="0">
                <a:solidFill>
                  <a:srgbClr val="FF0000"/>
                </a:solidFill>
              </a:rPr>
              <a:t>6284 sayılı Kanun Ailenin Korunması ve Kadına Karşı Şiddetin Önlenmesine Dair Kanun</a:t>
            </a:r>
          </a:p>
          <a:p>
            <a:pPr algn="ctr" eaLnBrk="1" hangingPunct="1">
              <a:spcBef>
                <a:spcPct val="0"/>
              </a:spcBef>
              <a:buFontTx/>
              <a:buNone/>
            </a:pPr>
            <a:endParaRPr lang="tr-TR" altLang="tr-TR" sz="2600" u="sng" dirty="0">
              <a:solidFill>
                <a:srgbClr val="000000"/>
              </a:solidFill>
              <a:latin typeface="Arial" pitchFamily="34" charset="0"/>
            </a:endParaRPr>
          </a:p>
        </p:txBody>
      </p:sp>
      <p:pic>
        <p:nvPicPr>
          <p:cNvPr id="479236" name="Picture 4" descr="İlgili res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1515" y="2634708"/>
            <a:ext cx="2926146" cy="1947218"/>
          </a:xfrm>
          <a:prstGeom prst="rect">
            <a:avLst/>
          </a:prstGeom>
          <a:ln>
            <a:noFill/>
          </a:ln>
          <a:effectLst>
            <a:softEdge rad="112500"/>
          </a:effectLs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33</a:t>
            </a:fld>
            <a:endParaRPr lang="tr-TR">
              <a:solidFill>
                <a:prstClr val="black">
                  <a:tint val="75000"/>
                </a:prstClr>
              </a:solidFill>
            </a:endParaRPr>
          </a:p>
        </p:txBody>
      </p:sp>
    </p:spTree>
    <p:extLst>
      <p:ext uri="{BB962C8B-B14F-4D97-AF65-F5344CB8AC3E}">
        <p14:creationId xmlns:p14="http://schemas.microsoft.com/office/powerpoint/2010/main" val="723881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ikdörtgen 10"/>
          <p:cNvSpPr/>
          <p:nvPr/>
        </p:nvSpPr>
        <p:spPr>
          <a:xfrm>
            <a:off x="3783202"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22" name="Dikdörtgen 12"/>
          <p:cNvSpPr/>
          <p:nvPr/>
        </p:nvSpPr>
        <p:spPr>
          <a:xfrm>
            <a:off x="3783202"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23" name="Dikdörtgen 496760"/>
          <p:cNvSpPr>
            <a:spLocks noChangeArrowheads="1"/>
          </p:cNvSpPr>
          <p:nvPr/>
        </p:nvSpPr>
        <p:spPr bwMode="auto">
          <a:xfrm>
            <a:off x="263228" y="1916832"/>
            <a:ext cx="28686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tr-TR" altLang="tr-TR" sz="1600" b="1" dirty="0">
                <a:solidFill>
                  <a:srgbClr val="FF0000"/>
                </a:solidFill>
                <a:latin typeface="Arial" panose="020B0604020202020204" pitchFamily="34" charset="0"/>
              </a:rPr>
              <a:t>Şiddet Önleme ve İzleme Merkezleri (ŞÖNİM) </a:t>
            </a:r>
          </a:p>
          <a:p>
            <a:pPr>
              <a:spcBef>
                <a:spcPct val="0"/>
              </a:spcBef>
              <a:buFontTx/>
              <a:buNone/>
            </a:pPr>
            <a:r>
              <a:rPr lang="tr-TR" altLang="tr-TR" sz="1600" b="1" dirty="0">
                <a:solidFill>
                  <a:srgbClr val="FF0000"/>
                </a:solidFill>
                <a:latin typeface="Arial" panose="020B0604020202020204" pitchFamily="34" charset="0"/>
              </a:rPr>
              <a:t>       </a:t>
            </a:r>
            <a:endParaRPr lang="tr-TR" altLang="tr-TR" sz="1600" dirty="0">
              <a:solidFill>
                <a:srgbClr val="FF0000"/>
              </a:solidFill>
              <a:latin typeface="Arial" panose="020B0604020202020204" pitchFamily="34" charset="0"/>
            </a:endParaRPr>
          </a:p>
          <a:p>
            <a:pPr>
              <a:spcBef>
                <a:spcPct val="0"/>
              </a:spcBef>
              <a:buFontTx/>
              <a:buNone/>
            </a:pPr>
            <a:r>
              <a:rPr lang="tr-TR" altLang="tr-TR" sz="1600" b="1" dirty="0">
                <a:solidFill>
                  <a:srgbClr val="FF0000"/>
                </a:solidFill>
                <a:latin typeface="Arial" panose="020B0604020202020204" pitchFamily="34" charset="0"/>
              </a:rPr>
              <a:t>AÇSH İl Müdürlükleri ve     Sosyal Hizmet </a:t>
            </a:r>
          </a:p>
          <a:p>
            <a:pPr>
              <a:spcBef>
                <a:spcPct val="0"/>
              </a:spcBef>
              <a:buFontTx/>
              <a:buNone/>
            </a:pPr>
            <a:r>
              <a:rPr lang="tr-TR" altLang="tr-TR" sz="1600" b="1" dirty="0">
                <a:solidFill>
                  <a:srgbClr val="FF0000"/>
                </a:solidFill>
                <a:latin typeface="Arial" panose="020B0604020202020204" pitchFamily="34" charset="0"/>
              </a:rPr>
              <a:t>Merkezleri</a:t>
            </a:r>
          </a:p>
          <a:p>
            <a:pPr algn="r">
              <a:spcBef>
                <a:spcPct val="0"/>
              </a:spcBef>
              <a:buFontTx/>
              <a:buNone/>
            </a:pPr>
            <a:r>
              <a:rPr lang="tr-TR" altLang="tr-TR" sz="1600" dirty="0">
                <a:solidFill>
                  <a:srgbClr val="FF0000"/>
                </a:solidFill>
                <a:latin typeface="Arial" panose="020B0604020202020204" pitchFamily="34" charset="0"/>
              </a:rPr>
              <a:t> </a:t>
            </a:r>
          </a:p>
          <a:p>
            <a:pPr>
              <a:spcBef>
                <a:spcPct val="0"/>
              </a:spcBef>
              <a:buFontTx/>
              <a:buNone/>
            </a:pPr>
            <a:r>
              <a:rPr lang="tr-TR" altLang="tr-TR" sz="1600" b="1" dirty="0">
                <a:solidFill>
                  <a:srgbClr val="FF0000"/>
                </a:solidFill>
                <a:latin typeface="Arial" panose="020B0604020202020204" pitchFamily="34" charset="0"/>
              </a:rPr>
              <a:t>ALO 183 </a:t>
            </a:r>
          </a:p>
          <a:p>
            <a:pPr>
              <a:spcBef>
                <a:spcPct val="0"/>
              </a:spcBef>
              <a:buFontTx/>
              <a:buNone/>
            </a:pPr>
            <a:r>
              <a:rPr lang="tr-TR" altLang="tr-TR" sz="1600" b="1" dirty="0">
                <a:solidFill>
                  <a:srgbClr val="FF0000"/>
                </a:solidFill>
                <a:latin typeface="Arial" panose="020B0604020202020204" pitchFamily="34" charset="0"/>
              </a:rPr>
              <a:t>Sosyal Destek Hattı</a:t>
            </a:r>
          </a:p>
          <a:p>
            <a:pPr algn="r">
              <a:spcBef>
                <a:spcPct val="0"/>
              </a:spcBef>
              <a:buFontTx/>
              <a:buNone/>
            </a:pPr>
            <a:r>
              <a:rPr lang="tr-TR" altLang="tr-TR" sz="1800" dirty="0">
                <a:solidFill>
                  <a:srgbClr val="000000"/>
                </a:solidFill>
                <a:latin typeface="Arial" panose="020B0604020202020204" pitchFamily="34" charset="0"/>
              </a:rPr>
              <a:t> </a:t>
            </a:r>
          </a:p>
        </p:txBody>
      </p:sp>
      <p:grpSp>
        <p:nvGrpSpPr>
          <p:cNvPr id="124" name="Group 2"/>
          <p:cNvGrpSpPr>
            <a:grpSpLocks/>
          </p:cNvGrpSpPr>
          <p:nvPr/>
        </p:nvGrpSpPr>
        <p:grpSpPr bwMode="auto">
          <a:xfrm>
            <a:off x="-756592" y="-747464"/>
            <a:ext cx="6624736" cy="6984776"/>
            <a:chOff x="1159" y="887"/>
            <a:chExt cx="9451" cy="10454"/>
          </a:xfrm>
        </p:grpSpPr>
        <p:sp>
          <p:nvSpPr>
            <p:cNvPr id="126" name="Freeform 4"/>
            <p:cNvSpPr>
              <a:spLocks/>
            </p:cNvSpPr>
            <p:nvPr/>
          </p:nvSpPr>
          <p:spPr bwMode="auto">
            <a:xfrm>
              <a:off x="1261" y="1054"/>
              <a:ext cx="3122" cy="20"/>
            </a:xfrm>
            <a:custGeom>
              <a:avLst/>
              <a:gdLst>
                <a:gd name="T0" fmla="*/ 0 w 3122"/>
                <a:gd name="T1" fmla="*/ 0 h 20"/>
                <a:gd name="T2" fmla="*/ 3121 w 3122"/>
                <a:gd name="T3" fmla="*/ 0 h 20"/>
                <a:gd name="T4" fmla="*/ 0 60000 65536"/>
                <a:gd name="T5" fmla="*/ 0 60000 65536"/>
              </a:gdLst>
              <a:ahLst/>
              <a:cxnLst>
                <a:cxn ang="T4">
                  <a:pos x="T0" y="T1"/>
                </a:cxn>
                <a:cxn ang="T5">
                  <a:pos x="T2" y="T3"/>
                </a:cxn>
              </a:cxnLst>
              <a:rect l="0" t="0" r="r" b="b"/>
              <a:pathLst>
                <a:path w="3122" h="20">
                  <a:moveTo>
                    <a:pt x="0" y="0"/>
                  </a:moveTo>
                  <a:lnTo>
                    <a:pt x="3121" y="0"/>
                  </a:lnTo>
                </a:path>
              </a:pathLst>
            </a:custGeom>
            <a:noFill/>
            <a:ln w="4013">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7" name="Freeform 5"/>
            <p:cNvSpPr>
              <a:spLocks/>
            </p:cNvSpPr>
            <p:nvPr/>
          </p:nvSpPr>
          <p:spPr bwMode="auto">
            <a:xfrm>
              <a:off x="1159" y="887"/>
              <a:ext cx="20" cy="171"/>
            </a:xfrm>
            <a:custGeom>
              <a:avLst/>
              <a:gdLst>
                <a:gd name="T0" fmla="*/ 0 w 20"/>
                <a:gd name="T1" fmla="*/ 0 h 171"/>
                <a:gd name="T2" fmla="*/ 0 w 20"/>
                <a:gd name="T3" fmla="*/ 170 h 171"/>
                <a:gd name="T4" fmla="*/ 0 60000 65536"/>
                <a:gd name="T5" fmla="*/ 0 60000 65536"/>
              </a:gdLst>
              <a:ahLst/>
              <a:cxnLst>
                <a:cxn ang="T4">
                  <a:pos x="T0" y="T1"/>
                </a:cxn>
                <a:cxn ang="T5">
                  <a:pos x="T2" y="T3"/>
                </a:cxn>
              </a:cxnLst>
              <a:rect l="0" t="0" r="r" b="b"/>
              <a:pathLst>
                <a:path w="20" h="171">
                  <a:moveTo>
                    <a:pt x="0" y="0"/>
                  </a:moveTo>
                  <a:lnTo>
                    <a:pt x="0" y="170"/>
                  </a:lnTo>
                </a:path>
              </a:pathLst>
            </a:custGeom>
            <a:noFill/>
            <a:ln w="47777">
              <a:solidFill>
                <a:srgbClr val="D90912"/>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8" name="Freeform 6"/>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29" name="Freeform 7"/>
            <p:cNvSpPr>
              <a:spLocks/>
            </p:cNvSpPr>
            <p:nvPr/>
          </p:nvSpPr>
          <p:spPr bwMode="auto">
            <a:xfrm>
              <a:off x="7930" y="6622"/>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8"/>
            <p:cNvSpPr>
              <a:spLocks/>
            </p:cNvSpPr>
            <p:nvPr/>
          </p:nvSpPr>
          <p:spPr bwMode="auto">
            <a:xfrm>
              <a:off x="7187" y="6734"/>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9"/>
            <p:cNvSpPr>
              <a:spLocks/>
            </p:cNvSpPr>
            <p:nvPr/>
          </p:nvSpPr>
          <p:spPr bwMode="auto">
            <a:xfrm>
              <a:off x="8049" y="51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0"/>
            <p:cNvSpPr>
              <a:spLocks/>
            </p:cNvSpPr>
            <p:nvPr/>
          </p:nvSpPr>
          <p:spPr bwMode="auto">
            <a:xfrm>
              <a:off x="7734" y="57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33" name="Group 11"/>
            <p:cNvGrpSpPr>
              <a:grpSpLocks/>
            </p:cNvGrpSpPr>
            <p:nvPr/>
          </p:nvGrpSpPr>
          <p:grpSpPr bwMode="auto">
            <a:xfrm>
              <a:off x="6302" y="8086"/>
              <a:ext cx="383" cy="236"/>
              <a:chOff x="6302" y="8086"/>
              <a:chExt cx="383" cy="236"/>
            </a:xfrm>
          </p:grpSpPr>
          <p:sp>
            <p:nvSpPr>
              <p:cNvPr id="239" name="Freeform 12"/>
              <p:cNvSpPr>
                <a:spLocks/>
              </p:cNvSpPr>
              <p:nvPr/>
            </p:nvSpPr>
            <p:spPr bwMode="auto">
              <a:xfrm>
                <a:off x="6302" y="8086"/>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0" name="Freeform 13"/>
              <p:cNvSpPr>
                <a:spLocks/>
              </p:cNvSpPr>
              <p:nvPr/>
            </p:nvSpPr>
            <p:spPr bwMode="auto">
              <a:xfrm>
                <a:off x="6302" y="8086"/>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34" name="Group 14"/>
            <p:cNvGrpSpPr>
              <a:grpSpLocks/>
            </p:cNvGrpSpPr>
            <p:nvPr/>
          </p:nvGrpSpPr>
          <p:grpSpPr bwMode="auto">
            <a:xfrm>
              <a:off x="7333" y="8364"/>
              <a:ext cx="383" cy="236"/>
              <a:chOff x="7333" y="8364"/>
              <a:chExt cx="383" cy="236"/>
            </a:xfrm>
          </p:grpSpPr>
          <p:sp>
            <p:nvSpPr>
              <p:cNvPr id="237" name="Freeform 15"/>
              <p:cNvSpPr>
                <a:spLocks/>
              </p:cNvSpPr>
              <p:nvPr/>
            </p:nvSpPr>
            <p:spPr bwMode="auto">
              <a:xfrm>
                <a:off x="7333" y="836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8" name="Freeform 16"/>
              <p:cNvSpPr>
                <a:spLocks/>
              </p:cNvSpPr>
              <p:nvPr/>
            </p:nvSpPr>
            <p:spPr bwMode="auto">
              <a:xfrm>
                <a:off x="7333" y="836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35" name="Group 17"/>
            <p:cNvGrpSpPr>
              <a:grpSpLocks/>
            </p:cNvGrpSpPr>
            <p:nvPr/>
          </p:nvGrpSpPr>
          <p:grpSpPr bwMode="auto">
            <a:xfrm>
              <a:off x="6197" y="7310"/>
              <a:ext cx="383" cy="236"/>
              <a:chOff x="6197" y="7310"/>
              <a:chExt cx="383" cy="236"/>
            </a:xfrm>
          </p:grpSpPr>
          <p:sp>
            <p:nvSpPr>
              <p:cNvPr id="235" name="Freeform 18"/>
              <p:cNvSpPr>
                <a:spLocks/>
              </p:cNvSpPr>
              <p:nvPr/>
            </p:nvSpPr>
            <p:spPr bwMode="auto">
              <a:xfrm>
                <a:off x="6197" y="7310"/>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 name="Freeform 19"/>
              <p:cNvSpPr>
                <a:spLocks/>
              </p:cNvSpPr>
              <p:nvPr/>
            </p:nvSpPr>
            <p:spPr bwMode="auto">
              <a:xfrm>
                <a:off x="6197" y="7310"/>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36" name="Group 20"/>
            <p:cNvGrpSpPr>
              <a:grpSpLocks/>
            </p:cNvGrpSpPr>
            <p:nvPr/>
          </p:nvGrpSpPr>
          <p:grpSpPr bwMode="auto">
            <a:xfrm>
              <a:off x="7256" y="7074"/>
              <a:ext cx="383" cy="236"/>
              <a:chOff x="7256" y="7074"/>
              <a:chExt cx="383" cy="236"/>
            </a:xfrm>
          </p:grpSpPr>
          <p:sp>
            <p:nvSpPr>
              <p:cNvPr id="233" name="Freeform 21"/>
              <p:cNvSpPr>
                <a:spLocks/>
              </p:cNvSpPr>
              <p:nvPr/>
            </p:nvSpPr>
            <p:spPr bwMode="auto">
              <a:xfrm>
                <a:off x="7256" y="707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4" name="Freeform 22"/>
              <p:cNvSpPr>
                <a:spLocks/>
              </p:cNvSpPr>
              <p:nvPr/>
            </p:nvSpPr>
            <p:spPr bwMode="auto">
              <a:xfrm>
                <a:off x="7256" y="707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37" name="Freeform 23"/>
            <p:cNvSpPr>
              <a:spLocks/>
            </p:cNvSpPr>
            <p:nvPr/>
          </p:nvSpPr>
          <p:spPr bwMode="auto">
            <a:xfrm>
              <a:off x="8295" y="5663"/>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8" name="Freeform 24"/>
            <p:cNvSpPr>
              <a:spLocks/>
            </p:cNvSpPr>
            <p:nvPr/>
          </p:nvSpPr>
          <p:spPr bwMode="auto">
            <a:xfrm>
              <a:off x="7333" y="6235"/>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9" name="Freeform 25"/>
            <p:cNvSpPr>
              <a:spLocks/>
            </p:cNvSpPr>
            <p:nvPr/>
          </p:nvSpPr>
          <p:spPr bwMode="auto">
            <a:xfrm>
              <a:off x="7257" y="7779"/>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 name="Freeform 26"/>
            <p:cNvSpPr>
              <a:spLocks/>
            </p:cNvSpPr>
            <p:nvPr/>
          </p:nvSpPr>
          <p:spPr bwMode="auto">
            <a:xfrm>
              <a:off x="5770" y="8398"/>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 name="Freeform 27"/>
            <p:cNvSpPr>
              <a:spLocks/>
            </p:cNvSpPr>
            <p:nvPr/>
          </p:nvSpPr>
          <p:spPr bwMode="auto">
            <a:xfrm>
              <a:off x="8796" y="7453"/>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2" name="Freeform 28"/>
            <p:cNvSpPr>
              <a:spLocks/>
            </p:cNvSpPr>
            <p:nvPr/>
          </p:nvSpPr>
          <p:spPr bwMode="auto">
            <a:xfrm>
              <a:off x="8551" y="6025"/>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3" name="Group 29"/>
            <p:cNvGrpSpPr>
              <a:grpSpLocks/>
            </p:cNvGrpSpPr>
            <p:nvPr/>
          </p:nvGrpSpPr>
          <p:grpSpPr bwMode="auto">
            <a:xfrm>
              <a:off x="6271" y="4691"/>
              <a:ext cx="2661" cy="4022"/>
              <a:chOff x="6271" y="4691"/>
              <a:chExt cx="2661" cy="4022"/>
            </a:xfrm>
          </p:grpSpPr>
          <p:sp>
            <p:nvSpPr>
              <p:cNvPr id="226" name="Freeform 30"/>
              <p:cNvSpPr>
                <a:spLocks/>
              </p:cNvSpPr>
              <p:nvPr/>
            </p:nvSpPr>
            <p:spPr bwMode="auto">
              <a:xfrm>
                <a:off x="6271" y="4691"/>
                <a:ext cx="2661" cy="4022"/>
              </a:xfrm>
              <a:custGeom>
                <a:avLst/>
                <a:gdLst>
                  <a:gd name="T0" fmla="*/ 299 w 2661"/>
                  <a:gd name="T1" fmla="*/ 3532 h 4022"/>
                  <a:gd name="T2" fmla="*/ 287 w 2661"/>
                  <a:gd name="T3" fmla="*/ 3499 h 4022"/>
                  <a:gd name="T4" fmla="*/ 277 w 2661"/>
                  <a:gd name="T5" fmla="*/ 3485 h 4022"/>
                  <a:gd name="T6" fmla="*/ 129 w 2661"/>
                  <a:gd name="T7" fmla="*/ 3460 h 4022"/>
                  <a:gd name="T8" fmla="*/ 50 w 2661"/>
                  <a:gd name="T9" fmla="*/ 3478 h 4022"/>
                  <a:gd name="T10" fmla="*/ 16 w 2661"/>
                  <a:gd name="T11" fmla="*/ 3564 h 4022"/>
                  <a:gd name="T12" fmla="*/ 0 w 2661"/>
                  <a:gd name="T13" fmla="*/ 3741 h 4022"/>
                  <a:gd name="T14" fmla="*/ 47 w 2661"/>
                  <a:gd name="T15" fmla="*/ 3691 h 4022"/>
                  <a:gd name="T16" fmla="*/ 85 w 2661"/>
                  <a:gd name="T17" fmla="*/ 3661 h 4022"/>
                  <a:gd name="T18" fmla="*/ 135 w 2661"/>
                  <a:gd name="T19" fmla="*/ 3638 h 4022"/>
                  <a:gd name="T20" fmla="*/ 216 w 2661"/>
                  <a:gd name="T21" fmla="*/ 3612 h 4022"/>
                  <a:gd name="T22" fmla="*/ 284 w 2661"/>
                  <a:gd name="T23" fmla="*/ 3573 h 4022"/>
                  <a:gd name="T24" fmla="*/ 299 w 2661"/>
                  <a:gd name="T25" fmla="*/ 35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99" y="3532"/>
                    </a:moveTo>
                    <a:lnTo>
                      <a:pt x="287" y="3499"/>
                    </a:lnTo>
                    <a:lnTo>
                      <a:pt x="277" y="3485"/>
                    </a:lnTo>
                    <a:lnTo>
                      <a:pt x="129" y="3460"/>
                    </a:lnTo>
                    <a:lnTo>
                      <a:pt x="50" y="3478"/>
                    </a:lnTo>
                    <a:lnTo>
                      <a:pt x="16" y="3564"/>
                    </a:lnTo>
                    <a:lnTo>
                      <a:pt x="0" y="3741"/>
                    </a:lnTo>
                    <a:lnTo>
                      <a:pt x="47" y="3691"/>
                    </a:lnTo>
                    <a:lnTo>
                      <a:pt x="85" y="3661"/>
                    </a:lnTo>
                    <a:lnTo>
                      <a:pt x="135" y="3638"/>
                    </a:lnTo>
                    <a:lnTo>
                      <a:pt x="216" y="3612"/>
                    </a:lnTo>
                    <a:lnTo>
                      <a:pt x="284" y="3573"/>
                    </a:lnTo>
                    <a:lnTo>
                      <a:pt x="299" y="3532"/>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7" name="Freeform 31"/>
              <p:cNvSpPr>
                <a:spLocks/>
              </p:cNvSpPr>
              <p:nvPr/>
            </p:nvSpPr>
            <p:spPr bwMode="auto">
              <a:xfrm>
                <a:off x="6271" y="4691"/>
                <a:ext cx="2661" cy="4022"/>
              </a:xfrm>
              <a:custGeom>
                <a:avLst/>
                <a:gdLst>
                  <a:gd name="T0" fmla="*/ 716 w 2661"/>
                  <a:gd name="T1" fmla="*/ 3032 h 4022"/>
                  <a:gd name="T2" fmla="*/ 634 w 2661"/>
                  <a:gd name="T3" fmla="*/ 2906 h 4022"/>
                  <a:gd name="T4" fmla="*/ 567 w 2661"/>
                  <a:gd name="T5" fmla="*/ 2861 h 4022"/>
                  <a:gd name="T6" fmla="*/ 481 w 2661"/>
                  <a:gd name="T7" fmla="*/ 2894 h 4022"/>
                  <a:gd name="T8" fmla="*/ 340 w 2661"/>
                  <a:gd name="T9" fmla="*/ 3002 h 4022"/>
                  <a:gd name="T10" fmla="*/ 409 w 2661"/>
                  <a:gd name="T11" fmla="*/ 3003 h 4022"/>
                  <a:gd name="T12" fmla="*/ 457 w 2661"/>
                  <a:gd name="T13" fmla="*/ 3010 h 4022"/>
                  <a:gd name="T14" fmla="*/ 507 w 2661"/>
                  <a:gd name="T15" fmla="*/ 3032 h 4022"/>
                  <a:gd name="T16" fmla="*/ 582 w 2661"/>
                  <a:gd name="T17" fmla="*/ 3073 h 4022"/>
                  <a:gd name="T18" fmla="*/ 656 w 2661"/>
                  <a:gd name="T19" fmla="*/ 3097 h 4022"/>
                  <a:gd name="T20" fmla="*/ 696 w 2661"/>
                  <a:gd name="T21" fmla="*/ 3080 h 4022"/>
                  <a:gd name="T22" fmla="*/ 713 w 2661"/>
                  <a:gd name="T23" fmla="*/ 3049 h 4022"/>
                  <a:gd name="T24" fmla="*/ 716 w 2661"/>
                  <a:gd name="T25" fmla="*/ 30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716" y="3032"/>
                    </a:moveTo>
                    <a:lnTo>
                      <a:pt x="634" y="2906"/>
                    </a:lnTo>
                    <a:lnTo>
                      <a:pt x="567" y="2861"/>
                    </a:lnTo>
                    <a:lnTo>
                      <a:pt x="481" y="2894"/>
                    </a:lnTo>
                    <a:lnTo>
                      <a:pt x="340" y="3002"/>
                    </a:lnTo>
                    <a:lnTo>
                      <a:pt x="409" y="3003"/>
                    </a:lnTo>
                    <a:lnTo>
                      <a:pt x="457" y="3010"/>
                    </a:lnTo>
                    <a:lnTo>
                      <a:pt x="507" y="3032"/>
                    </a:lnTo>
                    <a:lnTo>
                      <a:pt x="582" y="3073"/>
                    </a:lnTo>
                    <a:lnTo>
                      <a:pt x="656" y="3097"/>
                    </a:lnTo>
                    <a:lnTo>
                      <a:pt x="696" y="3080"/>
                    </a:lnTo>
                    <a:lnTo>
                      <a:pt x="713" y="3049"/>
                    </a:lnTo>
                    <a:lnTo>
                      <a:pt x="716" y="3032"/>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8" name="Freeform 32"/>
              <p:cNvSpPr>
                <a:spLocks/>
              </p:cNvSpPr>
              <p:nvPr/>
            </p:nvSpPr>
            <p:spPr bwMode="auto">
              <a:xfrm>
                <a:off x="6271" y="4691"/>
                <a:ext cx="2661" cy="4022"/>
              </a:xfrm>
              <a:custGeom>
                <a:avLst/>
                <a:gdLst>
                  <a:gd name="T0" fmla="*/ 999 w 2661"/>
                  <a:gd name="T1" fmla="*/ 2020 h 4022"/>
                  <a:gd name="T2" fmla="*/ 987 w 2661"/>
                  <a:gd name="T3" fmla="*/ 1987 h 4022"/>
                  <a:gd name="T4" fmla="*/ 977 w 2661"/>
                  <a:gd name="T5" fmla="*/ 1973 h 4022"/>
                  <a:gd name="T6" fmla="*/ 829 w 2661"/>
                  <a:gd name="T7" fmla="*/ 1948 h 4022"/>
                  <a:gd name="T8" fmla="*/ 751 w 2661"/>
                  <a:gd name="T9" fmla="*/ 1966 h 4022"/>
                  <a:gd name="T10" fmla="*/ 716 w 2661"/>
                  <a:gd name="T11" fmla="*/ 2052 h 4022"/>
                  <a:gd name="T12" fmla="*/ 700 w 2661"/>
                  <a:gd name="T13" fmla="*/ 2229 h 4022"/>
                  <a:gd name="T14" fmla="*/ 747 w 2661"/>
                  <a:gd name="T15" fmla="*/ 2179 h 4022"/>
                  <a:gd name="T16" fmla="*/ 785 w 2661"/>
                  <a:gd name="T17" fmla="*/ 2149 h 4022"/>
                  <a:gd name="T18" fmla="*/ 835 w 2661"/>
                  <a:gd name="T19" fmla="*/ 2126 h 4022"/>
                  <a:gd name="T20" fmla="*/ 916 w 2661"/>
                  <a:gd name="T21" fmla="*/ 2099 h 4022"/>
                  <a:gd name="T22" fmla="*/ 984 w 2661"/>
                  <a:gd name="T23" fmla="*/ 2061 h 4022"/>
                  <a:gd name="T24" fmla="*/ 999 w 2661"/>
                  <a:gd name="T25" fmla="*/ 202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999" y="2020"/>
                    </a:moveTo>
                    <a:lnTo>
                      <a:pt x="987" y="1987"/>
                    </a:lnTo>
                    <a:lnTo>
                      <a:pt x="977" y="1973"/>
                    </a:lnTo>
                    <a:lnTo>
                      <a:pt x="829" y="1948"/>
                    </a:lnTo>
                    <a:lnTo>
                      <a:pt x="751" y="1966"/>
                    </a:lnTo>
                    <a:lnTo>
                      <a:pt x="716" y="2052"/>
                    </a:lnTo>
                    <a:lnTo>
                      <a:pt x="700" y="2229"/>
                    </a:lnTo>
                    <a:lnTo>
                      <a:pt x="747" y="2179"/>
                    </a:lnTo>
                    <a:lnTo>
                      <a:pt x="785" y="2149"/>
                    </a:lnTo>
                    <a:lnTo>
                      <a:pt x="835" y="2126"/>
                    </a:lnTo>
                    <a:lnTo>
                      <a:pt x="916" y="2099"/>
                    </a:lnTo>
                    <a:lnTo>
                      <a:pt x="984" y="2061"/>
                    </a:lnTo>
                    <a:lnTo>
                      <a:pt x="999" y="2020"/>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9" name="Freeform 33"/>
              <p:cNvSpPr>
                <a:spLocks/>
              </p:cNvSpPr>
              <p:nvPr/>
            </p:nvSpPr>
            <p:spPr bwMode="auto">
              <a:xfrm>
                <a:off x="6271" y="4691"/>
                <a:ext cx="2661" cy="4022"/>
              </a:xfrm>
              <a:custGeom>
                <a:avLst/>
                <a:gdLst>
                  <a:gd name="T0" fmla="*/ 1328 w 2661"/>
                  <a:gd name="T1" fmla="*/ 3850 h 4022"/>
                  <a:gd name="T2" fmla="*/ 1245 w 2661"/>
                  <a:gd name="T3" fmla="*/ 3724 h 4022"/>
                  <a:gd name="T4" fmla="*/ 1179 w 2661"/>
                  <a:gd name="T5" fmla="*/ 3679 h 4022"/>
                  <a:gd name="T6" fmla="*/ 1093 w 2661"/>
                  <a:gd name="T7" fmla="*/ 3712 h 4022"/>
                  <a:gd name="T8" fmla="*/ 951 w 2661"/>
                  <a:gd name="T9" fmla="*/ 3820 h 4022"/>
                  <a:gd name="T10" fmla="*/ 1020 w 2661"/>
                  <a:gd name="T11" fmla="*/ 3821 h 4022"/>
                  <a:gd name="T12" fmla="*/ 1069 w 2661"/>
                  <a:gd name="T13" fmla="*/ 3829 h 4022"/>
                  <a:gd name="T14" fmla="*/ 1119 w 2661"/>
                  <a:gd name="T15" fmla="*/ 3850 h 4022"/>
                  <a:gd name="T16" fmla="*/ 1194 w 2661"/>
                  <a:gd name="T17" fmla="*/ 3891 h 4022"/>
                  <a:gd name="T18" fmla="*/ 1268 w 2661"/>
                  <a:gd name="T19" fmla="*/ 3915 h 4022"/>
                  <a:gd name="T20" fmla="*/ 1308 w 2661"/>
                  <a:gd name="T21" fmla="*/ 3898 h 4022"/>
                  <a:gd name="T22" fmla="*/ 1324 w 2661"/>
                  <a:gd name="T23" fmla="*/ 3867 h 4022"/>
                  <a:gd name="T24" fmla="*/ 1328 w 2661"/>
                  <a:gd name="T25" fmla="*/ 385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1328" y="3850"/>
                    </a:moveTo>
                    <a:lnTo>
                      <a:pt x="1245" y="3724"/>
                    </a:lnTo>
                    <a:lnTo>
                      <a:pt x="1179" y="3679"/>
                    </a:lnTo>
                    <a:lnTo>
                      <a:pt x="1093" y="3712"/>
                    </a:lnTo>
                    <a:lnTo>
                      <a:pt x="951" y="3820"/>
                    </a:lnTo>
                    <a:lnTo>
                      <a:pt x="1020" y="3821"/>
                    </a:lnTo>
                    <a:lnTo>
                      <a:pt x="1069" y="3829"/>
                    </a:lnTo>
                    <a:lnTo>
                      <a:pt x="1119" y="3850"/>
                    </a:lnTo>
                    <a:lnTo>
                      <a:pt x="1194" y="3891"/>
                    </a:lnTo>
                    <a:lnTo>
                      <a:pt x="1268" y="3915"/>
                    </a:lnTo>
                    <a:lnTo>
                      <a:pt x="1308" y="3898"/>
                    </a:lnTo>
                    <a:lnTo>
                      <a:pt x="1324" y="3867"/>
                    </a:lnTo>
                    <a:lnTo>
                      <a:pt x="1328" y="3850"/>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0" name="Freeform 34"/>
              <p:cNvSpPr>
                <a:spLocks/>
              </p:cNvSpPr>
              <p:nvPr/>
            </p:nvSpPr>
            <p:spPr bwMode="auto">
              <a:xfrm>
                <a:off x="6271" y="4691"/>
                <a:ext cx="2661" cy="4022"/>
              </a:xfrm>
              <a:custGeom>
                <a:avLst/>
                <a:gdLst>
                  <a:gd name="T0" fmla="*/ 2251 w 2661"/>
                  <a:gd name="T1" fmla="*/ 4021 h 4022"/>
                  <a:gd name="T2" fmla="*/ 2235 w 2661"/>
                  <a:gd name="T3" fmla="*/ 3844 h 4022"/>
                  <a:gd name="T4" fmla="*/ 2201 w 2661"/>
                  <a:gd name="T5" fmla="*/ 3758 h 4022"/>
                  <a:gd name="T6" fmla="*/ 2122 w 2661"/>
                  <a:gd name="T7" fmla="*/ 3740 h 4022"/>
                  <a:gd name="T8" fmla="*/ 1974 w 2661"/>
                  <a:gd name="T9" fmla="*/ 3765 h 4022"/>
                  <a:gd name="T10" fmla="*/ 1964 w 2661"/>
                  <a:gd name="T11" fmla="*/ 3779 h 4022"/>
                  <a:gd name="T12" fmla="*/ 1952 w 2661"/>
                  <a:gd name="T13" fmla="*/ 3812 h 4022"/>
                  <a:gd name="T14" fmla="*/ 1967 w 2661"/>
                  <a:gd name="T15" fmla="*/ 3853 h 4022"/>
                  <a:gd name="T16" fmla="*/ 2035 w 2661"/>
                  <a:gd name="T17" fmla="*/ 3891 h 4022"/>
                  <a:gd name="T18" fmla="*/ 2116 w 2661"/>
                  <a:gd name="T19" fmla="*/ 3918 h 4022"/>
                  <a:gd name="T20" fmla="*/ 2166 w 2661"/>
                  <a:gd name="T21" fmla="*/ 3940 h 4022"/>
                  <a:gd name="T22" fmla="*/ 2204 w 2661"/>
                  <a:gd name="T23" fmla="*/ 3971 h 4022"/>
                  <a:gd name="T24" fmla="*/ 2251 w 2661"/>
                  <a:gd name="T25" fmla="*/ 402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251" y="4021"/>
                    </a:moveTo>
                    <a:lnTo>
                      <a:pt x="2235" y="3844"/>
                    </a:lnTo>
                    <a:lnTo>
                      <a:pt x="2201" y="3758"/>
                    </a:lnTo>
                    <a:lnTo>
                      <a:pt x="2122" y="3740"/>
                    </a:lnTo>
                    <a:lnTo>
                      <a:pt x="1974" y="3765"/>
                    </a:lnTo>
                    <a:lnTo>
                      <a:pt x="1964" y="3779"/>
                    </a:lnTo>
                    <a:lnTo>
                      <a:pt x="1952" y="3812"/>
                    </a:lnTo>
                    <a:lnTo>
                      <a:pt x="1967" y="3853"/>
                    </a:lnTo>
                    <a:lnTo>
                      <a:pt x="2035" y="3891"/>
                    </a:lnTo>
                    <a:lnTo>
                      <a:pt x="2116" y="3918"/>
                    </a:lnTo>
                    <a:lnTo>
                      <a:pt x="2166" y="3940"/>
                    </a:lnTo>
                    <a:lnTo>
                      <a:pt x="2204" y="3971"/>
                    </a:lnTo>
                    <a:lnTo>
                      <a:pt x="2251" y="4021"/>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1" name="Freeform 35"/>
              <p:cNvSpPr>
                <a:spLocks/>
              </p:cNvSpPr>
              <p:nvPr/>
            </p:nvSpPr>
            <p:spPr bwMode="auto">
              <a:xfrm>
                <a:off x="6271" y="4691"/>
                <a:ext cx="2661" cy="4022"/>
              </a:xfrm>
              <a:custGeom>
                <a:avLst/>
                <a:gdLst>
                  <a:gd name="T0" fmla="*/ 2489 w 2661"/>
                  <a:gd name="T1" fmla="*/ 71 h 4022"/>
                  <a:gd name="T2" fmla="*/ 2478 w 2661"/>
                  <a:gd name="T3" fmla="*/ 38 h 4022"/>
                  <a:gd name="T4" fmla="*/ 2468 w 2661"/>
                  <a:gd name="T5" fmla="*/ 25 h 4022"/>
                  <a:gd name="T6" fmla="*/ 2320 w 2661"/>
                  <a:gd name="T7" fmla="*/ 0 h 4022"/>
                  <a:gd name="T8" fmla="*/ 2241 w 2661"/>
                  <a:gd name="T9" fmla="*/ 18 h 4022"/>
                  <a:gd name="T10" fmla="*/ 2207 w 2661"/>
                  <a:gd name="T11" fmla="*/ 103 h 4022"/>
                  <a:gd name="T12" fmla="*/ 2190 w 2661"/>
                  <a:gd name="T13" fmla="*/ 281 h 4022"/>
                  <a:gd name="T14" fmla="*/ 2238 w 2661"/>
                  <a:gd name="T15" fmla="*/ 230 h 4022"/>
                  <a:gd name="T16" fmla="*/ 2276 w 2661"/>
                  <a:gd name="T17" fmla="*/ 200 h 4022"/>
                  <a:gd name="T18" fmla="*/ 2326 w 2661"/>
                  <a:gd name="T19" fmla="*/ 178 h 4022"/>
                  <a:gd name="T20" fmla="*/ 2407 w 2661"/>
                  <a:gd name="T21" fmla="*/ 151 h 4022"/>
                  <a:gd name="T22" fmla="*/ 2475 w 2661"/>
                  <a:gd name="T23" fmla="*/ 113 h 4022"/>
                  <a:gd name="T24" fmla="*/ 2489 w 2661"/>
                  <a:gd name="T25" fmla="*/ 7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489" y="71"/>
                    </a:moveTo>
                    <a:lnTo>
                      <a:pt x="2478" y="38"/>
                    </a:lnTo>
                    <a:lnTo>
                      <a:pt x="2468" y="25"/>
                    </a:lnTo>
                    <a:lnTo>
                      <a:pt x="2320" y="0"/>
                    </a:lnTo>
                    <a:lnTo>
                      <a:pt x="2241" y="18"/>
                    </a:lnTo>
                    <a:lnTo>
                      <a:pt x="2207" y="103"/>
                    </a:lnTo>
                    <a:lnTo>
                      <a:pt x="2190" y="281"/>
                    </a:lnTo>
                    <a:lnTo>
                      <a:pt x="2238" y="230"/>
                    </a:lnTo>
                    <a:lnTo>
                      <a:pt x="2276" y="200"/>
                    </a:lnTo>
                    <a:lnTo>
                      <a:pt x="2326" y="178"/>
                    </a:lnTo>
                    <a:lnTo>
                      <a:pt x="2407" y="151"/>
                    </a:lnTo>
                    <a:lnTo>
                      <a:pt x="2475" y="113"/>
                    </a:lnTo>
                    <a:lnTo>
                      <a:pt x="2489" y="71"/>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2" name="Freeform 36"/>
              <p:cNvSpPr>
                <a:spLocks/>
              </p:cNvSpPr>
              <p:nvPr/>
            </p:nvSpPr>
            <p:spPr bwMode="auto">
              <a:xfrm>
                <a:off x="6271" y="4691"/>
                <a:ext cx="2661" cy="4022"/>
              </a:xfrm>
              <a:custGeom>
                <a:avLst/>
                <a:gdLst>
                  <a:gd name="T0" fmla="*/ 2660 w 2661"/>
                  <a:gd name="T1" fmla="*/ 3017 h 4022"/>
                  <a:gd name="T2" fmla="*/ 2578 w 2661"/>
                  <a:gd name="T3" fmla="*/ 2891 h 4022"/>
                  <a:gd name="T4" fmla="*/ 2511 w 2661"/>
                  <a:gd name="T5" fmla="*/ 2846 h 4022"/>
                  <a:gd name="T6" fmla="*/ 2425 w 2661"/>
                  <a:gd name="T7" fmla="*/ 2879 h 4022"/>
                  <a:gd name="T8" fmla="*/ 2284 w 2661"/>
                  <a:gd name="T9" fmla="*/ 2987 h 4022"/>
                  <a:gd name="T10" fmla="*/ 2353 w 2661"/>
                  <a:gd name="T11" fmla="*/ 2988 h 4022"/>
                  <a:gd name="T12" fmla="*/ 2401 w 2661"/>
                  <a:gd name="T13" fmla="*/ 2995 h 4022"/>
                  <a:gd name="T14" fmla="*/ 2451 w 2661"/>
                  <a:gd name="T15" fmla="*/ 3017 h 4022"/>
                  <a:gd name="T16" fmla="*/ 2526 w 2661"/>
                  <a:gd name="T17" fmla="*/ 3058 h 4022"/>
                  <a:gd name="T18" fmla="*/ 2600 w 2661"/>
                  <a:gd name="T19" fmla="*/ 3082 h 4022"/>
                  <a:gd name="T20" fmla="*/ 2641 w 2661"/>
                  <a:gd name="T21" fmla="*/ 3065 h 4022"/>
                  <a:gd name="T22" fmla="*/ 2657 w 2661"/>
                  <a:gd name="T23" fmla="*/ 3034 h 4022"/>
                  <a:gd name="T24" fmla="*/ 2660 w 2661"/>
                  <a:gd name="T25" fmla="*/ 3017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660" y="3017"/>
                    </a:moveTo>
                    <a:lnTo>
                      <a:pt x="2578" y="2891"/>
                    </a:lnTo>
                    <a:lnTo>
                      <a:pt x="2511" y="2846"/>
                    </a:lnTo>
                    <a:lnTo>
                      <a:pt x="2425" y="2879"/>
                    </a:lnTo>
                    <a:lnTo>
                      <a:pt x="2284" y="2987"/>
                    </a:lnTo>
                    <a:lnTo>
                      <a:pt x="2353" y="2988"/>
                    </a:lnTo>
                    <a:lnTo>
                      <a:pt x="2401" y="2995"/>
                    </a:lnTo>
                    <a:lnTo>
                      <a:pt x="2451" y="3017"/>
                    </a:lnTo>
                    <a:lnTo>
                      <a:pt x="2526" y="3058"/>
                    </a:lnTo>
                    <a:lnTo>
                      <a:pt x="2600" y="3082"/>
                    </a:lnTo>
                    <a:lnTo>
                      <a:pt x="2641" y="3065"/>
                    </a:lnTo>
                    <a:lnTo>
                      <a:pt x="2657" y="3034"/>
                    </a:lnTo>
                    <a:lnTo>
                      <a:pt x="2660" y="3017"/>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4" name="Freeform 37"/>
            <p:cNvSpPr>
              <a:spLocks/>
            </p:cNvSpPr>
            <p:nvPr/>
          </p:nvSpPr>
          <p:spPr bwMode="auto">
            <a:xfrm>
              <a:off x="6944" y="766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45" name="Group 38"/>
            <p:cNvGrpSpPr>
              <a:grpSpLocks/>
            </p:cNvGrpSpPr>
            <p:nvPr/>
          </p:nvGrpSpPr>
          <p:grpSpPr bwMode="auto">
            <a:xfrm>
              <a:off x="5774" y="7733"/>
              <a:ext cx="3874" cy="1154"/>
              <a:chOff x="5774" y="7733"/>
              <a:chExt cx="3874" cy="1154"/>
            </a:xfrm>
          </p:grpSpPr>
          <p:sp>
            <p:nvSpPr>
              <p:cNvPr id="223" name="Freeform 39"/>
              <p:cNvSpPr>
                <a:spLocks/>
              </p:cNvSpPr>
              <p:nvPr/>
            </p:nvSpPr>
            <p:spPr bwMode="auto">
              <a:xfrm>
                <a:off x="5774" y="7733"/>
                <a:ext cx="3874" cy="1154"/>
              </a:xfrm>
              <a:custGeom>
                <a:avLst/>
                <a:gdLst>
                  <a:gd name="T0" fmla="*/ 290 w 3874"/>
                  <a:gd name="T1" fmla="*/ 915 h 1154"/>
                  <a:gd name="T2" fmla="*/ 120 w 3874"/>
                  <a:gd name="T3" fmla="*/ 889 h 1154"/>
                  <a:gd name="T4" fmla="*/ 33 w 3874"/>
                  <a:gd name="T5" fmla="*/ 906 h 1154"/>
                  <a:gd name="T6" fmla="*/ 2 w 3874"/>
                  <a:gd name="T7" fmla="*/ 986 h 1154"/>
                  <a:gd name="T8" fmla="*/ 0 w 3874"/>
                  <a:gd name="T9" fmla="*/ 1153 h 1154"/>
                  <a:gd name="T10" fmla="*/ 28 w 3874"/>
                  <a:gd name="T11" fmla="*/ 1126 h 1154"/>
                  <a:gd name="T12" fmla="*/ 62 w 3874"/>
                  <a:gd name="T13" fmla="*/ 1110 h 1154"/>
                  <a:gd name="T14" fmla="*/ 107 w 3874"/>
                  <a:gd name="T15" fmla="*/ 1097 h 1154"/>
                  <a:gd name="T16" fmla="*/ 173 w 3874"/>
                  <a:gd name="T17" fmla="*/ 1080 h 1154"/>
                  <a:gd name="T18" fmla="*/ 233 w 3874"/>
                  <a:gd name="T19" fmla="*/ 1060 h 1154"/>
                  <a:gd name="T20" fmla="*/ 266 w 3874"/>
                  <a:gd name="T21" fmla="*/ 1036 h 1154"/>
                  <a:gd name="T22" fmla="*/ 281 w 3874"/>
                  <a:gd name="T23" fmla="*/ 993 h 1154"/>
                  <a:gd name="T24" fmla="*/ 290 w 3874"/>
                  <a:gd name="T25" fmla="*/ 91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290" y="915"/>
                    </a:moveTo>
                    <a:lnTo>
                      <a:pt x="120" y="889"/>
                    </a:lnTo>
                    <a:lnTo>
                      <a:pt x="33" y="906"/>
                    </a:lnTo>
                    <a:lnTo>
                      <a:pt x="2" y="986"/>
                    </a:lnTo>
                    <a:lnTo>
                      <a:pt x="0" y="1153"/>
                    </a:lnTo>
                    <a:lnTo>
                      <a:pt x="28" y="1126"/>
                    </a:lnTo>
                    <a:lnTo>
                      <a:pt x="62" y="1110"/>
                    </a:lnTo>
                    <a:lnTo>
                      <a:pt x="107" y="1097"/>
                    </a:lnTo>
                    <a:lnTo>
                      <a:pt x="173" y="1080"/>
                    </a:lnTo>
                    <a:lnTo>
                      <a:pt x="233" y="1060"/>
                    </a:lnTo>
                    <a:lnTo>
                      <a:pt x="266" y="1036"/>
                    </a:lnTo>
                    <a:lnTo>
                      <a:pt x="281" y="993"/>
                    </a:lnTo>
                    <a:lnTo>
                      <a:pt x="290" y="91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4" name="Freeform 40"/>
              <p:cNvSpPr>
                <a:spLocks/>
              </p:cNvSpPr>
              <p:nvPr/>
            </p:nvSpPr>
            <p:spPr bwMode="auto">
              <a:xfrm>
                <a:off x="5774" y="7733"/>
                <a:ext cx="3874" cy="1154"/>
              </a:xfrm>
              <a:custGeom>
                <a:avLst/>
                <a:gdLst>
                  <a:gd name="T0" fmla="*/ 1169 w 3874"/>
                  <a:gd name="T1" fmla="*/ 25 h 1154"/>
                  <a:gd name="T2" fmla="*/ 999 w 3874"/>
                  <a:gd name="T3" fmla="*/ 0 h 1154"/>
                  <a:gd name="T4" fmla="*/ 912 w 3874"/>
                  <a:gd name="T5" fmla="*/ 16 h 1154"/>
                  <a:gd name="T6" fmla="*/ 881 w 3874"/>
                  <a:gd name="T7" fmla="*/ 96 h 1154"/>
                  <a:gd name="T8" fmla="*/ 879 w 3874"/>
                  <a:gd name="T9" fmla="*/ 263 h 1154"/>
                  <a:gd name="T10" fmla="*/ 908 w 3874"/>
                  <a:gd name="T11" fmla="*/ 236 h 1154"/>
                  <a:gd name="T12" fmla="*/ 941 w 3874"/>
                  <a:gd name="T13" fmla="*/ 220 h 1154"/>
                  <a:gd name="T14" fmla="*/ 987 w 3874"/>
                  <a:gd name="T15" fmla="*/ 207 h 1154"/>
                  <a:gd name="T16" fmla="*/ 1052 w 3874"/>
                  <a:gd name="T17" fmla="*/ 190 h 1154"/>
                  <a:gd name="T18" fmla="*/ 1113 w 3874"/>
                  <a:gd name="T19" fmla="*/ 170 h 1154"/>
                  <a:gd name="T20" fmla="*/ 1145 w 3874"/>
                  <a:gd name="T21" fmla="*/ 146 h 1154"/>
                  <a:gd name="T22" fmla="*/ 1160 w 3874"/>
                  <a:gd name="T23" fmla="*/ 103 h 1154"/>
                  <a:gd name="T24" fmla="*/ 1169 w 3874"/>
                  <a:gd name="T25" fmla="*/ 2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1169" y="25"/>
                    </a:moveTo>
                    <a:lnTo>
                      <a:pt x="999" y="0"/>
                    </a:lnTo>
                    <a:lnTo>
                      <a:pt x="912" y="16"/>
                    </a:lnTo>
                    <a:lnTo>
                      <a:pt x="881" y="96"/>
                    </a:lnTo>
                    <a:lnTo>
                      <a:pt x="879" y="263"/>
                    </a:lnTo>
                    <a:lnTo>
                      <a:pt x="908" y="236"/>
                    </a:lnTo>
                    <a:lnTo>
                      <a:pt x="941" y="220"/>
                    </a:lnTo>
                    <a:lnTo>
                      <a:pt x="987" y="207"/>
                    </a:lnTo>
                    <a:lnTo>
                      <a:pt x="1052" y="190"/>
                    </a:lnTo>
                    <a:lnTo>
                      <a:pt x="1113" y="170"/>
                    </a:lnTo>
                    <a:lnTo>
                      <a:pt x="1145" y="146"/>
                    </a:lnTo>
                    <a:lnTo>
                      <a:pt x="1160" y="103"/>
                    </a:lnTo>
                    <a:lnTo>
                      <a:pt x="1169" y="2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5" name="Freeform 41"/>
              <p:cNvSpPr>
                <a:spLocks/>
              </p:cNvSpPr>
              <p:nvPr/>
            </p:nvSpPr>
            <p:spPr bwMode="auto">
              <a:xfrm>
                <a:off x="5774" y="7733"/>
                <a:ext cx="3874" cy="1154"/>
              </a:xfrm>
              <a:custGeom>
                <a:avLst/>
                <a:gdLst>
                  <a:gd name="T0" fmla="*/ 3873 w 3874"/>
                  <a:gd name="T1" fmla="*/ 670 h 1154"/>
                  <a:gd name="T2" fmla="*/ 3703 w 3874"/>
                  <a:gd name="T3" fmla="*/ 645 h 1154"/>
                  <a:gd name="T4" fmla="*/ 3616 w 3874"/>
                  <a:gd name="T5" fmla="*/ 661 h 1154"/>
                  <a:gd name="T6" fmla="*/ 3585 w 3874"/>
                  <a:gd name="T7" fmla="*/ 742 h 1154"/>
                  <a:gd name="T8" fmla="*/ 3583 w 3874"/>
                  <a:gd name="T9" fmla="*/ 909 h 1154"/>
                  <a:gd name="T10" fmla="*/ 3612 w 3874"/>
                  <a:gd name="T11" fmla="*/ 881 h 1154"/>
                  <a:gd name="T12" fmla="*/ 3645 w 3874"/>
                  <a:gd name="T13" fmla="*/ 865 h 1154"/>
                  <a:gd name="T14" fmla="*/ 3691 w 3874"/>
                  <a:gd name="T15" fmla="*/ 853 h 1154"/>
                  <a:gd name="T16" fmla="*/ 3756 w 3874"/>
                  <a:gd name="T17" fmla="*/ 835 h 1154"/>
                  <a:gd name="T18" fmla="*/ 3817 w 3874"/>
                  <a:gd name="T19" fmla="*/ 815 h 1154"/>
                  <a:gd name="T20" fmla="*/ 3849 w 3874"/>
                  <a:gd name="T21" fmla="*/ 792 h 1154"/>
                  <a:gd name="T22" fmla="*/ 3864 w 3874"/>
                  <a:gd name="T23" fmla="*/ 748 h 1154"/>
                  <a:gd name="T24" fmla="*/ 3873 w 3874"/>
                  <a:gd name="T25" fmla="*/ 670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3873" y="670"/>
                    </a:moveTo>
                    <a:lnTo>
                      <a:pt x="3703" y="645"/>
                    </a:lnTo>
                    <a:lnTo>
                      <a:pt x="3616" y="661"/>
                    </a:lnTo>
                    <a:lnTo>
                      <a:pt x="3585" y="742"/>
                    </a:lnTo>
                    <a:lnTo>
                      <a:pt x="3583" y="909"/>
                    </a:lnTo>
                    <a:lnTo>
                      <a:pt x="3612" y="881"/>
                    </a:lnTo>
                    <a:lnTo>
                      <a:pt x="3645" y="865"/>
                    </a:lnTo>
                    <a:lnTo>
                      <a:pt x="3691" y="853"/>
                    </a:lnTo>
                    <a:lnTo>
                      <a:pt x="3756" y="835"/>
                    </a:lnTo>
                    <a:lnTo>
                      <a:pt x="3817" y="815"/>
                    </a:lnTo>
                    <a:lnTo>
                      <a:pt x="3849" y="792"/>
                    </a:lnTo>
                    <a:lnTo>
                      <a:pt x="3864" y="748"/>
                    </a:lnTo>
                    <a:lnTo>
                      <a:pt x="3873" y="670"/>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46" name="Freeform 42"/>
            <p:cNvSpPr>
              <a:spLocks/>
            </p:cNvSpPr>
            <p:nvPr/>
          </p:nvSpPr>
          <p:spPr bwMode="auto">
            <a:xfrm>
              <a:off x="8040" y="6616"/>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7" name="Freeform 43"/>
            <p:cNvSpPr>
              <a:spLocks/>
            </p:cNvSpPr>
            <p:nvPr/>
          </p:nvSpPr>
          <p:spPr bwMode="auto">
            <a:xfrm>
              <a:off x="8442" y="681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8" name="Freeform 44"/>
            <p:cNvSpPr>
              <a:spLocks/>
            </p:cNvSpPr>
            <p:nvPr/>
          </p:nvSpPr>
          <p:spPr bwMode="auto">
            <a:xfrm>
              <a:off x="8082" y="6797"/>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 name="Freeform 45"/>
            <p:cNvSpPr>
              <a:spLocks/>
            </p:cNvSpPr>
            <p:nvPr/>
          </p:nvSpPr>
          <p:spPr bwMode="auto">
            <a:xfrm>
              <a:off x="8589" y="5380"/>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0" name="Freeform 46"/>
            <p:cNvSpPr>
              <a:spLocks/>
            </p:cNvSpPr>
            <p:nvPr/>
          </p:nvSpPr>
          <p:spPr bwMode="auto">
            <a:xfrm>
              <a:off x="8992" y="5578"/>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1" name="Freeform 47"/>
            <p:cNvSpPr>
              <a:spLocks/>
            </p:cNvSpPr>
            <p:nvPr/>
          </p:nvSpPr>
          <p:spPr bwMode="auto">
            <a:xfrm>
              <a:off x="8632" y="5561"/>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52" name="Group 48"/>
            <p:cNvGrpSpPr>
              <a:grpSpLocks/>
            </p:cNvGrpSpPr>
            <p:nvPr/>
          </p:nvGrpSpPr>
          <p:grpSpPr bwMode="auto">
            <a:xfrm>
              <a:off x="9418" y="7873"/>
              <a:ext cx="377" cy="234"/>
              <a:chOff x="9418" y="7873"/>
              <a:chExt cx="377" cy="234"/>
            </a:xfrm>
          </p:grpSpPr>
          <p:sp>
            <p:nvSpPr>
              <p:cNvPr id="221" name="Freeform 49"/>
              <p:cNvSpPr>
                <a:spLocks/>
              </p:cNvSpPr>
              <p:nvPr/>
            </p:nvSpPr>
            <p:spPr bwMode="auto">
              <a:xfrm>
                <a:off x="9418" y="78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2" name="Freeform 50"/>
              <p:cNvSpPr>
                <a:spLocks/>
              </p:cNvSpPr>
              <p:nvPr/>
            </p:nvSpPr>
            <p:spPr bwMode="auto">
              <a:xfrm>
                <a:off x="9418" y="78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3" name="Freeform 51"/>
            <p:cNvSpPr>
              <a:spLocks/>
            </p:cNvSpPr>
            <p:nvPr/>
          </p:nvSpPr>
          <p:spPr bwMode="auto">
            <a:xfrm>
              <a:off x="9170" y="77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4" name="Freeform 52"/>
            <p:cNvSpPr>
              <a:spLocks/>
            </p:cNvSpPr>
            <p:nvPr/>
          </p:nvSpPr>
          <p:spPr bwMode="auto">
            <a:xfrm>
              <a:off x="9460" y="76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55" name="Group 53"/>
            <p:cNvGrpSpPr>
              <a:grpSpLocks/>
            </p:cNvGrpSpPr>
            <p:nvPr/>
          </p:nvGrpSpPr>
          <p:grpSpPr bwMode="auto">
            <a:xfrm>
              <a:off x="8308" y="8887"/>
              <a:ext cx="377" cy="234"/>
              <a:chOff x="8308" y="8887"/>
              <a:chExt cx="377" cy="234"/>
            </a:xfrm>
          </p:grpSpPr>
          <p:sp>
            <p:nvSpPr>
              <p:cNvPr id="219" name="Freeform 54"/>
              <p:cNvSpPr>
                <a:spLocks/>
              </p:cNvSpPr>
              <p:nvPr/>
            </p:nvSpPr>
            <p:spPr bwMode="auto">
              <a:xfrm>
                <a:off x="8308" y="8887"/>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0" name="Freeform 55"/>
              <p:cNvSpPr>
                <a:spLocks/>
              </p:cNvSpPr>
              <p:nvPr/>
            </p:nvSpPr>
            <p:spPr bwMode="auto">
              <a:xfrm>
                <a:off x="8308" y="8887"/>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6" name="Freeform 56"/>
            <p:cNvSpPr>
              <a:spLocks/>
            </p:cNvSpPr>
            <p:nvPr/>
          </p:nvSpPr>
          <p:spPr bwMode="auto">
            <a:xfrm>
              <a:off x="8060" y="8760"/>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7" name="Freeform 57"/>
            <p:cNvSpPr>
              <a:spLocks/>
            </p:cNvSpPr>
            <p:nvPr/>
          </p:nvSpPr>
          <p:spPr bwMode="auto">
            <a:xfrm>
              <a:off x="8350" y="8670"/>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58" name="Group 58"/>
            <p:cNvGrpSpPr>
              <a:grpSpLocks/>
            </p:cNvGrpSpPr>
            <p:nvPr/>
          </p:nvGrpSpPr>
          <p:grpSpPr bwMode="auto">
            <a:xfrm>
              <a:off x="7602" y="7988"/>
              <a:ext cx="377" cy="234"/>
              <a:chOff x="7602" y="7988"/>
              <a:chExt cx="377" cy="234"/>
            </a:xfrm>
          </p:grpSpPr>
          <p:sp>
            <p:nvSpPr>
              <p:cNvPr id="217" name="Freeform 59"/>
              <p:cNvSpPr>
                <a:spLocks/>
              </p:cNvSpPr>
              <p:nvPr/>
            </p:nvSpPr>
            <p:spPr bwMode="auto">
              <a:xfrm>
                <a:off x="7602" y="7988"/>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 name="Freeform 60"/>
              <p:cNvSpPr>
                <a:spLocks/>
              </p:cNvSpPr>
              <p:nvPr/>
            </p:nvSpPr>
            <p:spPr bwMode="auto">
              <a:xfrm>
                <a:off x="7602" y="7988"/>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59" name="Freeform 61"/>
            <p:cNvSpPr>
              <a:spLocks/>
            </p:cNvSpPr>
            <p:nvPr/>
          </p:nvSpPr>
          <p:spPr bwMode="auto">
            <a:xfrm>
              <a:off x="7354" y="7861"/>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 name="Freeform 62"/>
            <p:cNvSpPr>
              <a:spLocks/>
            </p:cNvSpPr>
            <p:nvPr/>
          </p:nvSpPr>
          <p:spPr bwMode="auto">
            <a:xfrm>
              <a:off x="7644" y="7771"/>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61" name="Group 63"/>
            <p:cNvGrpSpPr>
              <a:grpSpLocks/>
            </p:cNvGrpSpPr>
            <p:nvPr/>
          </p:nvGrpSpPr>
          <p:grpSpPr bwMode="auto">
            <a:xfrm>
              <a:off x="7863" y="6073"/>
              <a:ext cx="377" cy="234"/>
              <a:chOff x="7863" y="6073"/>
              <a:chExt cx="377" cy="234"/>
            </a:xfrm>
          </p:grpSpPr>
          <p:sp>
            <p:nvSpPr>
              <p:cNvPr id="215" name="Freeform 64"/>
              <p:cNvSpPr>
                <a:spLocks/>
              </p:cNvSpPr>
              <p:nvPr/>
            </p:nvSpPr>
            <p:spPr bwMode="auto">
              <a:xfrm>
                <a:off x="7863" y="60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6" name="Freeform 65"/>
              <p:cNvSpPr>
                <a:spLocks/>
              </p:cNvSpPr>
              <p:nvPr/>
            </p:nvSpPr>
            <p:spPr bwMode="auto">
              <a:xfrm>
                <a:off x="7863" y="60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62" name="Freeform 66"/>
            <p:cNvSpPr>
              <a:spLocks/>
            </p:cNvSpPr>
            <p:nvPr/>
          </p:nvSpPr>
          <p:spPr bwMode="auto">
            <a:xfrm>
              <a:off x="7615" y="59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3" name="Freeform 67"/>
            <p:cNvSpPr>
              <a:spLocks/>
            </p:cNvSpPr>
            <p:nvPr/>
          </p:nvSpPr>
          <p:spPr bwMode="auto">
            <a:xfrm>
              <a:off x="7904" y="58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64" name="Group 68"/>
            <p:cNvGrpSpPr>
              <a:grpSpLocks/>
            </p:cNvGrpSpPr>
            <p:nvPr/>
          </p:nvGrpSpPr>
          <p:grpSpPr bwMode="auto">
            <a:xfrm>
              <a:off x="7661" y="5603"/>
              <a:ext cx="377" cy="234"/>
              <a:chOff x="7661" y="5603"/>
              <a:chExt cx="377" cy="234"/>
            </a:xfrm>
          </p:grpSpPr>
          <p:sp>
            <p:nvSpPr>
              <p:cNvPr id="213" name="Freeform 69"/>
              <p:cNvSpPr>
                <a:spLocks/>
              </p:cNvSpPr>
              <p:nvPr/>
            </p:nvSpPr>
            <p:spPr bwMode="auto">
              <a:xfrm>
                <a:off x="7661" y="560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4" name="Freeform 70"/>
              <p:cNvSpPr>
                <a:spLocks/>
              </p:cNvSpPr>
              <p:nvPr/>
            </p:nvSpPr>
            <p:spPr bwMode="auto">
              <a:xfrm>
                <a:off x="7661" y="560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65" name="Freeform 71"/>
            <p:cNvSpPr>
              <a:spLocks/>
            </p:cNvSpPr>
            <p:nvPr/>
          </p:nvSpPr>
          <p:spPr bwMode="auto">
            <a:xfrm>
              <a:off x="7413" y="5477"/>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6" name="Freeform 72"/>
            <p:cNvSpPr>
              <a:spLocks/>
            </p:cNvSpPr>
            <p:nvPr/>
          </p:nvSpPr>
          <p:spPr bwMode="auto">
            <a:xfrm>
              <a:off x="7702" y="5387"/>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67" name="Group 73"/>
            <p:cNvGrpSpPr>
              <a:grpSpLocks/>
            </p:cNvGrpSpPr>
            <p:nvPr/>
          </p:nvGrpSpPr>
          <p:grpSpPr bwMode="auto">
            <a:xfrm>
              <a:off x="8927" y="4651"/>
              <a:ext cx="377" cy="234"/>
              <a:chOff x="8927" y="4651"/>
              <a:chExt cx="377" cy="234"/>
            </a:xfrm>
          </p:grpSpPr>
          <p:sp>
            <p:nvSpPr>
              <p:cNvPr id="211" name="Freeform 74"/>
              <p:cNvSpPr>
                <a:spLocks/>
              </p:cNvSpPr>
              <p:nvPr/>
            </p:nvSpPr>
            <p:spPr bwMode="auto">
              <a:xfrm>
                <a:off x="8927" y="4651"/>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2" name="Freeform 75"/>
              <p:cNvSpPr>
                <a:spLocks/>
              </p:cNvSpPr>
              <p:nvPr/>
            </p:nvSpPr>
            <p:spPr bwMode="auto">
              <a:xfrm>
                <a:off x="8927" y="4651"/>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68" name="Freeform 76"/>
            <p:cNvSpPr>
              <a:spLocks/>
            </p:cNvSpPr>
            <p:nvPr/>
          </p:nvSpPr>
          <p:spPr bwMode="auto">
            <a:xfrm>
              <a:off x="8679" y="4524"/>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9" name="Freeform 77"/>
            <p:cNvSpPr>
              <a:spLocks/>
            </p:cNvSpPr>
            <p:nvPr/>
          </p:nvSpPr>
          <p:spPr bwMode="auto">
            <a:xfrm>
              <a:off x="8969" y="4434"/>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70" name="Group 78"/>
            <p:cNvGrpSpPr>
              <a:grpSpLocks/>
            </p:cNvGrpSpPr>
            <p:nvPr/>
          </p:nvGrpSpPr>
          <p:grpSpPr bwMode="auto">
            <a:xfrm>
              <a:off x="8971" y="5466"/>
              <a:ext cx="377" cy="234"/>
              <a:chOff x="8971" y="5466"/>
              <a:chExt cx="377" cy="234"/>
            </a:xfrm>
          </p:grpSpPr>
          <p:sp>
            <p:nvSpPr>
              <p:cNvPr id="209" name="Freeform 79"/>
              <p:cNvSpPr>
                <a:spLocks/>
              </p:cNvSpPr>
              <p:nvPr/>
            </p:nvSpPr>
            <p:spPr bwMode="auto">
              <a:xfrm>
                <a:off x="8971" y="5466"/>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5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5"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0" name="Freeform 80"/>
              <p:cNvSpPr>
                <a:spLocks/>
              </p:cNvSpPr>
              <p:nvPr/>
            </p:nvSpPr>
            <p:spPr bwMode="auto">
              <a:xfrm>
                <a:off x="8971" y="5466"/>
                <a:ext cx="377" cy="234"/>
              </a:xfrm>
              <a:custGeom>
                <a:avLst/>
                <a:gdLst>
                  <a:gd name="T0" fmla="*/ 376 w 377"/>
                  <a:gd name="T1" fmla="*/ 85 h 234"/>
                  <a:gd name="T2" fmla="*/ 307 w 377"/>
                  <a:gd name="T3" fmla="*/ 86 h 234"/>
                  <a:gd name="T4" fmla="*/ 375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5"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71" name="Freeform 81"/>
            <p:cNvSpPr>
              <a:spLocks/>
            </p:cNvSpPr>
            <p:nvPr/>
          </p:nvSpPr>
          <p:spPr bwMode="auto">
            <a:xfrm>
              <a:off x="8723" y="5339"/>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72" name="Group 82"/>
            <p:cNvGrpSpPr>
              <a:grpSpLocks/>
            </p:cNvGrpSpPr>
            <p:nvPr/>
          </p:nvGrpSpPr>
          <p:grpSpPr bwMode="auto">
            <a:xfrm>
              <a:off x="6099" y="4559"/>
              <a:ext cx="3200" cy="3461"/>
              <a:chOff x="6099" y="4559"/>
              <a:chExt cx="3200" cy="3461"/>
            </a:xfrm>
          </p:grpSpPr>
          <p:sp>
            <p:nvSpPr>
              <p:cNvPr id="202" name="Freeform 83"/>
              <p:cNvSpPr>
                <a:spLocks/>
              </p:cNvSpPr>
              <p:nvPr/>
            </p:nvSpPr>
            <p:spPr bwMode="auto">
              <a:xfrm>
                <a:off x="6099" y="4559"/>
                <a:ext cx="3200" cy="3461"/>
              </a:xfrm>
              <a:custGeom>
                <a:avLst/>
                <a:gdLst>
                  <a:gd name="T0" fmla="*/ 373 w 3200"/>
                  <a:gd name="T1" fmla="*/ 3355 h 3461"/>
                  <a:gd name="T2" fmla="*/ 271 w 3200"/>
                  <a:gd name="T3" fmla="*/ 3216 h 3461"/>
                  <a:gd name="T4" fmla="*/ 198 w 3200"/>
                  <a:gd name="T5" fmla="*/ 3166 h 3461"/>
                  <a:gd name="T6" fmla="*/ 119 w 3200"/>
                  <a:gd name="T7" fmla="*/ 3202 h 3461"/>
                  <a:gd name="T8" fmla="*/ 0 w 3200"/>
                  <a:gd name="T9" fmla="*/ 3318 h 3461"/>
                  <a:gd name="T10" fmla="*/ 39 w 3200"/>
                  <a:gd name="T11" fmla="*/ 3319 h 3461"/>
                  <a:gd name="T12" fmla="*/ 74 w 3200"/>
                  <a:gd name="T13" fmla="*/ 3332 h 3461"/>
                  <a:gd name="T14" fmla="*/ 115 w 3200"/>
                  <a:gd name="T15" fmla="*/ 3355 h 3461"/>
                  <a:gd name="T16" fmla="*/ 174 w 3200"/>
                  <a:gd name="T17" fmla="*/ 3389 h 3461"/>
                  <a:gd name="T18" fmla="*/ 231 w 3200"/>
                  <a:gd name="T19" fmla="*/ 3417 h 3461"/>
                  <a:gd name="T20" fmla="*/ 270 w 3200"/>
                  <a:gd name="T21" fmla="*/ 3424 h 3461"/>
                  <a:gd name="T22" fmla="*/ 312 w 3200"/>
                  <a:gd name="T23" fmla="*/ 3404 h 3461"/>
                  <a:gd name="T24" fmla="*/ 373 w 3200"/>
                  <a:gd name="T25" fmla="*/ 3355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73" y="3355"/>
                    </a:moveTo>
                    <a:lnTo>
                      <a:pt x="271" y="3216"/>
                    </a:lnTo>
                    <a:lnTo>
                      <a:pt x="198" y="3166"/>
                    </a:lnTo>
                    <a:lnTo>
                      <a:pt x="119" y="3202"/>
                    </a:lnTo>
                    <a:lnTo>
                      <a:pt x="0" y="3318"/>
                    </a:lnTo>
                    <a:lnTo>
                      <a:pt x="39" y="3319"/>
                    </a:lnTo>
                    <a:lnTo>
                      <a:pt x="74" y="3332"/>
                    </a:lnTo>
                    <a:lnTo>
                      <a:pt x="115" y="3355"/>
                    </a:lnTo>
                    <a:lnTo>
                      <a:pt x="174" y="3389"/>
                    </a:lnTo>
                    <a:lnTo>
                      <a:pt x="231" y="3417"/>
                    </a:lnTo>
                    <a:lnTo>
                      <a:pt x="270" y="3424"/>
                    </a:lnTo>
                    <a:lnTo>
                      <a:pt x="312" y="3404"/>
                    </a:lnTo>
                    <a:lnTo>
                      <a:pt x="373" y="335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3" name="Freeform 84"/>
              <p:cNvSpPr>
                <a:spLocks/>
              </p:cNvSpPr>
              <p:nvPr/>
            </p:nvSpPr>
            <p:spPr bwMode="auto">
              <a:xfrm>
                <a:off x="6099" y="4559"/>
                <a:ext cx="3200" cy="3461"/>
              </a:xfrm>
              <a:custGeom>
                <a:avLst/>
                <a:gdLst>
                  <a:gd name="T0" fmla="*/ 761 w 3200"/>
                  <a:gd name="T1" fmla="*/ 3196 h 3461"/>
                  <a:gd name="T2" fmla="*/ 732 w 3200"/>
                  <a:gd name="T3" fmla="*/ 3223 h 3461"/>
                  <a:gd name="T4" fmla="*/ 699 w 3200"/>
                  <a:gd name="T5" fmla="*/ 3239 h 3461"/>
                  <a:gd name="T6" fmla="*/ 653 w 3200"/>
                  <a:gd name="T7" fmla="*/ 3252 h 3461"/>
                  <a:gd name="T8" fmla="*/ 588 w 3200"/>
                  <a:gd name="T9" fmla="*/ 3270 h 3461"/>
                  <a:gd name="T10" fmla="*/ 527 w 3200"/>
                  <a:gd name="T11" fmla="*/ 3289 h 3461"/>
                  <a:gd name="T12" fmla="*/ 495 w 3200"/>
                  <a:gd name="T13" fmla="*/ 3313 h 3461"/>
                  <a:gd name="T14" fmla="*/ 480 w 3200"/>
                  <a:gd name="T15" fmla="*/ 3356 h 3461"/>
                  <a:gd name="T16" fmla="*/ 471 w 3200"/>
                  <a:gd name="T17" fmla="*/ 3434 h 3461"/>
                  <a:gd name="T18" fmla="*/ 641 w 3200"/>
                  <a:gd name="T19" fmla="*/ 3460 h 3461"/>
                  <a:gd name="T20" fmla="*/ 728 w 3200"/>
                  <a:gd name="T21" fmla="*/ 3443 h 3461"/>
                  <a:gd name="T22" fmla="*/ 759 w 3200"/>
                  <a:gd name="T23" fmla="*/ 3363 h 3461"/>
                  <a:gd name="T24" fmla="*/ 761 w 3200"/>
                  <a:gd name="T25" fmla="*/ 3196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761" y="3196"/>
                    </a:moveTo>
                    <a:lnTo>
                      <a:pt x="732" y="3223"/>
                    </a:lnTo>
                    <a:lnTo>
                      <a:pt x="699" y="3239"/>
                    </a:lnTo>
                    <a:lnTo>
                      <a:pt x="653" y="3252"/>
                    </a:lnTo>
                    <a:lnTo>
                      <a:pt x="588" y="3270"/>
                    </a:lnTo>
                    <a:lnTo>
                      <a:pt x="527" y="3289"/>
                    </a:lnTo>
                    <a:lnTo>
                      <a:pt x="495" y="3313"/>
                    </a:lnTo>
                    <a:lnTo>
                      <a:pt x="480" y="3356"/>
                    </a:lnTo>
                    <a:lnTo>
                      <a:pt x="471" y="3434"/>
                    </a:lnTo>
                    <a:lnTo>
                      <a:pt x="641" y="3460"/>
                    </a:lnTo>
                    <a:lnTo>
                      <a:pt x="728" y="3443"/>
                    </a:lnTo>
                    <a:lnTo>
                      <a:pt x="759" y="3363"/>
                    </a:lnTo>
                    <a:lnTo>
                      <a:pt x="761" y="3196"/>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4" name="Freeform 85"/>
              <p:cNvSpPr>
                <a:spLocks/>
              </p:cNvSpPr>
              <p:nvPr/>
            </p:nvSpPr>
            <p:spPr bwMode="auto">
              <a:xfrm>
                <a:off x="6099" y="4559"/>
                <a:ext cx="3200" cy="3461"/>
              </a:xfrm>
              <a:custGeom>
                <a:avLst/>
                <a:gdLst>
                  <a:gd name="T0" fmla="*/ 1116 w 3200"/>
                  <a:gd name="T1" fmla="*/ 1194 h 3461"/>
                  <a:gd name="T2" fmla="*/ 1013 w 3200"/>
                  <a:gd name="T3" fmla="*/ 1055 h 3461"/>
                  <a:gd name="T4" fmla="*/ 940 w 3200"/>
                  <a:gd name="T5" fmla="*/ 1005 h 3461"/>
                  <a:gd name="T6" fmla="*/ 862 w 3200"/>
                  <a:gd name="T7" fmla="*/ 1040 h 3461"/>
                  <a:gd name="T8" fmla="*/ 742 w 3200"/>
                  <a:gd name="T9" fmla="*/ 1157 h 3461"/>
                  <a:gd name="T10" fmla="*/ 782 w 3200"/>
                  <a:gd name="T11" fmla="*/ 1158 h 3461"/>
                  <a:gd name="T12" fmla="*/ 817 w 3200"/>
                  <a:gd name="T13" fmla="*/ 1170 h 3461"/>
                  <a:gd name="T14" fmla="*/ 858 w 3200"/>
                  <a:gd name="T15" fmla="*/ 1194 h 3461"/>
                  <a:gd name="T16" fmla="*/ 917 w 3200"/>
                  <a:gd name="T17" fmla="*/ 1227 h 3461"/>
                  <a:gd name="T18" fmla="*/ 973 w 3200"/>
                  <a:gd name="T19" fmla="*/ 1256 h 3461"/>
                  <a:gd name="T20" fmla="*/ 1013 w 3200"/>
                  <a:gd name="T21" fmla="*/ 1262 h 3461"/>
                  <a:gd name="T22" fmla="*/ 1054 w 3200"/>
                  <a:gd name="T23" fmla="*/ 1243 h 3461"/>
                  <a:gd name="T24" fmla="*/ 1116 w 3200"/>
                  <a:gd name="T25" fmla="*/ 1194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116" y="1194"/>
                    </a:moveTo>
                    <a:lnTo>
                      <a:pt x="1013" y="1055"/>
                    </a:lnTo>
                    <a:lnTo>
                      <a:pt x="940" y="1005"/>
                    </a:lnTo>
                    <a:lnTo>
                      <a:pt x="862" y="1040"/>
                    </a:lnTo>
                    <a:lnTo>
                      <a:pt x="742" y="1157"/>
                    </a:lnTo>
                    <a:lnTo>
                      <a:pt x="782" y="1158"/>
                    </a:lnTo>
                    <a:lnTo>
                      <a:pt x="817" y="1170"/>
                    </a:lnTo>
                    <a:lnTo>
                      <a:pt x="858" y="1194"/>
                    </a:lnTo>
                    <a:lnTo>
                      <a:pt x="917" y="1227"/>
                    </a:lnTo>
                    <a:lnTo>
                      <a:pt x="973" y="1256"/>
                    </a:lnTo>
                    <a:lnTo>
                      <a:pt x="1013" y="1262"/>
                    </a:lnTo>
                    <a:lnTo>
                      <a:pt x="1054" y="1243"/>
                    </a:lnTo>
                    <a:lnTo>
                      <a:pt x="1116" y="1194"/>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5" name="Freeform 86"/>
              <p:cNvSpPr>
                <a:spLocks/>
              </p:cNvSpPr>
              <p:nvPr/>
            </p:nvSpPr>
            <p:spPr bwMode="auto">
              <a:xfrm>
                <a:off x="6099" y="4559"/>
                <a:ext cx="3200" cy="3461"/>
              </a:xfrm>
              <a:custGeom>
                <a:avLst/>
                <a:gdLst>
                  <a:gd name="T0" fmla="*/ 1518 w 3200"/>
                  <a:gd name="T1" fmla="*/ 1879 h 3461"/>
                  <a:gd name="T2" fmla="*/ 1416 w 3200"/>
                  <a:gd name="T3" fmla="*/ 1740 h 3461"/>
                  <a:gd name="T4" fmla="*/ 1343 w 3200"/>
                  <a:gd name="T5" fmla="*/ 1690 h 3461"/>
                  <a:gd name="T6" fmla="*/ 1264 w 3200"/>
                  <a:gd name="T7" fmla="*/ 1725 h 3461"/>
                  <a:gd name="T8" fmla="*/ 1144 w 3200"/>
                  <a:gd name="T9" fmla="*/ 1842 h 3461"/>
                  <a:gd name="T10" fmla="*/ 1184 w 3200"/>
                  <a:gd name="T11" fmla="*/ 1843 h 3461"/>
                  <a:gd name="T12" fmla="*/ 1219 w 3200"/>
                  <a:gd name="T13" fmla="*/ 1855 h 3461"/>
                  <a:gd name="T14" fmla="*/ 1260 w 3200"/>
                  <a:gd name="T15" fmla="*/ 1879 h 3461"/>
                  <a:gd name="T16" fmla="*/ 1319 w 3200"/>
                  <a:gd name="T17" fmla="*/ 1912 h 3461"/>
                  <a:gd name="T18" fmla="*/ 1376 w 3200"/>
                  <a:gd name="T19" fmla="*/ 1941 h 3461"/>
                  <a:gd name="T20" fmla="*/ 1415 w 3200"/>
                  <a:gd name="T21" fmla="*/ 1947 h 3461"/>
                  <a:gd name="T22" fmla="*/ 1457 w 3200"/>
                  <a:gd name="T23" fmla="*/ 1928 h 3461"/>
                  <a:gd name="T24" fmla="*/ 1518 w 3200"/>
                  <a:gd name="T25" fmla="*/ 1879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518" y="1879"/>
                    </a:moveTo>
                    <a:lnTo>
                      <a:pt x="1416" y="1740"/>
                    </a:lnTo>
                    <a:lnTo>
                      <a:pt x="1343" y="1690"/>
                    </a:lnTo>
                    <a:lnTo>
                      <a:pt x="1264" y="1725"/>
                    </a:lnTo>
                    <a:lnTo>
                      <a:pt x="1144" y="1842"/>
                    </a:lnTo>
                    <a:lnTo>
                      <a:pt x="1184" y="1843"/>
                    </a:lnTo>
                    <a:lnTo>
                      <a:pt x="1219" y="1855"/>
                    </a:lnTo>
                    <a:lnTo>
                      <a:pt x="1260" y="1879"/>
                    </a:lnTo>
                    <a:lnTo>
                      <a:pt x="1319" y="1912"/>
                    </a:lnTo>
                    <a:lnTo>
                      <a:pt x="1376" y="1941"/>
                    </a:lnTo>
                    <a:lnTo>
                      <a:pt x="1415" y="1947"/>
                    </a:lnTo>
                    <a:lnTo>
                      <a:pt x="1457" y="1928"/>
                    </a:lnTo>
                    <a:lnTo>
                      <a:pt x="1518" y="187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 name="Freeform 87"/>
              <p:cNvSpPr>
                <a:spLocks/>
              </p:cNvSpPr>
              <p:nvPr/>
            </p:nvSpPr>
            <p:spPr bwMode="auto">
              <a:xfrm>
                <a:off x="6099" y="4559"/>
                <a:ext cx="3200" cy="3461"/>
              </a:xfrm>
              <a:custGeom>
                <a:avLst/>
                <a:gdLst>
                  <a:gd name="T0" fmla="*/ 1964 w 3200"/>
                  <a:gd name="T1" fmla="*/ 188 h 3461"/>
                  <a:gd name="T2" fmla="*/ 1862 w 3200"/>
                  <a:gd name="T3" fmla="*/ 50 h 3461"/>
                  <a:gd name="T4" fmla="*/ 1789 w 3200"/>
                  <a:gd name="T5" fmla="*/ 0 h 3461"/>
                  <a:gd name="T6" fmla="*/ 1710 w 3200"/>
                  <a:gd name="T7" fmla="*/ 35 h 3461"/>
                  <a:gd name="T8" fmla="*/ 1590 w 3200"/>
                  <a:gd name="T9" fmla="*/ 151 h 3461"/>
                  <a:gd name="T10" fmla="*/ 1630 w 3200"/>
                  <a:gd name="T11" fmla="*/ 152 h 3461"/>
                  <a:gd name="T12" fmla="*/ 1665 w 3200"/>
                  <a:gd name="T13" fmla="*/ 165 h 3461"/>
                  <a:gd name="T14" fmla="*/ 1706 w 3200"/>
                  <a:gd name="T15" fmla="*/ 188 h 3461"/>
                  <a:gd name="T16" fmla="*/ 1765 w 3200"/>
                  <a:gd name="T17" fmla="*/ 222 h 3461"/>
                  <a:gd name="T18" fmla="*/ 1822 w 3200"/>
                  <a:gd name="T19" fmla="*/ 251 h 3461"/>
                  <a:gd name="T20" fmla="*/ 1861 w 3200"/>
                  <a:gd name="T21" fmla="*/ 257 h 3461"/>
                  <a:gd name="T22" fmla="*/ 1902 w 3200"/>
                  <a:gd name="T23" fmla="*/ 237 h 3461"/>
                  <a:gd name="T24" fmla="*/ 1964 w 3200"/>
                  <a:gd name="T25" fmla="*/ 1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964" y="188"/>
                    </a:moveTo>
                    <a:lnTo>
                      <a:pt x="1862" y="50"/>
                    </a:lnTo>
                    <a:lnTo>
                      <a:pt x="1789" y="0"/>
                    </a:lnTo>
                    <a:lnTo>
                      <a:pt x="1710" y="35"/>
                    </a:lnTo>
                    <a:lnTo>
                      <a:pt x="1590" y="151"/>
                    </a:lnTo>
                    <a:lnTo>
                      <a:pt x="1630" y="152"/>
                    </a:lnTo>
                    <a:lnTo>
                      <a:pt x="1665" y="165"/>
                    </a:lnTo>
                    <a:lnTo>
                      <a:pt x="1706" y="188"/>
                    </a:lnTo>
                    <a:lnTo>
                      <a:pt x="1765" y="222"/>
                    </a:lnTo>
                    <a:lnTo>
                      <a:pt x="1822" y="251"/>
                    </a:lnTo>
                    <a:lnTo>
                      <a:pt x="1861" y="257"/>
                    </a:lnTo>
                    <a:lnTo>
                      <a:pt x="1902" y="237"/>
                    </a:lnTo>
                    <a:lnTo>
                      <a:pt x="1964"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 name="Freeform 88"/>
              <p:cNvSpPr>
                <a:spLocks/>
              </p:cNvSpPr>
              <p:nvPr/>
            </p:nvSpPr>
            <p:spPr bwMode="auto">
              <a:xfrm>
                <a:off x="6099" y="4559"/>
                <a:ext cx="3200" cy="3461"/>
              </a:xfrm>
              <a:custGeom>
                <a:avLst/>
                <a:gdLst>
                  <a:gd name="T0" fmla="*/ 2813 w 3200"/>
                  <a:gd name="T1" fmla="*/ 691 h 3461"/>
                  <a:gd name="T2" fmla="*/ 2710 w 3200"/>
                  <a:gd name="T3" fmla="*/ 552 h 3461"/>
                  <a:gd name="T4" fmla="*/ 2637 w 3200"/>
                  <a:gd name="T5" fmla="*/ 502 h 3461"/>
                  <a:gd name="T6" fmla="*/ 2558 w 3200"/>
                  <a:gd name="T7" fmla="*/ 537 h 3461"/>
                  <a:gd name="T8" fmla="*/ 2439 w 3200"/>
                  <a:gd name="T9" fmla="*/ 654 h 3461"/>
                  <a:gd name="T10" fmla="*/ 2478 w 3200"/>
                  <a:gd name="T11" fmla="*/ 655 h 3461"/>
                  <a:gd name="T12" fmla="*/ 2513 w 3200"/>
                  <a:gd name="T13" fmla="*/ 668 h 3461"/>
                  <a:gd name="T14" fmla="*/ 2555 w 3200"/>
                  <a:gd name="T15" fmla="*/ 691 h 3461"/>
                  <a:gd name="T16" fmla="*/ 2613 w 3200"/>
                  <a:gd name="T17" fmla="*/ 725 h 3461"/>
                  <a:gd name="T18" fmla="*/ 2670 w 3200"/>
                  <a:gd name="T19" fmla="*/ 753 h 3461"/>
                  <a:gd name="T20" fmla="*/ 2709 w 3200"/>
                  <a:gd name="T21" fmla="*/ 759 h 3461"/>
                  <a:gd name="T22" fmla="*/ 2751 w 3200"/>
                  <a:gd name="T23" fmla="*/ 740 h 3461"/>
                  <a:gd name="T24" fmla="*/ 2813 w 3200"/>
                  <a:gd name="T25" fmla="*/ 691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2813" y="691"/>
                    </a:moveTo>
                    <a:lnTo>
                      <a:pt x="2710" y="552"/>
                    </a:lnTo>
                    <a:lnTo>
                      <a:pt x="2637" y="502"/>
                    </a:lnTo>
                    <a:lnTo>
                      <a:pt x="2558" y="537"/>
                    </a:lnTo>
                    <a:lnTo>
                      <a:pt x="2439" y="654"/>
                    </a:lnTo>
                    <a:lnTo>
                      <a:pt x="2478" y="655"/>
                    </a:lnTo>
                    <a:lnTo>
                      <a:pt x="2513" y="668"/>
                    </a:lnTo>
                    <a:lnTo>
                      <a:pt x="2555" y="691"/>
                    </a:lnTo>
                    <a:lnTo>
                      <a:pt x="2613" y="725"/>
                    </a:lnTo>
                    <a:lnTo>
                      <a:pt x="2670" y="753"/>
                    </a:lnTo>
                    <a:lnTo>
                      <a:pt x="2709" y="759"/>
                    </a:lnTo>
                    <a:lnTo>
                      <a:pt x="2751" y="740"/>
                    </a:lnTo>
                    <a:lnTo>
                      <a:pt x="2813" y="691"/>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8" name="Freeform 89"/>
              <p:cNvSpPr>
                <a:spLocks/>
              </p:cNvSpPr>
              <p:nvPr/>
            </p:nvSpPr>
            <p:spPr bwMode="auto">
              <a:xfrm>
                <a:off x="6099" y="4559"/>
                <a:ext cx="3200" cy="3461"/>
              </a:xfrm>
              <a:custGeom>
                <a:avLst/>
                <a:gdLst>
                  <a:gd name="T0" fmla="*/ 3199 w 3200"/>
                  <a:gd name="T1" fmla="*/ 857 h 3461"/>
                  <a:gd name="T2" fmla="*/ 3196 w 3200"/>
                  <a:gd name="T3" fmla="*/ 690 h 3461"/>
                  <a:gd name="T4" fmla="*/ 3168 w 3200"/>
                  <a:gd name="T5" fmla="*/ 718 h 3461"/>
                  <a:gd name="T6" fmla="*/ 3135 w 3200"/>
                  <a:gd name="T7" fmla="*/ 735 h 3461"/>
                  <a:gd name="T8" fmla="*/ 3090 w 3200"/>
                  <a:gd name="T9" fmla="*/ 749 h 3461"/>
                  <a:gd name="T10" fmla="*/ 3025 w 3200"/>
                  <a:gd name="T11" fmla="*/ 769 h 3461"/>
                  <a:gd name="T12" fmla="*/ 2966 w 3200"/>
                  <a:gd name="T13" fmla="*/ 791 h 3461"/>
                  <a:gd name="T14" fmla="*/ 2934 w 3200"/>
                  <a:gd name="T15" fmla="*/ 815 h 3461"/>
                  <a:gd name="T16" fmla="*/ 2920 w 3200"/>
                  <a:gd name="T17" fmla="*/ 859 h 3461"/>
                  <a:gd name="T18" fmla="*/ 2913 w 3200"/>
                  <a:gd name="T19" fmla="*/ 937 h 3461"/>
                  <a:gd name="T20" fmla="*/ 3084 w 3200"/>
                  <a:gd name="T21" fmla="*/ 958 h 3461"/>
                  <a:gd name="T22" fmla="*/ 3171 w 3200"/>
                  <a:gd name="T23" fmla="*/ 939 h 3461"/>
                  <a:gd name="T24" fmla="*/ 3199 w 3200"/>
                  <a:gd name="T25" fmla="*/ 857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199" y="857"/>
                    </a:moveTo>
                    <a:lnTo>
                      <a:pt x="3196" y="690"/>
                    </a:lnTo>
                    <a:lnTo>
                      <a:pt x="3168" y="718"/>
                    </a:lnTo>
                    <a:lnTo>
                      <a:pt x="3135" y="735"/>
                    </a:lnTo>
                    <a:lnTo>
                      <a:pt x="3090" y="749"/>
                    </a:lnTo>
                    <a:lnTo>
                      <a:pt x="3025" y="769"/>
                    </a:lnTo>
                    <a:lnTo>
                      <a:pt x="2966" y="791"/>
                    </a:lnTo>
                    <a:lnTo>
                      <a:pt x="2934" y="815"/>
                    </a:lnTo>
                    <a:lnTo>
                      <a:pt x="2920" y="859"/>
                    </a:lnTo>
                    <a:lnTo>
                      <a:pt x="2913" y="937"/>
                    </a:lnTo>
                    <a:lnTo>
                      <a:pt x="3084" y="958"/>
                    </a:lnTo>
                    <a:lnTo>
                      <a:pt x="3171" y="939"/>
                    </a:lnTo>
                    <a:lnTo>
                      <a:pt x="3199" y="857"/>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73" name="Freeform 90"/>
            <p:cNvSpPr>
              <a:spLocks/>
            </p:cNvSpPr>
            <p:nvPr/>
          </p:nvSpPr>
          <p:spPr bwMode="auto">
            <a:xfrm>
              <a:off x="8314" y="7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 name="Freeform 91"/>
            <p:cNvSpPr>
              <a:spLocks/>
            </p:cNvSpPr>
            <p:nvPr/>
          </p:nvSpPr>
          <p:spPr bwMode="auto">
            <a:xfrm>
              <a:off x="8142" y="7250"/>
              <a:ext cx="374" cy="258"/>
            </a:xfrm>
            <a:custGeom>
              <a:avLst/>
              <a:gdLst>
                <a:gd name="T0" fmla="*/ 198 w 374"/>
                <a:gd name="T1" fmla="*/ 0 h 258"/>
                <a:gd name="T2" fmla="*/ 119 w 374"/>
                <a:gd name="T3" fmla="*/ 35 h 258"/>
                <a:gd name="T4" fmla="*/ 0 w 374"/>
                <a:gd name="T5" fmla="*/ 151 h 258"/>
                <a:gd name="T6" fmla="*/ 39 w 374"/>
                <a:gd name="T7" fmla="*/ 152 h 258"/>
                <a:gd name="T8" fmla="*/ 74 w 374"/>
                <a:gd name="T9" fmla="*/ 165 h 258"/>
                <a:gd name="T10" fmla="*/ 115 w 374"/>
                <a:gd name="T11" fmla="*/ 188 h 258"/>
                <a:gd name="T12" fmla="*/ 174 w 374"/>
                <a:gd name="T13" fmla="*/ 222 h 258"/>
                <a:gd name="T14" fmla="*/ 231 w 374"/>
                <a:gd name="T15" fmla="*/ 251 h 258"/>
                <a:gd name="T16" fmla="*/ 270 w 374"/>
                <a:gd name="T17" fmla="*/ 257 h 258"/>
                <a:gd name="T18" fmla="*/ 312 w 374"/>
                <a:gd name="T19" fmla="*/ 237 h 258"/>
                <a:gd name="T20" fmla="*/ 373 w 374"/>
                <a:gd name="T21" fmla="*/ 188 h 258"/>
                <a:gd name="T22" fmla="*/ 271 w 374"/>
                <a:gd name="T23" fmla="*/ 50 h 258"/>
                <a:gd name="T24" fmla="*/ 198 w 374"/>
                <a:gd name="T25" fmla="*/ 0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4" h="258">
                  <a:moveTo>
                    <a:pt x="198" y="0"/>
                  </a:moveTo>
                  <a:lnTo>
                    <a:pt x="119" y="35"/>
                  </a:lnTo>
                  <a:lnTo>
                    <a:pt x="0" y="151"/>
                  </a:lnTo>
                  <a:lnTo>
                    <a:pt x="39" y="152"/>
                  </a:lnTo>
                  <a:lnTo>
                    <a:pt x="74" y="165"/>
                  </a:lnTo>
                  <a:lnTo>
                    <a:pt x="115" y="188"/>
                  </a:lnTo>
                  <a:lnTo>
                    <a:pt x="174" y="222"/>
                  </a:lnTo>
                  <a:lnTo>
                    <a:pt x="231" y="251"/>
                  </a:lnTo>
                  <a:lnTo>
                    <a:pt x="270" y="257"/>
                  </a:lnTo>
                  <a:lnTo>
                    <a:pt x="312" y="237"/>
                  </a:lnTo>
                  <a:lnTo>
                    <a:pt x="373" y="188"/>
                  </a:lnTo>
                  <a:lnTo>
                    <a:pt x="271" y="50"/>
                  </a:lnTo>
                  <a:lnTo>
                    <a:pt x="198"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5" name="Freeform 92"/>
            <p:cNvSpPr>
              <a:spLocks/>
            </p:cNvSpPr>
            <p:nvPr/>
          </p:nvSpPr>
          <p:spPr bwMode="auto">
            <a:xfrm>
              <a:off x="8891" y="63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76" name="Group 93"/>
            <p:cNvGrpSpPr>
              <a:grpSpLocks/>
            </p:cNvGrpSpPr>
            <p:nvPr/>
          </p:nvGrpSpPr>
          <p:grpSpPr bwMode="auto">
            <a:xfrm>
              <a:off x="7030" y="5456"/>
              <a:ext cx="2064" cy="751"/>
              <a:chOff x="7030" y="5456"/>
              <a:chExt cx="2064" cy="751"/>
            </a:xfrm>
          </p:grpSpPr>
          <p:sp>
            <p:nvSpPr>
              <p:cNvPr id="199" name="Freeform 94"/>
              <p:cNvSpPr>
                <a:spLocks/>
              </p:cNvSpPr>
              <p:nvPr/>
            </p:nvSpPr>
            <p:spPr bwMode="auto">
              <a:xfrm>
                <a:off x="7030" y="5456"/>
                <a:ext cx="2064" cy="751"/>
              </a:xfrm>
              <a:custGeom>
                <a:avLst/>
                <a:gdLst>
                  <a:gd name="T0" fmla="*/ 373 w 2064"/>
                  <a:gd name="T1" fmla="*/ 188 h 751"/>
                  <a:gd name="T2" fmla="*/ 271 w 2064"/>
                  <a:gd name="T3" fmla="*/ 50 h 751"/>
                  <a:gd name="T4" fmla="*/ 198 w 2064"/>
                  <a:gd name="T5" fmla="*/ 0 h 751"/>
                  <a:gd name="T6" fmla="*/ 119 w 2064"/>
                  <a:gd name="T7" fmla="*/ 35 h 751"/>
                  <a:gd name="T8" fmla="*/ 0 w 2064"/>
                  <a:gd name="T9" fmla="*/ 151 h 751"/>
                  <a:gd name="T10" fmla="*/ 39 w 2064"/>
                  <a:gd name="T11" fmla="*/ 152 h 751"/>
                  <a:gd name="T12" fmla="*/ 74 w 2064"/>
                  <a:gd name="T13" fmla="*/ 165 h 751"/>
                  <a:gd name="T14" fmla="*/ 115 w 2064"/>
                  <a:gd name="T15" fmla="*/ 188 h 751"/>
                  <a:gd name="T16" fmla="*/ 174 w 2064"/>
                  <a:gd name="T17" fmla="*/ 222 h 751"/>
                  <a:gd name="T18" fmla="*/ 231 w 2064"/>
                  <a:gd name="T19" fmla="*/ 251 h 751"/>
                  <a:gd name="T20" fmla="*/ 270 w 2064"/>
                  <a:gd name="T21" fmla="*/ 257 h 751"/>
                  <a:gd name="T22" fmla="*/ 312 w 2064"/>
                  <a:gd name="T23" fmla="*/ 237 h 751"/>
                  <a:gd name="T24" fmla="*/ 373 w 2064"/>
                  <a:gd name="T25" fmla="*/ 188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0" name="Freeform 95"/>
              <p:cNvSpPr>
                <a:spLocks/>
              </p:cNvSpPr>
              <p:nvPr/>
            </p:nvSpPr>
            <p:spPr bwMode="auto">
              <a:xfrm>
                <a:off x="7030" y="5456"/>
                <a:ext cx="2064" cy="751"/>
              </a:xfrm>
              <a:custGeom>
                <a:avLst/>
                <a:gdLst>
                  <a:gd name="T0" fmla="*/ 761 w 2064"/>
                  <a:gd name="T1" fmla="*/ 29 h 751"/>
                  <a:gd name="T2" fmla="*/ 732 w 2064"/>
                  <a:gd name="T3" fmla="*/ 56 h 751"/>
                  <a:gd name="T4" fmla="*/ 699 w 2064"/>
                  <a:gd name="T5" fmla="*/ 72 h 751"/>
                  <a:gd name="T6" fmla="*/ 653 w 2064"/>
                  <a:gd name="T7" fmla="*/ 85 h 751"/>
                  <a:gd name="T8" fmla="*/ 588 w 2064"/>
                  <a:gd name="T9" fmla="*/ 103 h 751"/>
                  <a:gd name="T10" fmla="*/ 527 w 2064"/>
                  <a:gd name="T11" fmla="*/ 122 h 751"/>
                  <a:gd name="T12" fmla="*/ 495 w 2064"/>
                  <a:gd name="T13" fmla="*/ 146 h 751"/>
                  <a:gd name="T14" fmla="*/ 480 w 2064"/>
                  <a:gd name="T15" fmla="*/ 189 h 751"/>
                  <a:gd name="T16" fmla="*/ 471 w 2064"/>
                  <a:gd name="T17" fmla="*/ 267 h 751"/>
                  <a:gd name="T18" fmla="*/ 641 w 2064"/>
                  <a:gd name="T19" fmla="*/ 293 h 751"/>
                  <a:gd name="T20" fmla="*/ 728 w 2064"/>
                  <a:gd name="T21" fmla="*/ 277 h 751"/>
                  <a:gd name="T22" fmla="*/ 759 w 2064"/>
                  <a:gd name="T23" fmla="*/ 196 h 751"/>
                  <a:gd name="T24" fmla="*/ 761 w 2064"/>
                  <a:gd name="T25" fmla="*/ 29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1" name="Freeform 96"/>
              <p:cNvSpPr>
                <a:spLocks/>
              </p:cNvSpPr>
              <p:nvPr/>
            </p:nvSpPr>
            <p:spPr bwMode="auto">
              <a:xfrm>
                <a:off x="7030" y="5456"/>
                <a:ext cx="2064" cy="751"/>
              </a:xfrm>
              <a:custGeom>
                <a:avLst/>
                <a:gdLst>
                  <a:gd name="T0" fmla="*/ 2063 w 2064"/>
                  <a:gd name="T1" fmla="*/ 682 h 751"/>
                  <a:gd name="T2" fmla="*/ 1961 w 2064"/>
                  <a:gd name="T3" fmla="*/ 543 h 751"/>
                  <a:gd name="T4" fmla="*/ 1887 w 2064"/>
                  <a:gd name="T5" fmla="*/ 493 h 751"/>
                  <a:gd name="T6" fmla="*/ 1809 w 2064"/>
                  <a:gd name="T7" fmla="*/ 528 h 751"/>
                  <a:gd name="T8" fmla="*/ 1689 w 2064"/>
                  <a:gd name="T9" fmla="*/ 645 h 751"/>
                  <a:gd name="T10" fmla="*/ 1729 w 2064"/>
                  <a:gd name="T11" fmla="*/ 646 h 751"/>
                  <a:gd name="T12" fmla="*/ 1764 w 2064"/>
                  <a:gd name="T13" fmla="*/ 658 h 751"/>
                  <a:gd name="T14" fmla="*/ 1805 w 2064"/>
                  <a:gd name="T15" fmla="*/ 682 h 751"/>
                  <a:gd name="T16" fmla="*/ 1864 w 2064"/>
                  <a:gd name="T17" fmla="*/ 716 h 751"/>
                  <a:gd name="T18" fmla="*/ 1920 w 2064"/>
                  <a:gd name="T19" fmla="*/ 744 h 751"/>
                  <a:gd name="T20" fmla="*/ 1960 w 2064"/>
                  <a:gd name="T21" fmla="*/ 750 h 751"/>
                  <a:gd name="T22" fmla="*/ 2001 w 2064"/>
                  <a:gd name="T23" fmla="*/ 731 h 751"/>
                  <a:gd name="T24" fmla="*/ 2063 w 2064"/>
                  <a:gd name="T25" fmla="*/ 682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2063" y="682"/>
                    </a:moveTo>
                    <a:lnTo>
                      <a:pt x="1961" y="543"/>
                    </a:lnTo>
                    <a:lnTo>
                      <a:pt x="1887" y="493"/>
                    </a:lnTo>
                    <a:lnTo>
                      <a:pt x="1809" y="528"/>
                    </a:lnTo>
                    <a:lnTo>
                      <a:pt x="1689" y="645"/>
                    </a:lnTo>
                    <a:lnTo>
                      <a:pt x="1729" y="646"/>
                    </a:lnTo>
                    <a:lnTo>
                      <a:pt x="1764" y="658"/>
                    </a:lnTo>
                    <a:lnTo>
                      <a:pt x="1805" y="682"/>
                    </a:lnTo>
                    <a:lnTo>
                      <a:pt x="1864" y="716"/>
                    </a:lnTo>
                    <a:lnTo>
                      <a:pt x="1920" y="744"/>
                    </a:lnTo>
                    <a:lnTo>
                      <a:pt x="1960" y="750"/>
                    </a:lnTo>
                    <a:lnTo>
                      <a:pt x="2001" y="731"/>
                    </a:lnTo>
                    <a:lnTo>
                      <a:pt x="2063" y="682"/>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77" name="Freeform 97"/>
            <p:cNvSpPr>
              <a:spLocks/>
            </p:cNvSpPr>
            <p:nvPr/>
          </p:nvSpPr>
          <p:spPr bwMode="auto">
            <a:xfrm>
              <a:off x="8288" y="4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78" name="Group 98"/>
            <p:cNvGrpSpPr>
              <a:grpSpLocks/>
            </p:cNvGrpSpPr>
            <p:nvPr/>
          </p:nvGrpSpPr>
          <p:grpSpPr bwMode="auto">
            <a:xfrm>
              <a:off x="8116" y="4250"/>
              <a:ext cx="762" cy="294"/>
              <a:chOff x="8116" y="4250"/>
              <a:chExt cx="762" cy="294"/>
            </a:xfrm>
          </p:grpSpPr>
          <p:sp>
            <p:nvSpPr>
              <p:cNvPr id="197" name="Freeform 99"/>
              <p:cNvSpPr>
                <a:spLocks/>
              </p:cNvSpPr>
              <p:nvPr/>
            </p:nvSpPr>
            <p:spPr bwMode="auto">
              <a:xfrm>
                <a:off x="8116" y="4250"/>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8" name="Freeform 100"/>
              <p:cNvSpPr>
                <a:spLocks/>
              </p:cNvSpPr>
              <p:nvPr/>
            </p:nvSpPr>
            <p:spPr bwMode="auto">
              <a:xfrm>
                <a:off x="8116" y="4250"/>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79" name="Freeform 101"/>
            <p:cNvSpPr>
              <a:spLocks/>
            </p:cNvSpPr>
            <p:nvPr/>
          </p:nvSpPr>
          <p:spPr bwMode="auto">
            <a:xfrm>
              <a:off x="9011" y="527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80" name="Group 102"/>
            <p:cNvGrpSpPr>
              <a:grpSpLocks/>
            </p:cNvGrpSpPr>
            <p:nvPr/>
          </p:nvGrpSpPr>
          <p:grpSpPr bwMode="auto">
            <a:xfrm>
              <a:off x="8839" y="4847"/>
              <a:ext cx="762" cy="294"/>
              <a:chOff x="8839" y="4847"/>
              <a:chExt cx="762" cy="294"/>
            </a:xfrm>
          </p:grpSpPr>
          <p:sp>
            <p:nvSpPr>
              <p:cNvPr id="195" name="Freeform 103"/>
              <p:cNvSpPr>
                <a:spLocks/>
              </p:cNvSpPr>
              <p:nvPr/>
            </p:nvSpPr>
            <p:spPr bwMode="auto">
              <a:xfrm>
                <a:off x="8839" y="484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6" name="Freeform 104"/>
              <p:cNvSpPr>
                <a:spLocks/>
              </p:cNvSpPr>
              <p:nvPr/>
            </p:nvSpPr>
            <p:spPr bwMode="auto">
              <a:xfrm>
                <a:off x="8839" y="484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81" name="Freeform 105"/>
            <p:cNvSpPr>
              <a:spLocks/>
            </p:cNvSpPr>
            <p:nvPr/>
          </p:nvSpPr>
          <p:spPr bwMode="auto">
            <a:xfrm>
              <a:off x="8627" y="702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82" name="Group 106"/>
            <p:cNvGrpSpPr>
              <a:grpSpLocks/>
            </p:cNvGrpSpPr>
            <p:nvPr/>
          </p:nvGrpSpPr>
          <p:grpSpPr bwMode="auto">
            <a:xfrm>
              <a:off x="8455" y="6597"/>
              <a:ext cx="762" cy="294"/>
              <a:chOff x="8455" y="6597"/>
              <a:chExt cx="762" cy="294"/>
            </a:xfrm>
          </p:grpSpPr>
          <p:sp>
            <p:nvSpPr>
              <p:cNvPr id="193" name="Freeform 107"/>
              <p:cNvSpPr>
                <a:spLocks/>
              </p:cNvSpPr>
              <p:nvPr/>
            </p:nvSpPr>
            <p:spPr bwMode="auto">
              <a:xfrm>
                <a:off x="8455" y="659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4" name="Freeform 108"/>
              <p:cNvSpPr>
                <a:spLocks/>
              </p:cNvSpPr>
              <p:nvPr/>
            </p:nvSpPr>
            <p:spPr bwMode="auto">
              <a:xfrm>
                <a:off x="8455" y="659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83" name="Freeform 109"/>
            <p:cNvSpPr>
              <a:spLocks/>
            </p:cNvSpPr>
            <p:nvPr/>
          </p:nvSpPr>
          <p:spPr bwMode="auto">
            <a:xfrm>
              <a:off x="8961" y="7697"/>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84" name="Group 110"/>
            <p:cNvGrpSpPr>
              <a:grpSpLocks/>
            </p:cNvGrpSpPr>
            <p:nvPr/>
          </p:nvGrpSpPr>
          <p:grpSpPr bwMode="auto">
            <a:xfrm>
              <a:off x="8789" y="7271"/>
              <a:ext cx="762" cy="294"/>
              <a:chOff x="8789" y="7271"/>
              <a:chExt cx="762" cy="294"/>
            </a:xfrm>
          </p:grpSpPr>
          <p:sp>
            <p:nvSpPr>
              <p:cNvPr id="191" name="Freeform 111"/>
              <p:cNvSpPr>
                <a:spLocks/>
              </p:cNvSpPr>
              <p:nvPr/>
            </p:nvSpPr>
            <p:spPr bwMode="auto">
              <a:xfrm>
                <a:off x="8789" y="7271"/>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2" name="Freeform 112"/>
              <p:cNvSpPr>
                <a:spLocks/>
              </p:cNvSpPr>
              <p:nvPr/>
            </p:nvSpPr>
            <p:spPr bwMode="auto">
              <a:xfrm>
                <a:off x="8789" y="7271"/>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85" name="Freeform 113"/>
            <p:cNvSpPr>
              <a:spLocks/>
            </p:cNvSpPr>
            <p:nvPr/>
          </p:nvSpPr>
          <p:spPr bwMode="auto">
            <a:xfrm>
              <a:off x="8723" y="7974"/>
              <a:ext cx="300" cy="281"/>
            </a:xfrm>
            <a:custGeom>
              <a:avLst/>
              <a:gdLst>
                <a:gd name="T0" fmla="*/ 129 w 300"/>
                <a:gd name="T1" fmla="*/ 0 h 281"/>
                <a:gd name="T2" fmla="*/ 50 w 300"/>
                <a:gd name="T3" fmla="*/ 18 h 281"/>
                <a:gd name="T4" fmla="*/ 16 w 300"/>
                <a:gd name="T5" fmla="*/ 103 h 281"/>
                <a:gd name="T6" fmla="*/ 0 w 300"/>
                <a:gd name="T7" fmla="*/ 281 h 281"/>
                <a:gd name="T8" fmla="*/ 47 w 300"/>
                <a:gd name="T9" fmla="*/ 230 h 281"/>
                <a:gd name="T10" fmla="*/ 85 w 300"/>
                <a:gd name="T11" fmla="*/ 200 h 281"/>
                <a:gd name="T12" fmla="*/ 135 w 300"/>
                <a:gd name="T13" fmla="*/ 178 h 281"/>
                <a:gd name="T14" fmla="*/ 216 w 300"/>
                <a:gd name="T15" fmla="*/ 151 h 281"/>
                <a:gd name="T16" fmla="*/ 284 w 300"/>
                <a:gd name="T17" fmla="*/ 113 h 281"/>
                <a:gd name="T18" fmla="*/ 299 w 300"/>
                <a:gd name="T19" fmla="*/ 71 h 281"/>
                <a:gd name="T20" fmla="*/ 287 w 300"/>
                <a:gd name="T21" fmla="*/ 38 h 281"/>
                <a:gd name="T22" fmla="*/ 277 w 300"/>
                <a:gd name="T23" fmla="*/ 25 h 281"/>
                <a:gd name="T24" fmla="*/ 129 w 300"/>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1">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86" name="Group 114"/>
            <p:cNvGrpSpPr>
              <a:grpSpLocks/>
            </p:cNvGrpSpPr>
            <p:nvPr/>
          </p:nvGrpSpPr>
          <p:grpSpPr bwMode="auto">
            <a:xfrm>
              <a:off x="8563" y="7965"/>
              <a:ext cx="762" cy="294"/>
              <a:chOff x="8563" y="7965"/>
              <a:chExt cx="762" cy="294"/>
            </a:xfrm>
          </p:grpSpPr>
          <p:sp>
            <p:nvSpPr>
              <p:cNvPr id="189" name="Freeform 115"/>
              <p:cNvSpPr>
                <a:spLocks/>
              </p:cNvSpPr>
              <p:nvPr/>
            </p:nvSpPr>
            <p:spPr bwMode="auto">
              <a:xfrm>
                <a:off x="8563" y="7965"/>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0" name="Freeform 116"/>
              <p:cNvSpPr>
                <a:spLocks/>
              </p:cNvSpPr>
              <p:nvPr/>
            </p:nvSpPr>
            <p:spPr bwMode="auto">
              <a:xfrm>
                <a:off x="8563" y="7965"/>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187" name="Picture 1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2" y="8854"/>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0" y="4201"/>
              <a:ext cx="5300" cy="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1" name="Rectangle 240"/>
          <p:cNvSpPr/>
          <p:nvPr/>
        </p:nvSpPr>
        <p:spPr>
          <a:xfrm>
            <a:off x="5868144" y="2530784"/>
            <a:ext cx="3059832" cy="2308324"/>
          </a:xfrm>
          <a:prstGeom prst="rect">
            <a:avLst/>
          </a:prstGeom>
        </p:spPr>
        <p:txBody>
          <a:bodyPr wrap="square">
            <a:spAutoFit/>
          </a:bodyPr>
          <a:lstStyle/>
          <a:p>
            <a:pPr>
              <a:lnSpc>
                <a:spcPct val="150000"/>
              </a:lnSpc>
              <a:buClr>
                <a:srgbClr val="000000"/>
              </a:buClr>
            </a:pPr>
            <a:r>
              <a:rPr lang="tr-TR" altLang="tr-TR" sz="1600" dirty="0">
                <a:solidFill>
                  <a:srgbClr val="FF0000"/>
                </a:solidFill>
              </a:rPr>
              <a:t>Cumhuriyet Başsavcılığı</a:t>
            </a:r>
          </a:p>
          <a:p>
            <a:pPr>
              <a:lnSpc>
                <a:spcPct val="150000"/>
              </a:lnSpc>
              <a:buClr>
                <a:srgbClr val="000000"/>
              </a:buClr>
            </a:pPr>
            <a:r>
              <a:rPr lang="tr-TR" altLang="tr-TR" sz="1600" dirty="0">
                <a:solidFill>
                  <a:srgbClr val="FF0000"/>
                </a:solidFill>
              </a:rPr>
              <a:t>Aile Mahkemeleri </a:t>
            </a:r>
          </a:p>
          <a:p>
            <a:pPr>
              <a:lnSpc>
                <a:spcPct val="150000"/>
              </a:lnSpc>
              <a:buClr>
                <a:srgbClr val="000000"/>
              </a:buClr>
            </a:pPr>
            <a:r>
              <a:rPr lang="tr-TR" sz="1600" dirty="0">
                <a:solidFill>
                  <a:srgbClr val="FF0000"/>
                </a:solidFill>
              </a:rPr>
              <a:t>Kolluk Birimleri</a:t>
            </a:r>
          </a:p>
          <a:p>
            <a:pPr>
              <a:lnSpc>
                <a:spcPct val="150000"/>
              </a:lnSpc>
              <a:buClr>
                <a:srgbClr val="000000"/>
              </a:buClr>
            </a:pPr>
            <a:r>
              <a:rPr lang="tr-TR" sz="1600" dirty="0">
                <a:solidFill>
                  <a:srgbClr val="FF0000"/>
                </a:solidFill>
              </a:rPr>
              <a:t>Polis Merkezleri</a:t>
            </a:r>
          </a:p>
          <a:p>
            <a:pPr>
              <a:lnSpc>
                <a:spcPct val="150000"/>
              </a:lnSpc>
              <a:buClr>
                <a:srgbClr val="000000"/>
              </a:buClr>
            </a:pPr>
            <a:r>
              <a:rPr lang="tr-TR" sz="1600" dirty="0">
                <a:solidFill>
                  <a:srgbClr val="FF0000"/>
                </a:solidFill>
              </a:rPr>
              <a:t>Jandarma Karakolları</a:t>
            </a:r>
          </a:p>
          <a:p>
            <a:pPr>
              <a:lnSpc>
                <a:spcPct val="150000"/>
              </a:lnSpc>
              <a:buClr>
                <a:srgbClr val="000000"/>
              </a:buClr>
            </a:pPr>
            <a:r>
              <a:rPr lang="tr-TR" sz="1600" dirty="0">
                <a:solidFill>
                  <a:srgbClr val="FF0000"/>
                </a:solidFill>
              </a:rPr>
              <a:t>Sağlık Bakanlığı</a:t>
            </a:r>
            <a:endParaRPr lang="en-US" sz="1600" dirty="0">
              <a:solidFill>
                <a:srgbClr val="FF0000"/>
              </a:solidFill>
            </a:endParaRPr>
          </a:p>
        </p:txBody>
      </p:sp>
      <p:pic>
        <p:nvPicPr>
          <p:cNvPr id="242" name="Resim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512661" y="4869160"/>
            <a:ext cx="1091787" cy="144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Resim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4800352"/>
            <a:ext cx="1456435" cy="167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Resim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28184" y="1082392"/>
            <a:ext cx="1561811" cy="15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 name="Group 2"/>
          <p:cNvGrpSpPr>
            <a:grpSpLocks/>
          </p:cNvGrpSpPr>
          <p:nvPr/>
        </p:nvGrpSpPr>
        <p:grpSpPr bwMode="auto">
          <a:xfrm>
            <a:off x="-2484784" y="4365104"/>
            <a:ext cx="4608512" cy="2306367"/>
            <a:chOff x="0" y="-339"/>
            <a:chExt cx="15121" cy="11678"/>
          </a:xfrm>
        </p:grpSpPr>
        <p:pic>
          <p:nvPicPr>
            <p:cNvPr id="24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39"/>
              <a:ext cx="11340" cy="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Freeform 7"/>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249"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81" y="-39"/>
              <a:ext cx="5440" cy="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0" name="Başlık 1"/>
          <p:cNvSpPr>
            <a:spLocks noGrp="1"/>
          </p:cNvSpPr>
          <p:nvPr>
            <p:ph type="title"/>
          </p:nvPr>
        </p:nvSpPr>
        <p:spPr>
          <a:xfrm>
            <a:off x="2267744" y="44625"/>
            <a:ext cx="4735438" cy="1008111"/>
          </a:xfrm>
        </p:spPr>
        <p:txBody>
          <a:bodyPr>
            <a:normAutofit/>
          </a:bodyPr>
          <a:lstStyle/>
          <a:p>
            <a:pPr algn="ctr"/>
            <a:r>
              <a:rPr lang="tr-TR" sz="2400" b="1" u="sng" dirty="0">
                <a:solidFill>
                  <a:srgbClr val="FF0000"/>
                </a:solidFill>
              </a:rPr>
              <a:t>Şiddet Mağdurlarının Başvurabileceği Kurumlar</a:t>
            </a:r>
            <a:endParaRPr lang="tr-TR" sz="2400" u="sng" dirty="0"/>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34</a:t>
            </a:fld>
            <a:endParaRPr lang="tr-TR">
              <a:solidFill>
                <a:prstClr val="black">
                  <a:tint val="75000"/>
                </a:prstClr>
              </a:solidFill>
            </a:endParaRPr>
          </a:p>
        </p:txBody>
      </p:sp>
    </p:spTree>
    <p:extLst>
      <p:ext uri="{BB962C8B-B14F-4D97-AF65-F5344CB8AC3E}">
        <p14:creationId xmlns:p14="http://schemas.microsoft.com/office/powerpoint/2010/main" val="4040645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E9B28DDE-9872-4984-9B67-28BD9DBFB15D}" type="slidenum">
              <a:rPr lang="tr-TR" altLang="tr-TR" sz="1200" smtClean="0">
                <a:solidFill>
                  <a:srgbClr val="898989"/>
                </a:solidFill>
                <a:latin typeface="Arial" pitchFamily="34" charset="0"/>
              </a:rPr>
              <a:pPr>
                <a:spcBef>
                  <a:spcPct val="0"/>
                </a:spcBef>
                <a:buFontTx/>
                <a:buNone/>
              </a:pPr>
              <a:t>35</a:t>
            </a:fld>
            <a:endParaRPr lang="tr-TR" altLang="tr-TR" sz="1200" smtClean="0">
              <a:solidFill>
                <a:srgbClr val="898989"/>
              </a:solidFill>
              <a:latin typeface="Arial" pitchFamily="34" charset="0"/>
            </a:endParaRPr>
          </a:p>
        </p:txBody>
      </p:sp>
      <p:grpSp>
        <p:nvGrpSpPr>
          <p:cNvPr id="92163" name="Group 2"/>
          <p:cNvGrpSpPr>
            <a:grpSpLocks/>
          </p:cNvGrpSpPr>
          <p:nvPr/>
        </p:nvGrpSpPr>
        <p:grpSpPr bwMode="auto">
          <a:xfrm>
            <a:off x="1943100" y="-1144587"/>
            <a:ext cx="7200900" cy="7200900"/>
            <a:chOff x="0" y="0"/>
            <a:chExt cx="11339" cy="11341"/>
          </a:xfrm>
        </p:grpSpPr>
        <p:pic>
          <p:nvPicPr>
            <p:cNvPr id="9216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1340" cy="1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0" name="Freeform 4"/>
            <p:cNvSpPr>
              <a:spLocks/>
            </p:cNvSpPr>
            <p:nvPr/>
          </p:nvSpPr>
          <p:spPr bwMode="auto">
            <a:xfrm>
              <a:off x="1261" y="1054"/>
              <a:ext cx="3122" cy="20"/>
            </a:xfrm>
            <a:custGeom>
              <a:avLst/>
              <a:gdLst>
                <a:gd name="T0" fmla="*/ 0 w 3122"/>
                <a:gd name="T1" fmla="*/ 0 h 20"/>
                <a:gd name="T2" fmla="*/ 3121 w 3122"/>
                <a:gd name="T3" fmla="*/ 0 h 20"/>
                <a:gd name="T4" fmla="*/ 0 60000 65536"/>
                <a:gd name="T5" fmla="*/ 0 60000 65536"/>
              </a:gdLst>
              <a:ahLst/>
              <a:cxnLst>
                <a:cxn ang="T4">
                  <a:pos x="T0" y="T1"/>
                </a:cxn>
                <a:cxn ang="T5">
                  <a:pos x="T2" y="T3"/>
                </a:cxn>
              </a:cxnLst>
              <a:rect l="0" t="0" r="r" b="b"/>
              <a:pathLst>
                <a:path w="3122" h="20">
                  <a:moveTo>
                    <a:pt x="0" y="0"/>
                  </a:moveTo>
                  <a:lnTo>
                    <a:pt x="3121" y="0"/>
                  </a:lnTo>
                </a:path>
              </a:pathLst>
            </a:custGeom>
            <a:noFill/>
            <a:ln w="4013">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2171" name="Freeform 5"/>
            <p:cNvSpPr>
              <a:spLocks/>
            </p:cNvSpPr>
            <p:nvPr/>
          </p:nvSpPr>
          <p:spPr bwMode="auto">
            <a:xfrm>
              <a:off x="1159" y="887"/>
              <a:ext cx="20" cy="171"/>
            </a:xfrm>
            <a:custGeom>
              <a:avLst/>
              <a:gdLst>
                <a:gd name="T0" fmla="*/ 0 w 20"/>
                <a:gd name="T1" fmla="*/ 0 h 171"/>
                <a:gd name="T2" fmla="*/ 0 w 20"/>
                <a:gd name="T3" fmla="*/ 170 h 171"/>
                <a:gd name="T4" fmla="*/ 0 60000 65536"/>
                <a:gd name="T5" fmla="*/ 0 60000 65536"/>
              </a:gdLst>
              <a:ahLst/>
              <a:cxnLst>
                <a:cxn ang="T4">
                  <a:pos x="T0" y="T1"/>
                </a:cxn>
                <a:cxn ang="T5">
                  <a:pos x="T2" y="T3"/>
                </a:cxn>
              </a:cxnLst>
              <a:rect l="0" t="0" r="r" b="b"/>
              <a:pathLst>
                <a:path w="20" h="171">
                  <a:moveTo>
                    <a:pt x="0" y="0"/>
                  </a:moveTo>
                  <a:lnTo>
                    <a:pt x="0" y="170"/>
                  </a:lnTo>
                </a:path>
              </a:pathLst>
            </a:custGeom>
            <a:noFill/>
            <a:ln w="47777">
              <a:solidFill>
                <a:srgbClr val="D90912"/>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2172" name="Freeform 6"/>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2173" name="Freeform 7"/>
            <p:cNvSpPr>
              <a:spLocks/>
            </p:cNvSpPr>
            <p:nvPr/>
          </p:nvSpPr>
          <p:spPr bwMode="auto">
            <a:xfrm>
              <a:off x="7930" y="6622"/>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74" name="Freeform 8"/>
            <p:cNvSpPr>
              <a:spLocks/>
            </p:cNvSpPr>
            <p:nvPr/>
          </p:nvSpPr>
          <p:spPr bwMode="auto">
            <a:xfrm>
              <a:off x="7187" y="6734"/>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75" name="Freeform 9"/>
            <p:cNvSpPr>
              <a:spLocks/>
            </p:cNvSpPr>
            <p:nvPr/>
          </p:nvSpPr>
          <p:spPr bwMode="auto">
            <a:xfrm>
              <a:off x="8049" y="51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76" name="Freeform 10"/>
            <p:cNvSpPr>
              <a:spLocks/>
            </p:cNvSpPr>
            <p:nvPr/>
          </p:nvSpPr>
          <p:spPr bwMode="auto">
            <a:xfrm>
              <a:off x="7734" y="57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177" name="Group 11"/>
            <p:cNvGrpSpPr>
              <a:grpSpLocks/>
            </p:cNvGrpSpPr>
            <p:nvPr/>
          </p:nvGrpSpPr>
          <p:grpSpPr bwMode="auto">
            <a:xfrm>
              <a:off x="6302" y="8086"/>
              <a:ext cx="383" cy="236"/>
              <a:chOff x="6302" y="8086"/>
              <a:chExt cx="383" cy="236"/>
            </a:xfrm>
          </p:grpSpPr>
          <p:sp>
            <p:nvSpPr>
              <p:cNvPr id="92283" name="Freeform 12"/>
              <p:cNvSpPr>
                <a:spLocks/>
              </p:cNvSpPr>
              <p:nvPr/>
            </p:nvSpPr>
            <p:spPr bwMode="auto">
              <a:xfrm>
                <a:off x="6302" y="8086"/>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84" name="Freeform 13"/>
              <p:cNvSpPr>
                <a:spLocks/>
              </p:cNvSpPr>
              <p:nvPr/>
            </p:nvSpPr>
            <p:spPr bwMode="auto">
              <a:xfrm>
                <a:off x="6302" y="8086"/>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92178" name="Group 14"/>
            <p:cNvGrpSpPr>
              <a:grpSpLocks/>
            </p:cNvGrpSpPr>
            <p:nvPr/>
          </p:nvGrpSpPr>
          <p:grpSpPr bwMode="auto">
            <a:xfrm>
              <a:off x="7333" y="8364"/>
              <a:ext cx="383" cy="236"/>
              <a:chOff x="7333" y="8364"/>
              <a:chExt cx="383" cy="236"/>
            </a:xfrm>
          </p:grpSpPr>
          <p:sp>
            <p:nvSpPr>
              <p:cNvPr id="92281" name="Freeform 15"/>
              <p:cNvSpPr>
                <a:spLocks/>
              </p:cNvSpPr>
              <p:nvPr/>
            </p:nvSpPr>
            <p:spPr bwMode="auto">
              <a:xfrm>
                <a:off x="7333" y="836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82" name="Freeform 16"/>
              <p:cNvSpPr>
                <a:spLocks/>
              </p:cNvSpPr>
              <p:nvPr/>
            </p:nvSpPr>
            <p:spPr bwMode="auto">
              <a:xfrm>
                <a:off x="7333" y="836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92179" name="Group 17"/>
            <p:cNvGrpSpPr>
              <a:grpSpLocks/>
            </p:cNvGrpSpPr>
            <p:nvPr/>
          </p:nvGrpSpPr>
          <p:grpSpPr bwMode="auto">
            <a:xfrm>
              <a:off x="6197" y="7310"/>
              <a:ext cx="383" cy="236"/>
              <a:chOff x="6197" y="7310"/>
              <a:chExt cx="383" cy="236"/>
            </a:xfrm>
          </p:grpSpPr>
          <p:sp>
            <p:nvSpPr>
              <p:cNvPr id="92279" name="Freeform 18"/>
              <p:cNvSpPr>
                <a:spLocks/>
              </p:cNvSpPr>
              <p:nvPr/>
            </p:nvSpPr>
            <p:spPr bwMode="auto">
              <a:xfrm>
                <a:off x="6197" y="7310"/>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80" name="Freeform 19"/>
              <p:cNvSpPr>
                <a:spLocks/>
              </p:cNvSpPr>
              <p:nvPr/>
            </p:nvSpPr>
            <p:spPr bwMode="auto">
              <a:xfrm>
                <a:off x="6197" y="7310"/>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92180" name="Group 20"/>
            <p:cNvGrpSpPr>
              <a:grpSpLocks/>
            </p:cNvGrpSpPr>
            <p:nvPr/>
          </p:nvGrpSpPr>
          <p:grpSpPr bwMode="auto">
            <a:xfrm>
              <a:off x="7256" y="7074"/>
              <a:ext cx="383" cy="236"/>
              <a:chOff x="7256" y="7074"/>
              <a:chExt cx="383" cy="236"/>
            </a:xfrm>
          </p:grpSpPr>
          <p:sp>
            <p:nvSpPr>
              <p:cNvPr id="92277" name="Freeform 21"/>
              <p:cNvSpPr>
                <a:spLocks/>
              </p:cNvSpPr>
              <p:nvPr/>
            </p:nvSpPr>
            <p:spPr bwMode="auto">
              <a:xfrm>
                <a:off x="7256" y="707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8" name="Freeform 22"/>
              <p:cNvSpPr>
                <a:spLocks/>
              </p:cNvSpPr>
              <p:nvPr/>
            </p:nvSpPr>
            <p:spPr bwMode="auto">
              <a:xfrm>
                <a:off x="7256" y="707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181" name="Freeform 23"/>
            <p:cNvSpPr>
              <a:spLocks/>
            </p:cNvSpPr>
            <p:nvPr/>
          </p:nvSpPr>
          <p:spPr bwMode="auto">
            <a:xfrm>
              <a:off x="8295" y="5663"/>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82" name="Freeform 24"/>
            <p:cNvSpPr>
              <a:spLocks/>
            </p:cNvSpPr>
            <p:nvPr/>
          </p:nvSpPr>
          <p:spPr bwMode="auto">
            <a:xfrm>
              <a:off x="7333" y="6235"/>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83" name="Freeform 25"/>
            <p:cNvSpPr>
              <a:spLocks/>
            </p:cNvSpPr>
            <p:nvPr/>
          </p:nvSpPr>
          <p:spPr bwMode="auto">
            <a:xfrm>
              <a:off x="7257" y="7779"/>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84" name="Freeform 26"/>
            <p:cNvSpPr>
              <a:spLocks/>
            </p:cNvSpPr>
            <p:nvPr/>
          </p:nvSpPr>
          <p:spPr bwMode="auto">
            <a:xfrm>
              <a:off x="5770" y="8398"/>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85" name="Freeform 27"/>
            <p:cNvSpPr>
              <a:spLocks/>
            </p:cNvSpPr>
            <p:nvPr/>
          </p:nvSpPr>
          <p:spPr bwMode="auto">
            <a:xfrm>
              <a:off x="8796" y="7453"/>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C2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86" name="Freeform 28"/>
            <p:cNvSpPr>
              <a:spLocks/>
            </p:cNvSpPr>
            <p:nvPr/>
          </p:nvSpPr>
          <p:spPr bwMode="auto">
            <a:xfrm>
              <a:off x="8551" y="6025"/>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AD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187" name="Group 29"/>
            <p:cNvGrpSpPr>
              <a:grpSpLocks/>
            </p:cNvGrpSpPr>
            <p:nvPr/>
          </p:nvGrpSpPr>
          <p:grpSpPr bwMode="auto">
            <a:xfrm>
              <a:off x="6271" y="4691"/>
              <a:ext cx="2661" cy="4022"/>
              <a:chOff x="6271" y="4691"/>
              <a:chExt cx="2661" cy="4022"/>
            </a:xfrm>
          </p:grpSpPr>
          <p:sp>
            <p:nvSpPr>
              <p:cNvPr id="92270" name="Freeform 30"/>
              <p:cNvSpPr>
                <a:spLocks/>
              </p:cNvSpPr>
              <p:nvPr/>
            </p:nvSpPr>
            <p:spPr bwMode="auto">
              <a:xfrm>
                <a:off x="6271" y="4691"/>
                <a:ext cx="2661" cy="4022"/>
              </a:xfrm>
              <a:custGeom>
                <a:avLst/>
                <a:gdLst>
                  <a:gd name="T0" fmla="*/ 299 w 2661"/>
                  <a:gd name="T1" fmla="*/ 3532 h 4022"/>
                  <a:gd name="T2" fmla="*/ 287 w 2661"/>
                  <a:gd name="T3" fmla="*/ 3499 h 4022"/>
                  <a:gd name="T4" fmla="*/ 277 w 2661"/>
                  <a:gd name="T5" fmla="*/ 3485 h 4022"/>
                  <a:gd name="T6" fmla="*/ 129 w 2661"/>
                  <a:gd name="T7" fmla="*/ 3460 h 4022"/>
                  <a:gd name="T8" fmla="*/ 50 w 2661"/>
                  <a:gd name="T9" fmla="*/ 3478 h 4022"/>
                  <a:gd name="T10" fmla="*/ 16 w 2661"/>
                  <a:gd name="T11" fmla="*/ 3564 h 4022"/>
                  <a:gd name="T12" fmla="*/ 0 w 2661"/>
                  <a:gd name="T13" fmla="*/ 3741 h 4022"/>
                  <a:gd name="T14" fmla="*/ 47 w 2661"/>
                  <a:gd name="T15" fmla="*/ 3691 h 4022"/>
                  <a:gd name="T16" fmla="*/ 85 w 2661"/>
                  <a:gd name="T17" fmla="*/ 3661 h 4022"/>
                  <a:gd name="T18" fmla="*/ 135 w 2661"/>
                  <a:gd name="T19" fmla="*/ 3638 h 4022"/>
                  <a:gd name="T20" fmla="*/ 216 w 2661"/>
                  <a:gd name="T21" fmla="*/ 3612 h 4022"/>
                  <a:gd name="T22" fmla="*/ 284 w 2661"/>
                  <a:gd name="T23" fmla="*/ 3573 h 4022"/>
                  <a:gd name="T24" fmla="*/ 299 w 2661"/>
                  <a:gd name="T25" fmla="*/ 35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99" y="3532"/>
                    </a:moveTo>
                    <a:lnTo>
                      <a:pt x="287" y="3499"/>
                    </a:lnTo>
                    <a:lnTo>
                      <a:pt x="277" y="3485"/>
                    </a:lnTo>
                    <a:lnTo>
                      <a:pt x="129" y="3460"/>
                    </a:lnTo>
                    <a:lnTo>
                      <a:pt x="50" y="3478"/>
                    </a:lnTo>
                    <a:lnTo>
                      <a:pt x="16" y="3564"/>
                    </a:lnTo>
                    <a:lnTo>
                      <a:pt x="0" y="3741"/>
                    </a:lnTo>
                    <a:lnTo>
                      <a:pt x="47" y="3691"/>
                    </a:lnTo>
                    <a:lnTo>
                      <a:pt x="85" y="3661"/>
                    </a:lnTo>
                    <a:lnTo>
                      <a:pt x="135" y="3638"/>
                    </a:lnTo>
                    <a:lnTo>
                      <a:pt x="216" y="3612"/>
                    </a:lnTo>
                    <a:lnTo>
                      <a:pt x="284" y="3573"/>
                    </a:lnTo>
                    <a:lnTo>
                      <a:pt x="299" y="3532"/>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1" name="Freeform 31"/>
              <p:cNvSpPr>
                <a:spLocks/>
              </p:cNvSpPr>
              <p:nvPr/>
            </p:nvSpPr>
            <p:spPr bwMode="auto">
              <a:xfrm>
                <a:off x="6271" y="4691"/>
                <a:ext cx="2661" cy="4022"/>
              </a:xfrm>
              <a:custGeom>
                <a:avLst/>
                <a:gdLst>
                  <a:gd name="T0" fmla="*/ 716 w 2661"/>
                  <a:gd name="T1" fmla="*/ 3032 h 4022"/>
                  <a:gd name="T2" fmla="*/ 634 w 2661"/>
                  <a:gd name="T3" fmla="*/ 2906 h 4022"/>
                  <a:gd name="T4" fmla="*/ 567 w 2661"/>
                  <a:gd name="T5" fmla="*/ 2861 h 4022"/>
                  <a:gd name="T6" fmla="*/ 481 w 2661"/>
                  <a:gd name="T7" fmla="*/ 2894 h 4022"/>
                  <a:gd name="T8" fmla="*/ 340 w 2661"/>
                  <a:gd name="T9" fmla="*/ 3002 h 4022"/>
                  <a:gd name="T10" fmla="*/ 409 w 2661"/>
                  <a:gd name="T11" fmla="*/ 3003 h 4022"/>
                  <a:gd name="T12" fmla="*/ 457 w 2661"/>
                  <a:gd name="T13" fmla="*/ 3010 h 4022"/>
                  <a:gd name="T14" fmla="*/ 507 w 2661"/>
                  <a:gd name="T15" fmla="*/ 3032 h 4022"/>
                  <a:gd name="T16" fmla="*/ 582 w 2661"/>
                  <a:gd name="T17" fmla="*/ 3073 h 4022"/>
                  <a:gd name="T18" fmla="*/ 656 w 2661"/>
                  <a:gd name="T19" fmla="*/ 3097 h 4022"/>
                  <a:gd name="T20" fmla="*/ 696 w 2661"/>
                  <a:gd name="T21" fmla="*/ 3080 h 4022"/>
                  <a:gd name="T22" fmla="*/ 713 w 2661"/>
                  <a:gd name="T23" fmla="*/ 3049 h 4022"/>
                  <a:gd name="T24" fmla="*/ 716 w 2661"/>
                  <a:gd name="T25" fmla="*/ 30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716" y="3032"/>
                    </a:moveTo>
                    <a:lnTo>
                      <a:pt x="634" y="2906"/>
                    </a:lnTo>
                    <a:lnTo>
                      <a:pt x="567" y="2861"/>
                    </a:lnTo>
                    <a:lnTo>
                      <a:pt x="481" y="2894"/>
                    </a:lnTo>
                    <a:lnTo>
                      <a:pt x="340" y="3002"/>
                    </a:lnTo>
                    <a:lnTo>
                      <a:pt x="409" y="3003"/>
                    </a:lnTo>
                    <a:lnTo>
                      <a:pt x="457" y="3010"/>
                    </a:lnTo>
                    <a:lnTo>
                      <a:pt x="507" y="3032"/>
                    </a:lnTo>
                    <a:lnTo>
                      <a:pt x="582" y="3073"/>
                    </a:lnTo>
                    <a:lnTo>
                      <a:pt x="656" y="3097"/>
                    </a:lnTo>
                    <a:lnTo>
                      <a:pt x="696" y="3080"/>
                    </a:lnTo>
                    <a:lnTo>
                      <a:pt x="713" y="3049"/>
                    </a:lnTo>
                    <a:lnTo>
                      <a:pt x="716" y="3032"/>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2" name="Freeform 32"/>
              <p:cNvSpPr>
                <a:spLocks/>
              </p:cNvSpPr>
              <p:nvPr/>
            </p:nvSpPr>
            <p:spPr bwMode="auto">
              <a:xfrm>
                <a:off x="6271" y="4691"/>
                <a:ext cx="2661" cy="4022"/>
              </a:xfrm>
              <a:custGeom>
                <a:avLst/>
                <a:gdLst>
                  <a:gd name="T0" fmla="*/ 999 w 2661"/>
                  <a:gd name="T1" fmla="*/ 2020 h 4022"/>
                  <a:gd name="T2" fmla="*/ 987 w 2661"/>
                  <a:gd name="T3" fmla="*/ 1987 h 4022"/>
                  <a:gd name="T4" fmla="*/ 977 w 2661"/>
                  <a:gd name="T5" fmla="*/ 1973 h 4022"/>
                  <a:gd name="T6" fmla="*/ 829 w 2661"/>
                  <a:gd name="T7" fmla="*/ 1948 h 4022"/>
                  <a:gd name="T8" fmla="*/ 751 w 2661"/>
                  <a:gd name="T9" fmla="*/ 1966 h 4022"/>
                  <a:gd name="T10" fmla="*/ 716 w 2661"/>
                  <a:gd name="T11" fmla="*/ 2052 h 4022"/>
                  <a:gd name="T12" fmla="*/ 700 w 2661"/>
                  <a:gd name="T13" fmla="*/ 2229 h 4022"/>
                  <a:gd name="T14" fmla="*/ 747 w 2661"/>
                  <a:gd name="T15" fmla="*/ 2179 h 4022"/>
                  <a:gd name="T16" fmla="*/ 785 w 2661"/>
                  <a:gd name="T17" fmla="*/ 2149 h 4022"/>
                  <a:gd name="T18" fmla="*/ 835 w 2661"/>
                  <a:gd name="T19" fmla="*/ 2126 h 4022"/>
                  <a:gd name="T20" fmla="*/ 916 w 2661"/>
                  <a:gd name="T21" fmla="*/ 2099 h 4022"/>
                  <a:gd name="T22" fmla="*/ 984 w 2661"/>
                  <a:gd name="T23" fmla="*/ 2061 h 4022"/>
                  <a:gd name="T24" fmla="*/ 999 w 2661"/>
                  <a:gd name="T25" fmla="*/ 202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999" y="2020"/>
                    </a:moveTo>
                    <a:lnTo>
                      <a:pt x="987" y="1987"/>
                    </a:lnTo>
                    <a:lnTo>
                      <a:pt x="977" y="1973"/>
                    </a:lnTo>
                    <a:lnTo>
                      <a:pt x="829" y="1948"/>
                    </a:lnTo>
                    <a:lnTo>
                      <a:pt x="751" y="1966"/>
                    </a:lnTo>
                    <a:lnTo>
                      <a:pt x="716" y="2052"/>
                    </a:lnTo>
                    <a:lnTo>
                      <a:pt x="700" y="2229"/>
                    </a:lnTo>
                    <a:lnTo>
                      <a:pt x="747" y="2179"/>
                    </a:lnTo>
                    <a:lnTo>
                      <a:pt x="785" y="2149"/>
                    </a:lnTo>
                    <a:lnTo>
                      <a:pt x="835" y="2126"/>
                    </a:lnTo>
                    <a:lnTo>
                      <a:pt x="916" y="2099"/>
                    </a:lnTo>
                    <a:lnTo>
                      <a:pt x="984" y="2061"/>
                    </a:lnTo>
                    <a:lnTo>
                      <a:pt x="999" y="2020"/>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3" name="Freeform 33"/>
              <p:cNvSpPr>
                <a:spLocks/>
              </p:cNvSpPr>
              <p:nvPr/>
            </p:nvSpPr>
            <p:spPr bwMode="auto">
              <a:xfrm>
                <a:off x="6271" y="4691"/>
                <a:ext cx="2661" cy="4022"/>
              </a:xfrm>
              <a:custGeom>
                <a:avLst/>
                <a:gdLst>
                  <a:gd name="T0" fmla="*/ 1328 w 2661"/>
                  <a:gd name="T1" fmla="*/ 3850 h 4022"/>
                  <a:gd name="T2" fmla="*/ 1245 w 2661"/>
                  <a:gd name="T3" fmla="*/ 3724 h 4022"/>
                  <a:gd name="T4" fmla="*/ 1179 w 2661"/>
                  <a:gd name="T5" fmla="*/ 3679 h 4022"/>
                  <a:gd name="T6" fmla="*/ 1093 w 2661"/>
                  <a:gd name="T7" fmla="*/ 3712 h 4022"/>
                  <a:gd name="T8" fmla="*/ 951 w 2661"/>
                  <a:gd name="T9" fmla="*/ 3820 h 4022"/>
                  <a:gd name="T10" fmla="*/ 1020 w 2661"/>
                  <a:gd name="T11" fmla="*/ 3821 h 4022"/>
                  <a:gd name="T12" fmla="*/ 1069 w 2661"/>
                  <a:gd name="T13" fmla="*/ 3829 h 4022"/>
                  <a:gd name="T14" fmla="*/ 1119 w 2661"/>
                  <a:gd name="T15" fmla="*/ 3850 h 4022"/>
                  <a:gd name="T16" fmla="*/ 1194 w 2661"/>
                  <a:gd name="T17" fmla="*/ 3891 h 4022"/>
                  <a:gd name="T18" fmla="*/ 1268 w 2661"/>
                  <a:gd name="T19" fmla="*/ 3915 h 4022"/>
                  <a:gd name="T20" fmla="*/ 1308 w 2661"/>
                  <a:gd name="T21" fmla="*/ 3898 h 4022"/>
                  <a:gd name="T22" fmla="*/ 1324 w 2661"/>
                  <a:gd name="T23" fmla="*/ 3867 h 4022"/>
                  <a:gd name="T24" fmla="*/ 1328 w 2661"/>
                  <a:gd name="T25" fmla="*/ 385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1328" y="3850"/>
                    </a:moveTo>
                    <a:lnTo>
                      <a:pt x="1245" y="3724"/>
                    </a:lnTo>
                    <a:lnTo>
                      <a:pt x="1179" y="3679"/>
                    </a:lnTo>
                    <a:lnTo>
                      <a:pt x="1093" y="3712"/>
                    </a:lnTo>
                    <a:lnTo>
                      <a:pt x="951" y="3820"/>
                    </a:lnTo>
                    <a:lnTo>
                      <a:pt x="1020" y="3821"/>
                    </a:lnTo>
                    <a:lnTo>
                      <a:pt x="1069" y="3829"/>
                    </a:lnTo>
                    <a:lnTo>
                      <a:pt x="1119" y="3850"/>
                    </a:lnTo>
                    <a:lnTo>
                      <a:pt x="1194" y="3891"/>
                    </a:lnTo>
                    <a:lnTo>
                      <a:pt x="1268" y="3915"/>
                    </a:lnTo>
                    <a:lnTo>
                      <a:pt x="1308" y="3898"/>
                    </a:lnTo>
                    <a:lnTo>
                      <a:pt x="1324" y="3867"/>
                    </a:lnTo>
                    <a:lnTo>
                      <a:pt x="1328" y="3850"/>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4" name="Freeform 34"/>
              <p:cNvSpPr>
                <a:spLocks/>
              </p:cNvSpPr>
              <p:nvPr/>
            </p:nvSpPr>
            <p:spPr bwMode="auto">
              <a:xfrm>
                <a:off x="6271" y="4691"/>
                <a:ext cx="2661" cy="4022"/>
              </a:xfrm>
              <a:custGeom>
                <a:avLst/>
                <a:gdLst>
                  <a:gd name="T0" fmla="*/ 2251 w 2661"/>
                  <a:gd name="T1" fmla="*/ 4021 h 4022"/>
                  <a:gd name="T2" fmla="*/ 2235 w 2661"/>
                  <a:gd name="T3" fmla="*/ 3844 h 4022"/>
                  <a:gd name="T4" fmla="*/ 2201 w 2661"/>
                  <a:gd name="T5" fmla="*/ 3758 h 4022"/>
                  <a:gd name="T6" fmla="*/ 2122 w 2661"/>
                  <a:gd name="T7" fmla="*/ 3740 h 4022"/>
                  <a:gd name="T8" fmla="*/ 1974 w 2661"/>
                  <a:gd name="T9" fmla="*/ 3765 h 4022"/>
                  <a:gd name="T10" fmla="*/ 1964 w 2661"/>
                  <a:gd name="T11" fmla="*/ 3779 h 4022"/>
                  <a:gd name="T12" fmla="*/ 1952 w 2661"/>
                  <a:gd name="T13" fmla="*/ 3812 h 4022"/>
                  <a:gd name="T14" fmla="*/ 1967 w 2661"/>
                  <a:gd name="T15" fmla="*/ 3853 h 4022"/>
                  <a:gd name="T16" fmla="*/ 2035 w 2661"/>
                  <a:gd name="T17" fmla="*/ 3891 h 4022"/>
                  <a:gd name="T18" fmla="*/ 2116 w 2661"/>
                  <a:gd name="T19" fmla="*/ 3918 h 4022"/>
                  <a:gd name="T20" fmla="*/ 2166 w 2661"/>
                  <a:gd name="T21" fmla="*/ 3940 h 4022"/>
                  <a:gd name="T22" fmla="*/ 2204 w 2661"/>
                  <a:gd name="T23" fmla="*/ 3971 h 4022"/>
                  <a:gd name="T24" fmla="*/ 2251 w 2661"/>
                  <a:gd name="T25" fmla="*/ 402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251" y="4021"/>
                    </a:moveTo>
                    <a:lnTo>
                      <a:pt x="2235" y="3844"/>
                    </a:lnTo>
                    <a:lnTo>
                      <a:pt x="2201" y="3758"/>
                    </a:lnTo>
                    <a:lnTo>
                      <a:pt x="2122" y="3740"/>
                    </a:lnTo>
                    <a:lnTo>
                      <a:pt x="1974" y="3765"/>
                    </a:lnTo>
                    <a:lnTo>
                      <a:pt x="1964" y="3779"/>
                    </a:lnTo>
                    <a:lnTo>
                      <a:pt x="1952" y="3812"/>
                    </a:lnTo>
                    <a:lnTo>
                      <a:pt x="1967" y="3853"/>
                    </a:lnTo>
                    <a:lnTo>
                      <a:pt x="2035" y="3891"/>
                    </a:lnTo>
                    <a:lnTo>
                      <a:pt x="2116" y="3918"/>
                    </a:lnTo>
                    <a:lnTo>
                      <a:pt x="2166" y="3940"/>
                    </a:lnTo>
                    <a:lnTo>
                      <a:pt x="2204" y="3971"/>
                    </a:lnTo>
                    <a:lnTo>
                      <a:pt x="2251" y="4021"/>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5" name="Freeform 35"/>
              <p:cNvSpPr>
                <a:spLocks/>
              </p:cNvSpPr>
              <p:nvPr/>
            </p:nvSpPr>
            <p:spPr bwMode="auto">
              <a:xfrm>
                <a:off x="6271" y="4691"/>
                <a:ext cx="2661" cy="4022"/>
              </a:xfrm>
              <a:custGeom>
                <a:avLst/>
                <a:gdLst>
                  <a:gd name="T0" fmla="*/ 2489 w 2661"/>
                  <a:gd name="T1" fmla="*/ 71 h 4022"/>
                  <a:gd name="T2" fmla="*/ 2478 w 2661"/>
                  <a:gd name="T3" fmla="*/ 38 h 4022"/>
                  <a:gd name="T4" fmla="*/ 2468 w 2661"/>
                  <a:gd name="T5" fmla="*/ 25 h 4022"/>
                  <a:gd name="T6" fmla="*/ 2320 w 2661"/>
                  <a:gd name="T7" fmla="*/ 0 h 4022"/>
                  <a:gd name="T8" fmla="*/ 2241 w 2661"/>
                  <a:gd name="T9" fmla="*/ 18 h 4022"/>
                  <a:gd name="T10" fmla="*/ 2207 w 2661"/>
                  <a:gd name="T11" fmla="*/ 103 h 4022"/>
                  <a:gd name="T12" fmla="*/ 2190 w 2661"/>
                  <a:gd name="T13" fmla="*/ 281 h 4022"/>
                  <a:gd name="T14" fmla="*/ 2238 w 2661"/>
                  <a:gd name="T15" fmla="*/ 230 h 4022"/>
                  <a:gd name="T16" fmla="*/ 2276 w 2661"/>
                  <a:gd name="T17" fmla="*/ 200 h 4022"/>
                  <a:gd name="T18" fmla="*/ 2326 w 2661"/>
                  <a:gd name="T19" fmla="*/ 178 h 4022"/>
                  <a:gd name="T20" fmla="*/ 2407 w 2661"/>
                  <a:gd name="T21" fmla="*/ 151 h 4022"/>
                  <a:gd name="T22" fmla="*/ 2475 w 2661"/>
                  <a:gd name="T23" fmla="*/ 113 h 4022"/>
                  <a:gd name="T24" fmla="*/ 2489 w 2661"/>
                  <a:gd name="T25" fmla="*/ 7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489" y="71"/>
                    </a:moveTo>
                    <a:lnTo>
                      <a:pt x="2478" y="38"/>
                    </a:lnTo>
                    <a:lnTo>
                      <a:pt x="2468" y="25"/>
                    </a:lnTo>
                    <a:lnTo>
                      <a:pt x="2320" y="0"/>
                    </a:lnTo>
                    <a:lnTo>
                      <a:pt x="2241" y="18"/>
                    </a:lnTo>
                    <a:lnTo>
                      <a:pt x="2207" y="103"/>
                    </a:lnTo>
                    <a:lnTo>
                      <a:pt x="2190" y="281"/>
                    </a:lnTo>
                    <a:lnTo>
                      <a:pt x="2238" y="230"/>
                    </a:lnTo>
                    <a:lnTo>
                      <a:pt x="2276" y="200"/>
                    </a:lnTo>
                    <a:lnTo>
                      <a:pt x="2326" y="178"/>
                    </a:lnTo>
                    <a:lnTo>
                      <a:pt x="2407" y="151"/>
                    </a:lnTo>
                    <a:lnTo>
                      <a:pt x="2475" y="113"/>
                    </a:lnTo>
                    <a:lnTo>
                      <a:pt x="2489" y="71"/>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76" name="Freeform 36"/>
              <p:cNvSpPr>
                <a:spLocks/>
              </p:cNvSpPr>
              <p:nvPr/>
            </p:nvSpPr>
            <p:spPr bwMode="auto">
              <a:xfrm>
                <a:off x="6271" y="4691"/>
                <a:ext cx="2661" cy="4022"/>
              </a:xfrm>
              <a:custGeom>
                <a:avLst/>
                <a:gdLst>
                  <a:gd name="T0" fmla="*/ 2660 w 2661"/>
                  <a:gd name="T1" fmla="*/ 3017 h 4022"/>
                  <a:gd name="T2" fmla="*/ 2578 w 2661"/>
                  <a:gd name="T3" fmla="*/ 2891 h 4022"/>
                  <a:gd name="T4" fmla="*/ 2511 w 2661"/>
                  <a:gd name="T5" fmla="*/ 2846 h 4022"/>
                  <a:gd name="T6" fmla="*/ 2425 w 2661"/>
                  <a:gd name="T7" fmla="*/ 2879 h 4022"/>
                  <a:gd name="T8" fmla="*/ 2284 w 2661"/>
                  <a:gd name="T9" fmla="*/ 2987 h 4022"/>
                  <a:gd name="T10" fmla="*/ 2353 w 2661"/>
                  <a:gd name="T11" fmla="*/ 2988 h 4022"/>
                  <a:gd name="T12" fmla="*/ 2401 w 2661"/>
                  <a:gd name="T13" fmla="*/ 2995 h 4022"/>
                  <a:gd name="T14" fmla="*/ 2451 w 2661"/>
                  <a:gd name="T15" fmla="*/ 3017 h 4022"/>
                  <a:gd name="T16" fmla="*/ 2526 w 2661"/>
                  <a:gd name="T17" fmla="*/ 3058 h 4022"/>
                  <a:gd name="T18" fmla="*/ 2600 w 2661"/>
                  <a:gd name="T19" fmla="*/ 3082 h 4022"/>
                  <a:gd name="T20" fmla="*/ 2641 w 2661"/>
                  <a:gd name="T21" fmla="*/ 3065 h 4022"/>
                  <a:gd name="T22" fmla="*/ 2657 w 2661"/>
                  <a:gd name="T23" fmla="*/ 3034 h 4022"/>
                  <a:gd name="T24" fmla="*/ 2660 w 2661"/>
                  <a:gd name="T25" fmla="*/ 3017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660" y="3017"/>
                    </a:moveTo>
                    <a:lnTo>
                      <a:pt x="2578" y="2891"/>
                    </a:lnTo>
                    <a:lnTo>
                      <a:pt x="2511" y="2846"/>
                    </a:lnTo>
                    <a:lnTo>
                      <a:pt x="2425" y="2879"/>
                    </a:lnTo>
                    <a:lnTo>
                      <a:pt x="2284" y="2987"/>
                    </a:lnTo>
                    <a:lnTo>
                      <a:pt x="2353" y="2988"/>
                    </a:lnTo>
                    <a:lnTo>
                      <a:pt x="2401" y="2995"/>
                    </a:lnTo>
                    <a:lnTo>
                      <a:pt x="2451" y="3017"/>
                    </a:lnTo>
                    <a:lnTo>
                      <a:pt x="2526" y="3058"/>
                    </a:lnTo>
                    <a:lnTo>
                      <a:pt x="2600" y="3082"/>
                    </a:lnTo>
                    <a:lnTo>
                      <a:pt x="2641" y="3065"/>
                    </a:lnTo>
                    <a:lnTo>
                      <a:pt x="2657" y="3034"/>
                    </a:lnTo>
                    <a:lnTo>
                      <a:pt x="2660" y="3017"/>
                    </a:lnTo>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188" name="Freeform 37"/>
            <p:cNvSpPr>
              <a:spLocks/>
            </p:cNvSpPr>
            <p:nvPr/>
          </p:nvSpPr>
          <p:spPr bwMode="auto">
            <a:xfrm>
              <a:off x="6944" y="766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189" name="Group 38"/>
            <p:cNvGrpSpPr>
              <a:grpSpLocks/>
            </p:cNvGrpSpPr>
            <p:nvPr/>
          </p:nvGrpSpPr>
          <p:grpSpPr bwMode="auto">
            <a:xfrm>
              <a:off x="5774" y="7733"/>
              <a:ext cx="3874" cy="1154"/>
              <a:chOff x="5774" y="7733"/>
              <a:chExt cx="3874" cy="1154"/>
            </a:xfrm>
          </p:grpSpPr>
          <p:sp>
            <p:nvSpPr>
              <p:cNvPr id="92267" name="Freeform 39"/>
              <p:cNvSpPr>
                <a:spLocks/>
              </p:cNvSpPr>
              <p:nvPr/>
            </p:nvSpPr>
            <p:spPr bwMode="auto">
              <a:xfrm>
                <a:off x="5774" y="7733"/>
                <a:ext cx="3874" cy="1154"/>
              </a:xfrm>
              <a:custGeom>
                <a:avLst/>
                <a:gdLst>
                  <a:gd name="T0" fmla="*/ 290 w 3874"/>
                  <a:gd name="T1" fmla="*/ 915 h 1154"/>
                  <a:gd name="T2" fmla="*/ 120 w 3874"/>
                  <a:gd name="T3" fmla="*/ 889 h 1154"/>
                  <a:gd name="T4" fmla="*/ 33 w 3874"/>
                  <a:gd name="T5" fmla="*/ 906 h 1154"/>
                  <a:gd name="T6" fmla="*/ 2 w 3874"/>
                  <a:gd name="T7" fmla="*/ 986 h 1154"/>
                  <a:gd name="T8" fmla="*/ 0 w 3874"/>
                  <a:gd name="T9" fmla="*/ 1153 h 1154"/>
                  <a:gd name="T10" fmla="*/ 28 w 3874"/>
                  <a:gd name="T11" fmla="*/ 1126 h 1154"/>
                  <a:gd name="T12" fmla="*/ 62 w 3874"/>
                  <a:gd name="T13" fmla="*/ 1110 h 1154"/>
                  <a:gd name="T14" fmla="*/ 107 w 3874"/>
                  <a:gd name="T15" fmla="*/ 1097 h 1154"/>
                  <a:gd name="T16" fmla="*/ 173 w 3874"/>
                  <a:gd name="T17" fmla="*/ 1080 h 1154"/>
                  <a:gd name="T18" fmla="*/ 233 w 3874"/>
                  <a:gd name="T19" fmla="*/ 1060 h 1154"/>
                  <a:gd name="T20" fmla="*/ 266 w 3874"/>
                  <a:gd name="T21" fmla="*/ 1036 h 1154"/>
                  <a:gd name="T22" fmla="*/ 281 w 3874"/>
                  <a:gd name="T23" fmla="*/ 993 h 1154"/>
                  <a:gd name="T24" fmla="*/ 290 w 3874"/>
                  <a:gd name="T25" fmla="*/ 91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290" y="915"/>
                    </a:moveTo>
                    <a:lnTo>
                      <a:pt x="120" y="889"/>
                    </a:lnTo>
                    <a:lnTo>
                      <a:pt x="33" y="906"/>
                    </a:lnTo>
                    <a:lnTo>
                      <a:pt x="2" y="986"/>
                    </a:lnTo>
                    <a:lnTo>
                      <a:pt x="0" y="1153"/>
                    </a:lnTo>
                    <a:lnTo>
                      <a:pt x="28" y="1126"/>
                    </a:lnTo>
                    <a:lnTo>
                      <a:pt x="62" y="1110"/>
                    </a:lnTo>
                    <a:lnTo>
                      <a:pt x="107" y="1097"/>
                    </a:lnTo>
                    <a:lnTo>
                      <a:pt x="173" y="1080"/>
                    </a:lnTo>
                    <a:lnTo>
                      <a:pt x="233" y="1060"/>
                    </a:lnTo>
                    <a:lnTo>
                      <a:pt x="266" y="1036"/>
                    </a:lnTo>
                    <a:lnTo>
                      <a:pt x="281" y="993"/>
                    </a:lnTo>
                    <a:lnTo>
                      <a:pt x="290" y="91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68" name="Freeform 40"/>
              <p:cNvSpPr>
                <a:spLocks/>
              </p:cNvSpPr>
              <p:nvPr/>
            </p:nvSpPr>
            <p:spPr bwMode="auto">
              <a:xfrm>
                <a:off x="5774" y="7733"/>
                <a:ext cx="3874" cy="1154"/>
              </a:xfrm>
              <a:custGeom>
                <a:avLst/>
                <a:gdLst>
                  <a:gd name="T0" fmla="*/ 1169 w 3874"/>
                  <a:gd name="T1" fmla="*/ 25 h 1154"/>
                  <a:gd name="T2" fmla="*/ 999 w 3874"/>
                  <a:gd name="T3" fmla="*/ 0 h 1154"/>
                  <a:gd name="T4" fmla="*/ 912 w 3874"/>
                  <a:gd name="T5" fmla="*/ 16 h 1154"/>
                  <a:gd name="T6" fmla="*/ 881 w 3874"/>
                  <a:gd name="T7" fmla="*/ 96 h 1154"/>
                  <a:gd name="T8" fmla="*/ 879 w 3874"/>
                  <a:gd name="T9" fmla="*/ 263 h 1154"/>
                  <a:gd name="T10" fmla="*/ 908 w 3874"/>
                  <a:gd name="T11" fmla="*/ 236 h 1154"/>
                  <a:gd name="T12" fmla="*/ 941 w 3874"/>
                  <a:gd name="T13" fmla="*/ 220 h 1154"/>
                  <a:gd name="T14" fmla="*/ 987 w 3874"/>
                  <a:gd name="T15" fmla="*/ 207 h 1154"/>
                  <a:gd name="T16" fmla="*/ 1052 w 3874"/>
                  <a:gd name="T17" fmla="*/ 190 h 1154"/>
                  <a:gd name="T18" fmla="*/ 1113 w 3874"/>
                  <a:gd name="T19" fmla="*/ 170 h 1154"/>
                  <a:gd name="T20" fmla="*/ 1145 w 3874"/>
                  <a:gd name="T21" fmla="*/ 146 h 1154"/>
                  <a:gd name="T22" fmla="*/ 1160 w 3874"/>
                  <a:gd name="T23" fmla="*/ 103 h 1154"/>
                  <a:gd name="T24" fmla="*/ 1169 w 3874"/>
                  <a:gd name="T25" fmla="*/ 2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1169" y="25"/>
                    </a:moveTo>
                    <a:lnTo>
                      <a:pt x="999" y="0"/>
                    </a:lnTo>
                    <a:lnTo>
                      <a:pt x="912" y="16"/>
                    </a:lnTo>
                    <a:lnTo>
                      <a:pt x="881" y="96"/>
                    </a:lnTo>
                    <a:lnTo>
                      <a:pt x="879" y="263"/>
                    </a:lnTo>
                    <a:lnTo>
                      <a:pt x="908" y="236"/>
                    </a:lnTo>
                    <a:lnTo>
                      <a:pt x="941" y="220"/>
                    </a:lnTo>
                    <a:lnTo>
                      <a:pt x="987" y="207"/>
                    </a:lnTo>
                    <a:lnTo>
                      <a:pt x="1052" y="190"/>
                    </a:lnTo>
                    <a:lnTo>
                      <a:pt x="1113" y="170"/>
                    </a:lnTo>
                    <a:lnTo>
                      <a:pt x="1145" y="146"/>
                    </a:lnTo>
                    <a:lnTo>
                      <a:pt x="1160" y="103"/>
                    </a:lnTo>
                    <a:lnTo>
                      <a:pt x="1169" y="2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69" name="Freeform 41"/>
              <p:cNvSpPr>
                <a:spLocks/>
              </p:cNvSpPr>
              <p:nvPr/>
            </p:nvSpPr>
            <p:spPr bwMode="auto">
              <a:xfrm>
                <a:off x="5774" y="7733"/>
                <a:ext cx="3874" cy="1154"/>
              </a:xfrm>
              <a:custGeom>
                <a:avLst/>
                <a:gdLst>
                  <a:gd name="T0" fmla="*/ 3873 w 3874"/>
                  <a:gd name="T1" fmla="*/ 670 h 1154"/>
                  <a:gd name="T2" fmla="*/ 3703 w 3874"/>
                  <a:gd name="T3" fmla="*/ 645 h 1154"/>
                  <a:gd name="T4" fmla="*/ 3616 w 3874"/>
                  <a:gd name="T5" fmla="*/ 661 h 1154"/>
                  <a:gd name="T6" fmla="*/ 3585 w 3874"/>
                  <a:gd name="T7" fmla="*/ 742 h 1154"/>
                  <a:gd name="T8" fmla="*/ 3583 w 3874"/>
                  <a:gd name="T9" fmla="*/ 909 h 1154"/>
                  <a:gd name="T10" fmla="*/ 3612 w 3874"/>
                  <a:gd name="T11" fmla="*/ 881 h 1154"/>
                  <a:gd name="T12" fmla="*/ 3645 w 3874"/>
                  <a:gd name="T13" fmla="*/ 865 h 1154"/>
                  <a:gd name="T14" fmla="*/ 3691 w 3874"/>
                  <a:gd name="T15" fmla="*/ 853 h 1154"/>
                  <a:gd name="T16" fmla="*/ 3756 w 3874"/>
                  <a:gd name="T17" fmla="*/ 835 h 1154"/>
                  <a:gd name="T18" fmla="*/ 3817 w 3874"/>
                  <a:gd name="T19" fmla="*/ 815 h 1154"/>
                  <a:gd name="T20" fmla="*/ 3849 w 3874"/>
                  <a:gd name="T21" fmla="*/ 792 h 1154"/>
                  <a:gd name="T22" fmla="*/ 3864 w 3874"/>
                  <a:gd name="T23" fmla="*/ 748 h 1154"/>
                  <a:gd name="T24" fmla="*/ 3873 w 3874"/>
                  <a:gd name="T25" fmla="*/ 670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3873" y="670"/>
                    </a:moveTo>
                    <a:lnTo>
                      <a:pt x="3703" y="645"/>
                    </a:lnTo>
                    <a:lnTo>
                      <a:pt x="3616" y="661"/>
                    </a:lnTo>
                    <a:lnTo>
                      <a:pt x="3585" y="742"/>
                    </a:lnTo>
                    <a:lnTo>
                      <a:pt x="3583" y="909"/>
                    </a:lnTo>
                    <a:lnTo>
                      <a:pt x="3612" y="881"/>
                    </a:lnTo>
                    <a:lnTo>
                      <a:pt x="3645" y="865"/>
                    </a:lnTo>
                    <a:lnTo>
                      <a:pt x="3691" y="853"/>
                    </a:lnTo>
                    <a:lnTo>
                      <a:pt x="3756" y="835"/>
                    </a:lnTo>
                    <a:lnTo>
                      <a:pt x="3817" y="815"/>
                    </a:lnTo>
                    <a:lnTo>
                      <a:pt x="3849" y="792"/>
                    </a:lnTo>
                    <a:lnTo>
                      <a:pt x="3864" y="748"/>
                    </a:lnTo>
                    <a:lnTo>
                      <a:pt x="3873" y="670"/>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190" name="Freeform 42"/>
            <p:cNvSpPr>
              <a:spLocks/>
            </p:cNvSpPr>
            <p:nvPr/>
          </p:nvSpPr>
          <p:spPr bwMode="auto">
            <a:xfrm>
              <a:off x="8040" y="6616"/>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91" name="Freeform 43"/>
            <p:cNvSpPr>
              <a:spLocks/>
            </p:cNvSpPr>
            <p:nvPr/>
          </p:nvSpPr>
          <p:spPr bwMode="auto">
            <a:xfrm>
              <a:off x="8442" y="681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92" name="Freeform 44"/>
            <p:cNvSpPr>
              <a:spLocks/>
            </p:cNvSpPr>
            <p:nvPr/>
          </p:nvSpPr>
          <p:spPr bwMode="auto">
            <a:xfrm>
              <a:off x="8082" y="6797"/>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93" name="Freeform 45"/>
            <p:cNvSpPr>
              <a:spLocks/>
            </p:cNvSpPr>
            <p:nvPr/>
          </p:nvSpPr>
          <p:spPr bwMode="auto">
            <a:xfrm>
              <a:off x="8589" y="5380"/>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94" name="Freeform 46"/>
            <p:cNvSpPr>
              <a:spLocks/>
            </p:cNvSpPr>
            <p:nvPr/>
          </p:nvSpPr>
          <p:spPr bwMode="auto">
            <a:xfrm>
              <a:off x="8992" y="5578"/>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95" name="Freeform 47"/>
            <p:cNvSpPr>
              <a:spLocks/>
            </p:cNvSpPr>
            <p:nvPr/>
          </p:nvSpPr>
          <p:spPr bwMode="auto">
            <a:xfrm>
              <a:off x="8632" y="5561"/>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196" name="Group 48"/>
            <p:cNvGrpSpPr>
              <a:grpSpLocks/>
            </p:cNvGrpSpPr>
            <p:nvPr/>
          </p:nvGrpSpPr>
          <p:grpSpPr bwMode="auto">
            <a:xfrm>
              <a:off x="9418" y="7873"/>
              <a:ext cx="377" cy="234"/>
              <a:chOff x="9418" y="7873"/>
              <a:chExt cx="377" cy="234"/>
            </a:xfrm>
          </p:grpSpPr>
          <p:sp>
            <p:nvSpPr>
              <p:cNvPr id="92265" name="Freeform 49"/>
              <p:cNvSpPr>
                <a:spLocks/>
              </p:cNvSpPr>
              <p:nvPr/>
            </p:nvSpPr>
            <p:spPr bwMode="auto">
              <a:xfrm>
                <a:off x="9418" y="78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66" name="Freeform 50"/>
              <p:cNvSpPr>
                <a:spLocks/>
              </p:cNvSpPr>
              <p:nvPr/>
            </p:nvSpPr>
            <p:spPr bwMode="auto">
              <a:xfrm>
                <a:off x="9418" y="78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197" name="Freeform 51"/>
            <p:cNvSpPr>
              <a:spLocks/>
            </p:cNvSpPr>
            <p:nvPr/>
          </p:nvSpPr>
          <p:spPr bwMode="auto">
            <a:xfrm>
              <a:off x="9170" y="77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198" name="Freeform 52"/>
            <p:cNvSpPr>
              <a:spLocks/>
            </p:cNvSpPr>
            <p:nvPr/>
          </p:nvSpPr>
          <p:spPr bwMode="auto">
            <a:xfrm>
              <a:off x="9460" y="76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199" name="Group 53"/>
            <p:cNvGrpSpPr>
              <a:grpSpLocks/>
            </p:cNvGrpSpPr>
            <p:nvPr/>
          </p:nvGrpSpPr>
          <p:grpSpPr bwMode="auto">
            <a:xfrm>
              <a:off x="8308" y="8887"/>
              <a:ext cx="377" cy="234"/>
              <a:chOff x="8308" y="8887"/>
              <a:chExt cx="377" cy="234"/>
            </a:xfrm>
          </p:grpSpPr>
          <p:sp>
            <p:nvSpPr>
              <p:cNvPr id="92263" name="Freeform 54"/>
              <p:cNvSpPr>
                <a:spLocks/>
              </p:cNvSpPr>
              <p:nvPr/>
            </p:nvSpPr>
            <p:spPr bwMode="auto">
              <a:xfrm>
                <a:off x="8308" y="8887"/>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64" name="Freeform 55"/>
              <p:cNvSpPr>
                <a:spLocks/>
              </p:cNvSpPr>
              <p:nvPr/>
            </p:nvSpPr>
            <p:spPr bwMode="auto">
              <a:xfrm>
                <a:off x="8308" y="8887"/>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00" name="Freeform 56"/>
            <p:cNvSpPr>
              <a:spLocks/>
            </p:cNvSpPr>
            <p:nvPr/>
          </p:nvSpPr>
          <p:spPr bwMode="auto">
            <a:xfrm>
              <a:off x="8060" y="8760"/>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01" name="Freeform 57"/>
            <p:cNvSpPr>
              <a:spLocks/>
            </p:cNvSpPr>
            <p:nvPr/>
          </p:nvSpPr>
          <p:spPr bwMode="auto">
            <a:xfrm>
              <a:off x="8350" y="8670"/>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02" name="Group 58"/>
            <p:cNvGrpSpPr>
              <a:grpSpLocks/>
            </p:cNvGrpSpPr>
            <p:nvPr/>
          </p:nvGrpSpPr>
          <p:grpSpPr bwMode="auto">
            <a:xfrm>
              <a:off x="7602" y="7988"/>
              <a:ext cx="377" cy="234"/>
              <a:chOff x="7602" y="7988"/>
              <a:chExt cx="377" cy="234"/>
            </a:xfrm>
          </p:grpSpPr>
          <p:sp>
            <p:nvSpPr>
              <p:cNvPr id="92261" name="Freeform 59"/>
              <p:cNvSpPr>
                <a:spLocks/>
              </p:cNvSpPr>
              <p:nvPr/>
            </p:nvSpPr>
            <p:spPr bwMode="auto">
              <a:xfrm>
                <a:off x="7602" y="7988"/>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62" name="Freeform 60"/>
              <p:cNvSpPr>
                <a:spLocks/>
              </p:cNvSpPr>
              <p:nvPr/>
            </p:nvSpPr>
            <p:spPr bwMode="auto">
              <a:xfrm>
                <a:off x="7602" y="7988"/>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03" name="Freeform 61"/>
            <p:cNvSpPr>
              <a:spLocks/>
            </p:cNvSpPr>
            <p:nvPr/>
          </p:nvSpPr>
          <p:spPr bwMode="auto">
            <a:xfrm>
              <a:off x="7354" y="7861"/>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04" name="Freeform 62"/>
            <p:cNvSpPr>
              <a:spLocks/>
            </p:cNvSpPr>
            <p:nvPr/>
          </p:nvSpPr>
          <p:spPr bwMode="auto">
            <a:xfrm>
              <a:off x="7644" y="7771"/>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05" name="Group 63"/>
            <p:cNvGrpSpPr>
              <a:grpSpLocks/>
            </p:cNvGrpSpPr>
            <p:nvPr/>
          </p:nvGrpSpPr>
          <p:grpSpPr bwMode="auto">
            <a:xfrm>
              <a:off x="7863" y="6073"/>
              <a:ext cx="377" cy="234"/>
              <a:chOff x="7863" y="6073"/>
              <a:chExt cx="377" cy="234"/>
            </a:xfrm>
          </p:grpSpPr>
          <p:sp>
            <p:nvSpPr>
              <p:cNvPr id="92259" name="Freeform 64"/>
              <p:cNvSpPr>
                <a:spLocks/>
              </p:cNvSpPr>
              <p:nvPr/>
            </p:nvSpPr>
            <p:spPr bwMode="auto">
              <a:xfrm>
                <a:off x="7863" y="60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60" name="Freeform 65"/>
              <p:cNvSpPr>
                <a:spLocks/>
              </p:cNvSpPr>
              <p:nvPr/>
            </p:nvSpPr>
            <p:spPr bwMode="auto">
              <a:xfrm>
                <a:off x="7863" y="60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06" name="Freeform 66"/>
            <p:cNvSpPr>
              <a:spLocks/>
            </p:cNvSpPr>
            <p:nvPr/>
          </p:nvSpPr>
          <p:spPr bwMode="auto">
            <a:xfrm>
              <a:off x="7615" y="59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07" name="Freeform 67"/>
            <p:cNvSpPr>
              <a:spLocks/>
            </p:cNvSpPr>
            <p:nvPr/>
          </p:nvSpPr>
          <p:spPr bwMode="auto">
            <a:xfrm>
              <a:off x="7904" y="58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08" name="Group 68"/>
            <p:cNvGrpSpPr>
              <a:grpSpLocks/>
            </p:cNvGrpSpPr>
            <p:nvPr/>
          </p:nvGrpSpPr>
          <p:grpSpPr bwMode="auto">
            <a:xfrm>
              <a:off x="7661" y="5603"/>
              <a:ext cx="377" cy="234"/>
              <a:chOff x="7661" y="5603"/>
              <a:chExt cx="377" cy="234"/>
            </a:xfrm>
          </p:grpSpPr>
          <p:sp>
            <p:nvSpPr>
              <p:cNvPr id="92257" name="Freeform 69"/>
              <p:cNvSpPr>
                <a:spLocks/>
              </p:cNvSpPr>
              <p:nvPr/>
            </p:nvSpPr>
            <p:spPr bwMode="auto">
              <a:xfrm>
                <a:off x="7661" y="560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58" name="Freeform 70"/>
              <p:cNvSpPr>
                <a:spLocks/>
              </p:cNvSpPr>
              <p:nvPr/>
            </p:nvSpPr>
            <p:spPr bwMode="auto">
              <a:xfrm>
                <a:off x="7661" y="560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09" name="Freeform 71"/>
            <p:cNvSpPr>
              <a:spLocks/>
            </p:cNvSpPr>
            <p:nvPr/>
          </p:nvSpPr>
          <p:spPr bwMode="auto">
            <a:xfrm>
              <a:off x="7413" y="5477"/>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10" name="Freeform 72"/>
            <p:cNvSpPr>
              <a:spLocks/>
            </p:cNvSpPr>
            <p:nvPr/>
          </p:nvSpPr>
          <p:spPr bwMode="auto">
            <a:xfrm>
              <a:off x="7702" y="5387"/>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11" name="Group 73"/>
            <p:cNvGrpSpPr>
              <a:grpSpLocks/>
            </p:cNvGrpSpPr>
            <p:nvPr/>
          </p:nvGrpSpPr>
          <p:grpSpPr bwMode="auto">
            <a:xfrm>
              <a:off x="8927" y="4651"/>
              <a:ext cx="377" cy="234"/>
              <a:chOff x="8927" y="4651"/>
              <a:chExt cx="377" cy="234"/>
            </a:xfrm>
          </p:grpSpPr>
          <p:sp>
            <p:nvSpPr>
              <p:cNvPr id="92255" name="Freeform 74"/>
              <p:cNvSpPr>
                <a:spLocks/>
              </p:cNvSpPr>
              <p:nvPr/>
            </p:nvSpPr>
            <p:spPr bwMode="auto">
              <a:xfrm>
                <a:off x="8927" y="4651"/>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56" name="Freeform 75"/>
              <p:cNvSpPr>
                <a:spLocks/>
              </p:cNvSpPr>
              <p:nvPr/>
            </p:nvSpPr>
            <p:spPr bwMode="auto">
              <a:xfrm>
                <a:off x="8927" y="4651"/>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12" name="Freeform 76"/>
            <p:cNvSpPr>
              <a:spLocks/>
            </p:cNvSpPr>
            <p:nvPr/>
          </p:nvSpPr>
          <p:spPr bwMode="auto">
            <a:xfrm>
              <a:off x="8679" y="4524"/>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13" name="Freeform 77"/>
            <p:cNvSpPr>
              <a:spLocks/>
            </p:cNvSpPr>
            <p:nvPr/>
          </p:nvSpPr>
          <p:spPr bwMode="auto">
            <a:xfrm>
              <a:off x="8969" y="4434"/>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14" name="Group 78"/>
            <p:cNvGrpSpPr>
              <a:grpSpLocks/>
            </p:cNvGrpSpPr>
            <p:nvPr/>
          </p:nvGrpSpPr>
          <p:grpSpPr bwMode="auto">
            <a:xfrm>
              <a:off x="8971" y="5466"/>
              <a:ext cx="377" cy="234"/>
              <a:chOff x="8971" y="5466"/>
              <a:chExt cx="377" cy="234"/>
            </a:xfrm>
          </p:grpSpPr>
          <p:sp>
            <p:nvSpPr>
              <p:cNvPr id="92253" name="Freeform 79"/>
              <p:cNvSpPr>
                <a:spLocks/>
              </p:cNvSpPr>
              <p:nvPr/>
            </p:nvSpPr>
            <p:spPr bwMode="auto">
              <a:xfrm>
                <a:off x="8971" y="5466"/>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5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5"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54" name="Freeform 80"/>
              <p:cNvSpPr>
                <a:spLocks/>
              </p:cNvSpPr>
              <p:nvPr/>
            </p:nvSpPr>
            <p:spPr bwMode="auto">
              <a:xfrm>
                <a:off x="8971" y="5466"/>
                <a:ext cx="377" cy="234"/>
              </a:xfrm>
              <a:custGeom>
                <a:avLst/>
                <a:gdLst>
                  <a:gd name="T0" fmla="*/ 376 w 377"/>
                  <a:gd name="T1" fmla="*/ 85 h 234"/>
                  <a:gd name="T2" fmla="*/ 307 w 377"/>
                  <a:gd name="T3" fmla="*/ 86 h 234"/>
                  <a:gd name="T4" fmla="*/ 375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5" y="86"/>
                    </a:lnTo>
                    <a:lnTo>
                      <a:pt x="376" y="85"/>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15" name="Freeform 81"/>
            <p:cNvSpPr>
              <a:spLocks/>
            </p:cNvSpPr>
            <p:nvPr/>
          </p:nvSpPr>
          <p:spPr bwMode="auto">
            <a:xfrm>
              <a:off x="8723" y="5339"/>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16" name="Group 82"/>
            <p:cNvGrpSpPr>
              <a:grpSpLocks/>
            </p:cNvGrpSpPr>
            <p:nvPr/>
          </p:nvGrpSpPr>
          <p:grpSpPr bwMode="auto">
            <a:xfrm>
              <a:off x="6099" y="4559"/>
              <a:ext cx="3200" cy="3461"/>
              <a:chOff x="6099" y="4559"/>
              <a:chExt cx="3200" cy="3461"/>
            </a:xfrm>
          </p:grpSpPr>
          <p:sp>
            <p:nvSpPr>
              <p:cNvPr id="92246" name="Freeform 83"/>
              <p:cNvSpPr>
                <a:spLocks/>
              </p:cNvSpPr>
              <p:nvPr/>
            </p:nvSpPr>
            <p:spPr bwMode="auto">
              <a:xfrm>
                <a:off x="6099" y="4559"/>
                <a:ext cx="3200" cy="3461"/>
              </a:xfrm>
              <a:custGeom>
                <a:avLst/>
                <a:gdLst>
                  <a:gd name="T0" fmla="*/ 373 w 3200"/>
                  <a:gd name="T1" fmla="*/ 3355 h 3461"/>
                  <a:gd name="T2" fmla="*/ 271 w 3200"/>
                  <a:gd name="T3" fmla="*/ 3216 h 3461"/>
                  <a:gd name="T4" fmla="*/ 198 w 3200"/>
                  <a:gd name="T5" fmla="*/ 3166 h 3461"/>
                  <a:gd name="T6" fmla="*/ 119 w 3200"/>
                  <a:gd name="T7" fmla="*/ 3202 h 3461"/>
                  <a:gd name="T8" fmla="*/ 0 w 3200"/>
                  <a:gd name="T9" fmla="*/ 3318 h 3461"/>
                  <a:gd name="T10" fmla="*/ 39 w 3200"/>
                  <a:gd name="T11" fmla="*/ 3319 h 3461"/>
                  <a:gd name="T12" fmla="*/ 74 w 3200"/>
                  <a:gd name="T13" fmla="*/ 3332 h 3461"/>
                  <a:gd name="T14" fmla="*/ 115 w 3200"/>
                  <a:gd name="T15" fmla="*/ 3355 h 3461"/>
                  <a:gd name="T16" fmla="*/ 174 w 3200"/>
                  <a:gd name="T17" fmla="*/ 3389 h 3461"/>
                  <a:gd name="T18" fmla="*/ 231 w 3200"/>
                  <a:gd name="T19" fmla="*/ 3417 h 3461"/>
                  <a:gd name="T20" fmla="*/ 270 w 3200"/>
                  <a:gd name="T21" fmla="*/ 3424 h 3461"/>
                  <a:gd name="T22" fmla="*/ 312 w 3200"/>
                  <a:gd name="T23" fmla="*/ 3404 h 3461"/>
                  <a:gd name="T24" fmla="*/ 373 w 3200"/>
                  <a:gd name="T25" fmla="*/ 3355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73" y="3355"/>
                    </a:moveTo>
                    <a:lnTo>
                      <a:pt x="271" y="3216"/>
                    </a:lnTo>
                    <a:lnTo>
                      <a:pt x="198" y="3166"/>
                    </a:lnTo>
                    <a:lnTo>
                      <a:pt x="119" y="3202"/>
                    </a:lnTo>
                    <a:lnTo>
                      <a:pt x="0" y="3318"/>
                    </a:lnTo>
                    <a:lnTo>
                      <a:pt x="39" y="3319"/>
                    </a:lnTo>
                    <a:lnTo>
                      <a:pt x="74" y="3332"/>
                    </a:lnTo>
                    <a:lnTo>
                      <a:pt x="115" y="3355"/>
                    </a:lnTo>
                    <a:lnTo>
                      <a:pt x="174" y="3389"/>
                    </a:lnTo>
                    <a:lnTo>
                      <a:pt x="231" y="3417"/>
                    </a:lnTo>
                    <a:lnTo>
                      <a:pt x="270" y="3424"/>
                    </a:lnTo>
                    <a:lnTo>
                      <a:pt x="312" y="3404"/>
                    </a:lnTo>
                    <a:lnTo>
                      <a:pt x="373" y="3355"/>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7" name="Freeform 84"/>
              <p:cNvSpPr>
                <a:spLocks/>
              </p:cNvSpPr>
              <p:nvPr/>
            </p:nvSpPr>
            <p:spPr bwMode="auto">
              <a:xfrm>
                <a:off x="6099" y="4559"/>
                <a:ext cx="3200" cy="3461"/>
              </a:xfrm>
              <a:custGeom>
                <a:avLst/>
                <a:gdLst>
                  <a:gd name="T0" fmla="*/ 761 w 3200"/>
                  <a:gd name="T1" fmla="*/ 3196 h 3461"/>
                  <a:gd name="T2" fmla="*/ 732 w 3200"/>
                  <a:gd name="T3" fmla="*/ 3223 h 3461"/>
                  <a:gd name="T4" fmla="*/ 699 w 3200"/>
                  <a:gd name="T5" fmla="*/ 3239 h 3461"/>
                  <a:gd name="T6" fmla="*/ 653 w 3200"/>
                  <a:gd name="T7" fmla="*/ 3252 h 3461"/>
                  <a:gd name="T8" fmla="*/ 588 w 3200"/>
                  <a:gd name="T9" fmla="*/ 3270 h 3461"/>
                  <a:gd name="T10" fmla="*/ 527 w 3200"/>
                  <a:gd name="T11" fmla="*/ 3289 h 3461"/>
                  <a:gd name="T12" fmla="*/ 495 w 3200"/>
                  <a:gd name="T13" fmla="*/ 3313 h 3461"/>
                  <a:gd name="T14" fmla="*/ 480 w 3200"/>
                  <a:gd name="T15" fmla="*/ 3356 h 3461"/>
                  <a:gd name="T16" fmla="*/ 471 w 3200"/>
                  <a:gd name="T17" fmla="*/ 3434 h 3461"/>
                  <a:gd name="T18" fmla="*/ 641 w 3200"/>
                  <a:gd name="T19" fmla="*/ 3460 h 3461"/>
                  <a:gd name="T20" fmla="*/ 728 w 3200"/>
                  <a:gd name="T21" fmla="*/ 3443 h 3461"/>
                  <a:gd name="T22" fmla="*/ 759 w 3200"/>
                  <a:gd name="T23" fmla="*/ 3363 h 3461"/>
                  <a:gd name="T24" fmla="*/ 761 w 3200"/>
                  <a:gd name="T25" fmla="*/ 3196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761" y="3196"/>
                    </a:moveTo>
                    <a:lnTo>
                      <a:pt x="732" y="3223"/>
                    </a:lnTo>
                    <a:lnTo>
                      <a:pt x="699" y="3239"/>
                    </a:lnTo>
                    <a:lnTo>
                      <a:pt x="653" y="3252"/>
                    </a:lnTo>
                    <a:lnTo>
                      <a:pt x="588" y="3270"/>
                    </a:lnTo>
                    <a:lnTo>
                      <a:pt x="527" y="3289"/>
                    </a:lnTo>
                    <a:lnTo>
                      <a:pt x="495" y="3313"/>
                    </a:lnTo>
                    <a:lnTo>
                      <a:pt x="480" y="3356"/>
                    </a:lnTo>
                    <a:lnTo>
                      <a:pt x="471" y="3434"/>
                    </a:lnTo>
                    <a:lnTo>
                      <a:pt x="641" y="3460"/>
                    </a:lnTo>
                    <a:lnTo>
                      <a:pt x="728" y="3443"/>
                    </a:lnTo>
                    <a:lnTo>
                      <a:pt x="759" y="3363"/>
                    </a:lnTo>
                    <a:lnTo>
                      <a:pt x="761" y="3196"/>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8" name="Freeform 85"/>
              <p:cNvSpPr>
                <a:spLocks/>
              </p:cNvSpPr>
              <p:nvPr/>
            </p:nvSpPr>
            <p:spPr bwMode="auto">
              <a:xfrm>
                <a:off x="6099" y="4559"/>
                <a:ext cx="3200" cy="3461"/>
              </a:xfrm>
              <a:custGeom>
                <a:avLst/>
                <a:gdLst>
                  <a:gd name="T0" fmla="*/ 1116 w 3200"/>
                  <a:gd name="T1" fmla="*/ 1194 h 3461"/>
                  <a:gd name="T2" fmla="*/ 1013 w 3200"/>
                  <a:gd name="T3" fmla="*/ 1055 h 3461"/>
                  <a:gd name="T4" fmla="*/ 940 w 3200"/>
                  <a:gd name="T5" fmla="*/ 1005 h 3461"/>
                  <a:gd name="T6" fmla="*/ 862 w 3200"/>
                  <a:gd name="T7" fmla="*/ 1040 h 3461"/>
                  <a:gd name="T8" fmla="*/ 742 w 3200"/>
                  <a:gd name="T9" fmla="*/ 1157 h 3461"/>
                  <a:gd name="T10" fmla="*/ 782 w 3200"/>
                  <a:gd name="T11" fmla="*/ 1158 h 3461"/>
                  <a:gd name="T12" fmla="*/ 817 w 3200"/>
                  <a:gd name="T13" fmla="*/ 1170 h 3461"/>
                  <a:gd name="T14" fmla="*/ 858 w 3200"/>
                  <a:gd name="T15" fmla="*/ 1194 h 3461"/>
                  <a:gd name="T16" fmla="*/ 917 w 3200"/>
                  <a:gd name="T17" fmla="*/ 1227 h 3461"/>
                  <a:gd name="T18" fmla="*/ 973 w 3200"/>
                  <a:gd name="T19" fmla="*/ 1256 h 3461"/>
                  <a:gd name="T20" fmla="*/ 1013 w 3200"/>
                  <a:gd name="T21" fmla="*/ 1262 h 3461"/>
                  <a:gd name="T22" fmla="*/ 1054 w 3200"/>
                  <a:gd name="T23" fmla="*/ 1243 h 3461"/>
                  <a:gd name="T24" fmla="*/ 1116 w 3200"/>
                  <a:gd name="T25" fmla="*/ 1194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116" y="1194"/>
                    </a:moveTo>
                    <a:lnTo>
                      <a:pt x="1013" y="1055"/>
                    </a:lnTo>
                    <a:lnTo>
                      <a:pt x="940" y="1005"/>
                    </a:lnTo>
                    <a:lnTo>
                      <a:pt x="862" y="1040"/>
                    </a:lnTo>
                    <a:lnTo>
                      <a:pt x="742" y="1157"/>
                    </a:lnTo>
                    <a:lnTo>
                      <a:pt x="782" y="1158"/>
                    </a:lnTo>
                    <a:lnTo>
                      <a:pt x="817" y="1170"/>
                    </a:lnTo>
                    <a:lnTo>
                      <a:pt x="858" y="1194"/>
                    </a:lnTo>
                    <a:lnTo>
                      <a:pt x="917" y="1227"/>
                    </a:lnTo>
                    <a:lnTo>
                      <a:pt x="973" y="1256"/>
                    </a:lnTo>
                    <a:lnTo>
                      <a:pt x="1013" y="1262"/>
                    </a:lnTo>
                    <a:lnTo>
                      <a:pt x="1054" y="1243"/>
                    </a:lnTo>
                    <a:lnTo>
                      <a:pt x="1116" y="1194"/>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9" name="Freeform 86"/>
              <p:cNvSpPr>
                <a:spLocks/>
              </p:cNvSpPr>
              <p:nvPr/>
            </p:nvSpPr>
            <p:spPr bwMode="auto">
              <a:xfrm>
                <a:off x="6099" y="4559"/>
                <a:ext cx="3200" cy="3461"/>
              </a:xfrm>
              <a:custGeom>
                <a:avLst/>
                <a:gdLst>
                  <a:gd name="T0" fmla="*/ 1518 w 3200"/>
                  <a:gd name="T1" fmla="*/ 1879 h 3461"/>
                  <a:gd name="T2" fmla="*/ 1416 w 3200"/>
                  <a:gd name="T3" fmla="*/ 1740 h 3461"/>
                  <a:gd name="T4" fmla="*/ 1343 w 3200"/>
                  <a:gd name="T5" fmla="*/ 1690 h 3461"/>
                  <a:gd name="T6" fmla="*/ 1264 w 3200"/>
                  <a:gd name="T7" fmla="*/ 1725 h 3461"/>
                  <a:gd name="T8" fmla="*/ 1144 w 3200"/>
                  <a:gd name="T9" fmla="*/ 1842 h 3461"/>
                  <a:gd name="T10" fmla="*/ 1184 w 3200"/>
                  <a:gd name="T11" fmla="*/ 1843 h 3461"/>
                  <a:gd name="T12" fmla="*/ 1219 w 3200"/>
                  <a:gd name="T13" fmla="*/ 1855 h 3461"/>
                  <a:gd name="T14" fmla="*/ 1260 w 3200"/>
                  <a:gd name="T15" fmla="*/ 1879 h 3461"/>
                  <a:gd name="T16" fmla="*/ 1319 w 3200"/>
                  <a:gd name="T17" fmla="*/ 1912 h 3461"/>
                  <a:gd name="T18" fmla="*/ 1376 w 3200"/>
                  <a:gd name="T19" fmla="*/ 1941 h 3461"/>
                  <a:gd name="T20" fmla="*/ 1415 w 3200"/>
                  <a:gd name="T21" fmla="*/ 1947 h 3461"/>
                  <a:gd name="T22" fmla="*/ 1457 w 3200"/>
                  <a:gd name="T23" fmla="*/ 1928 h 3461"/>
                  <a:gd name="T24" fmla="*/ 1518 w 3200"/>
                  <a:gd name="T25" fmla="*/ 1879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518" y="1879"/>
                    </a:moveTo>
                    <a:lnTo>
                      <a:pt x="1416" y="1740"/>
                    </a:lnTo>
                    <a:lnTo>
                      <a:pt x="1343" y="1690"/>
                    </a:lnTo>
                    <a:lnTo>
                      <a:pt x="1264" y="1725"/>
                    </a:lnTo>
                    <a:lnTo>
                      <a:pt x="1144" y="1842"/>
                    </a:lnTo>
                    <a:lnTo>
                      <a:pt x="1184" y="1843"/>
                    </a:lnTo>
                    <a:lnTo>
                      <a:pt x="1219" y="1855"/>
                    </a:lnTo>
                    <a:lnTo>
                      <a:pt x="1260" y="1879"/>
                    </a:lnTo>
                    <a:lnTo>
                      <a:pt x="1319" y="1912"/>
                    </a:lnTo>
                    <a:lnTo>
                      <a:pt x="1376" y="1941"/>
                    </a:lnTo>
                    <a:lnTo>
                      <a:pt x="1415" y="1947"/>
                    </a:lnTo>
                    <a:lnTo>
                      <a:pt x="1457" y="1928"/>
                    </a:lnTo>
                    <a:lnTo>
                      <a:pt x="1518" y="187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50" name="Freeform 87"/>
              <p:cNvSpPr>
                <a:spLocks/>
              </p:cNvSpPr>
              <p:nvPr/>
            </p:nvSpPr>
            <p:spPr bwMode="auto">
              <a:xfrm>
                <a:off x="6099" y="4559"/>
                <a:ext cx="3200" cy="3461"/>
              </a:xfrm>
              <a:custGeom>
                <a:avLst/>
                <a:gdLst>
                  <a:gd name="T0" fmla="*/ 1964 w 3200"/>
                  <a:gd name="T1" fmla="*/ 188 h 3461"/>
                  <a:gd name="T2" fmla="*/ 1862 w 3200"/>
                  <a:gd name="T3" fmla="*/ 50 h 3461"/>
                  <a:gd name="T4" fmla="*/ 1789 w 3200"/>
                  <a:gd name="T5" fmla="*/ 0 h 3461"/>
                  <a:gd name="T6" fmla="*/ 1710 w 3200"/>
                  <a:gd name="T7" fmla="*/ 35 h 3461"/>
                  <a:gd name="T8" fmla="*/ 1590 w 3200"/>
                  <a:gd name="T9" fmla="*/ 151 h 3461"/>
                  <a:gd name="T10" fmla="*/ 1630 w 3200"/>
                  <a:gd name="T11" fmla="*/ 152 h 3461"/>
                  <a:gd name="T12" fmla="*/ 1665 w 3200"/>
                  <a:gd name="T13" fmla="*/ 165 h 3461"/>
                  <a:gd name="T14" fmla="*/ 1706 w 3200"/>
                  <a:gd name="T15" fmla="*/ 188 h 3461"/>
                  <a:gd name="T16" fmla="*/ 1765 w 3200"/>
                  <a:gd name="T17" fmla="*/ 222 h 3461"/>
                  <a:gd name="T18" fmla="*/ 1822 w 3200"/>
                  <a:gd name="T19" fmla="*/ 251 h 3461"/>
                  <a:gd name="T20" fmla="*/ 1861 w 3200"/>
                  <a:gd name="T21" fmla="*/ 257 h 3461"/>
                  <a:gd name="T22" fmla="*/ 1902 w 3200"/>
                  <a:gd name="T23" fmla="*/ 237 h 3461"/>
                  <a:gd name="T24" fmla="*/ 1964 w 3200"/>
                  <a:gd name="T25" fmla="*/ 1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964" y="188"/>
                    </a:moveTo>
                    <a:lnTo>
                      <a:pt x="1862" y="50"/>
                    </a:lnTo>
                    <a:lnTo>
                      <a:pt x="1789" y="0"/>
                    </a:lnTo>
                    <a:lnTo>
                      <a:pt x="1710" y="35"/>
                    </a:lnTo>
                    <a:lnTo>
                      <a:pt x="1590" y="151"/>
                    </a:lnTo>
                    <a:lnTo>
                      <a:pt x="1630" y="152"/>
                    </a:lnTo>
                    <a:lnTo>
                      <a:pt x="1665" y="165"/>
                    </a:lnTo>
                    <a:lnTo>
                      <a:pt x="1706" y="188"/>
                    </a:lnTo>
                    <a:lnTo>
                      <a:pt x="1765" y="222"/>
                    </a:lnTo>
                    <a:lnTo>
                      <a:pt x="1822" y="251"/>
                    </a:lnTo>
                    <a:lnTo>
                      <a:pt x="1861" y="257"/>
                    </a:lnTo>
                    <a:lnTo>
                      <a:pt x="1902" y="237"/>
                    </a:lnTo>
                    <a:lnTo>
                      <a:pt x="1964"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51" name="Freeform 88"/>
              <p:cNvSpPr>
                <a:spLocks/>
              </p:cNvSpPr>
              <p:nvPr/>
            </p:nvSpPr>
            <p:spPr bwMode="auto">
              <a:xfrm>
                <a:off x="6099" y="4559"/>
                <a:ext cx="3200" cy="3461"/>
              </a:xfrm>
              <a:custGeom>
                <a:avLst/>
                <a:gdLst>
                  <a:gd name="T0" fmla="*/ 2813 w 3200"/>
                  <a:gd name="T1" fmla="*/ 691 h 3461"/>
                  <a:gd name="T2" fmla="*/ 2710 w 3200"/>
                  <a:gd name="T3" fmla="*/ 552 h 3461"/>
                  <a:gd name="T4" fmla="*/ 2637 w 3200"/>
                  <a:gd name="T5" fmla="*/ 502 h 3461"/>
                  <a:gd name="T6" fmla="*/ 2558 w 3200"/>
                  <a:gd name="T7" fmla="*/ 537 h 3461"/>
                  <a:gd name="T8" fmla="*/ 2439 w 3200"/>
                  <a:gd name="T9" fmla="*/ 654 h 3461"/>
                  <a:gd name="T10" fmla="*/ 2478 w 3200"/>
                  <a:gd name="T11" fmla="*/ 655 h 3461"/>
                  <a:gd name="T12" fmla="*/ 2513 w 3200"/>
                  <a:gd name="T13" fmla="*/ 668 h 3461"/>
                  <a:gd name="T14" fmla="*/ 2555 w 3200"/>
                  <a:gd name="T15" fmla="*/ 691 h 3461"/>
                  <a:gd name="T16" fmla="*/ 2613 w 3200"/>
                  <a:gd name="T17" fmla="*/ 725 h 3461"/>
                  <a:gd name="T18" fmla="*/ 2670 w 3200"/>
                  <a:gd name="T19" fmla="*/ 753 h 3461"/>
                  <a:gd name="T20" fmla="*/ 2709 w 3200"/>
                  <a:gd name="T21" fmla="*/ 759 h 3461"/>
                  <a:gd name="T22" fmla="*/ 2751 w 3200"/>
                  <a:gd name="T23" fmla="*/ 740 h 3461"/>
                  <a:gd name="T24" fmla="*/ 2813 w 3200"/>
                  <a:gd name="T25" fmla="*/ 691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2813" y="691"/>
                    </a:moveTo>
                    <a:lnTo>
                      <a:pt x="2710" y="552"/>
                    </a:lnTo>
                    <a:lnTo>
                      <a:pt x="2637" y="502"/>
                    </a:lnTo>
                    <a:lnTo>
                      <a:pt x="2558" y="537"/>
                    </a:lnTo>
                    <a:lnTo>
                      <a:pt x="2439" y="654"/>
                    </a:lnTo>
                    <a:lnTo>
                      <a:pt x="2478" y="655"/>
                    </a:lnTo>
                    <a:lnTo>
                      <a:pt x="2513" y="668"/>
                    </a:lnTo>
                    <a:lnTo>
                      <a:pt x="2555" y="691"/>
                    </a:lnTo>
                    <a:lnTo>
                      <a:pt x="2613" y="725"/>
                    </a:lnTo>
                    <a:lnTo>
                      <a:pt x="2670" y="753"/>
                    </a:lnTo>
                    <a:lnTo>
                      <a:pt x="2709" y="759"/>
                    </a:lnTo>
                    <a:lnTo>
                      <a:pt x="2751" y="740"/>
                    </a:lnTo>
                    <a:lnTo>
                      <a:pt x="2813" y="691"/>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52" name="Freeform 89"/>
              <p:cNvSpPr>
                <a:spLocks/>
              </p:cNvSpPr>
              <p:nvPr/>
            </p:nvSpPr>
            <p:spPr bwMode="auto">
              <a:xfrm>
                <a:off x="6099" y="4559"/>
                <a:ext cx="3200" cy="3461"/>
              </a:xfrm>
              <a:custGeom>
                <a:avLst/>
                <a:gdLst>
                  <a:gd name="T0" fmla="*/ 3199 w 3200"/>
                  <a:gd name="T1" fmla="*/ 857 h 3461"/>
                  <a:gd name="T2" fmla="*/ 3196 w 3200"/>
                  <a:gd name="T3" fmla="*/ 690 h 3461"/>
                  <a:gd name="T4" fmla="*/ 3168 w 3200"/>
                  <a:gd name="T5" fmla="*/ 718 h 3461"/>
                  <a:gd name="T6" fmla="*/ 3135 w 3200"/>
                  <a:gd name="T7" fmla="*/ 735 h 3461"/>
                  <a:gd name="T8" fmla="*/ 3090 w 3200"/>
                  <a:gd name="T9" fmla="*/ 749 h 3461"/>
                  <a:gd name="T10" fmla="*/ 3025 w 3200"/>
                  <a:gd name="T11" fmla="*/ 769 h 3461"/>
                  <a:gd name="T12" fmla="*/ 2966 w 3200"/>
                  <a:gd name="T13" fmla="*/ 791 h 3461"/>
                  <a:gd name="T14" fmla="*/ 2934 w 3200"/>
                  <a:gd name="T15" fmla="*/ 815 h 3461"/>
                  <a:gd name="T16" fmla="*/ 2920 w 3200"/>
                  <a:gd name="T17" fmla="*/ 859 h 3461"/>
                  <a:gd name="T18" fmla="*/ 2913 w 3200"/>
                  <a:gd name="T19" fmla="*/ 937 h 3461"/>
                  <a:gd name="T20" fmla="*/ 3084 w 3200"/>
                  <a:gd name="T21" fmla="*/ 958 h 3461"/>
                  <a:gd name="T22" fmla="*/ 3171 w 3200"/>
                  <a:gd name="T23" fmla="*/ 939 h 3461"/>
                  <a:gd name="T24" fmla="*/ 3199 w 3200"/>
                  <a:gd name="T25" fmla="*/ 857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199" y="857"/>
                    </a:moveTo>
                    <a:lnTo>
                      <a:pt x="3196" y="690"/>
                    </a:lnTo>
                    <a:lnTo>
                      <a:pt x="3168" y="718"/>
                    </a:lnTo>
                    <a:lnTo>
                      <a:pt x="3135" y="735"/>
                    </a:lnTo>
                    <a:lnTo>
                      <a:pt x="3090" y="749"/>
                    </a:lnTo>
                    <a:lnTo>
                      <a:pt x="3025" y="769"/>
                    </a:lnTo>
                    <a:lnTo>
                      <a:pt x="2966" y="791"/>
                    </a:lnTo>
                    <a:lnTo>
                      <a:pt x="2934" y="815"/>
                    </a:lnTo>
                    <a:lnTo>
                      <a:pt x="2920" y="859"/>
                    </a:lnTo>
                    <a:lnTo>
                      <a:pt x="2913" y="937"/>
                    </a:lnTo>
                    <a:lnTo>
                      <a:pt x="3084" y="958"/>
                    </a:lnTo>
                    <a:lnTo>
                      <a:pt x="3171" y="939"/>
                    </a:lnTo>
                    <a:lnTo>
                      <a:pt x="3199" y="857"/>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17" name="Freeform 90"/>
            <p:cNvSpPr>
              <a:spLocks/>
            </p:cNvSpPr>
            <p:nvPr/>
          </p:nvSpPr>
          <p:spPr bwMode="auto">
            <a:xfrm>
              <a:off x="8314" y="7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18" name="Freeform 91"/>
            <p:cNvSpPr>
              <a:spLocks/>
            </p:cNvSpPr>
            <p:nvPr/>
          </p:nvSpPr>
          <p:spPr bwMode="auto">
            <a:xfrm>
              <a:off x="8142" y="7250"/>
              <a:ext cx="374" cy="258"/>
            </a:xfrm>
            <a:custGeom>
              <a:avLst/>
              <a:gdLst>
                <a:gd name="T0" fmla="*/ 198 w 374"/>
                <a:gd name="T1" fmla="*/ 0 h 258"/>
                <a:gd name="T2" fmla="*/ 119 w 374"/>
                <a:gd name="T3" fmla="*/ 35 h 258"/>
                <a:gd name="T4" fmla="*/ 0 w 374"/>
                <a:gd name="T5" fmla="*/ 151 h 258"/>
                <a:gd name="T6" fmla="*/ 39 w 374"/>
                <a:gd name="T7" fmla="*/ 152 h 258"/>
                <a:gd name="T8" fmla="*/ 74 w 374"/>
                <a:gd name="T9" fmla="*/ 165 h 258"/>
                <a:gd name="T10" fmla="*/ 115 w 374"/>
                <a:gd name="T11" fmla="*/ 188 h 258"/>
                <a:gd name="T12" fmla="*/ 174 w 374"/>
                <a:gd name="T13" fmla="*/ 222 h 258"/>
                <a:gd name="T14" fmla="*/ 231 w 374"/>
                <a:gd name="T15" fmla="*/ 251 h 258"/>
                <a:gd name="T16" fmla="*/ 270 w 374"/>
                <a:gd name="T17" fmla="*/ 257 h 258"/>
                <a:gd name="T18" fmla="*/ 312 w 374"/>
                <a:gd name="T19" fmla="*/ 237 h 258"/>
                <a:gd name="T20" fmla="*/ 373 w 374"/>
                <a:gd name="T21" fmla="*/ 188 h 258"/>
                <a:gd name="T22" fmla="*/ 271 w 374"/>
                <a:gd name="T23" fmla="*/ 50 h 258"/>
                <a:gd name="T24" fmla="*/ 198 w 374"/>
                <a:gd name="T25" fmla="*/ 0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4" h="258">
                  <a:moveTo>
                    <a:pt x="198" y="0"/>
                  </a:moveTo>
                  <a:lnTo>
                    <a:pt x="119" y="35"/>
                  </a:lnTo>
                  <a:lnTo>
                    <a:pt x="0" y="151"/>
                  </a:lnTo>
                  <a:lnTo>
                    <a:pt x="39" y="152"/>
                  </a:lnTo>
                  <a:lnTo>
                    <a:pt x="74" y="165"/>
                  </a:lnTo>
                  <a:lnTo>
                    <a:pt x="115" y="188"/>
                  </a:lnTo>
                  <a:lnTo>
                    <a:pt x="174" y="222"/>
                  </a:lnTo>
                  <a:lnTo>
                    <a:pt x="231" y="251"/>
                  </a:lnTo>
                  <a:lnTo>
                    <a:pt x="270" y="257"/>
                  </a:lnTo>
                  <a:lnTo>
                    <a:pt x="312" y="237"/>
                  </a:lnTo>
                  <a:lnTo>
                    <a:pt x="373" y="188"/>
                  </a:lnTo>
                  <a:lnTo>
                    <a:pt x="271" y="50"/>
                  </a:lnTo>
                  <a:lnTo>
                    <a:pt x="198" y="0"/>
                  </a:lnTo>
                  <a:close/>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19" name="Freeform 92"/>
            <p:cNvSpPr>
              <a:spLocks/>
            </p:cNvSpPr>
            <p:nvPr/>
          </p:nvSpPr>
          <p:spPr bwMode="auto">
            <a:xfrm>
              <a:off x="8891" y="63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20" name="Group 93"/>
            <p:cNvGrpSpPr>
              <a:grpSpLocks/>
            </p:cNvGrpSpPr>
            <p:nvPr/>
          </p:nvGrpSpPr>
          <p:grpSpPr bwMode="auto">
            <a:xfrm>
              <a:off x="7030" y="5456"/>
              <a:ext cx="2064" cy="751"/>
              <a:chOff x="7030" y="5456"/>
              <a:chExt cx="2064" cy="751"/>
            </a:xfrm>
          </p:grpSpPr>
          <p:sp>
            <p:nvSpPr>
              <p:cNvPr id="92243" name="Freeform 94"/>
              <p:cNvSpPr>
                <a:spLocks/>
              </p:cNvSpPr>
              <p:nvPr/>
            </p:nvSpPr>
            <p:spPr bwMode="auto">
              <a:xfrm>
                <a:off x="7030" y="5456"/>
                <a:ext cx="2064" cy="751"/>
              </a:xfrm>
              <a:custGeom>
                <a:avLst/>
                <a:gdLst>
                  <a:gd name="T0" fmla="*/ 373 w 2064"/>
                  <a:gd name="T1" fmla="*/ 188 h 751"/>
                  <a:gd name="T2" fmla="*/ 271 w 2064"/>
                  <a:gd name="T3" fmla="*/ 50 h 751"/>
                  <a:gd name="T4" fmla="*/ 198 w 2064"/>
                  <a:gd name="T5" fmla="*/ 0 h 751"/>
                  <a:gd name="T6" fmla="*/ 119 w 2064"/>
                  <a:gd name="T7" fmla="*/ 35 h 751"/>
                  <a:gd name="T8" fmla="*/ 0 w 2064"/>
                  <a:gd name="T9" fmla="*/ 151 h 751"/>
                  <a:gd name="T10" fmla="*/ 39 w 2064"/>
                  <a:gd name="T11" fmla="*/ 152 h 751"/>
                  <a:gd name="T12" fmla="*/ 74 w 2064"/>
                  <a:gd name="T13" fmla="*/ 165 h 751"/>
                  <a:gd name="T14" fmla="*/ 115 w 2064"/>
                  <a:gd name="T15" fmla="*/ 188 h 751"/>
                  <a:gd name="T16" fmla="*/ 174 w 2064"/>
                  <a:gd name="T17" fmla="*/ 222 h 751"/>
                  <a:gd name="T18" fmla="*/ 231 w 2064"/>
                  <a:gd name="T19" fmla="*/ 251 h 751"/>
                  <a:gd name="T20" fmla="*/ 270 w 2064"/>
                  <a:gd name="T21" fmla="*/ 257 h 751"/>
                  <a:gd name="T22" fmla="*/ 312 w 2064"/>
                  <a:gd name="T23" fmla="*/ 237 h 751"/>
                  <a:gd name="T24" fmla="*/ 373 w 2064"/>
                  <a:gd name="T25" fmla="*/ 188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4" name="Freeform 95"/>
              <p:cNvSpPr>
                <a:spLocks/>
              </p:cNvSpPr>
              <p:nvPr/>
            </p:nvSpPr>
            <p:spPr bwMode="auto">
              <a:xfrm>
                <a:off x="7030" y="5456"/>
                <a:ext cx="2064" cy="751"/>
              </a:xfrm>
              <a:custGeom>
                <a:avLst/>
                <a:gdLst>
                  <a:gd name="T0" fmla="*/ 761 w 2064"/>
                  <a:gd name="T1" fmla="*/ 29 h 751"/>
                  <a:gd name="T2" fmla="*/ 732 w 2064"/>
                  <a:gd name="T3" fmla="*/ 56 h 751"/>
                  <a:gd name="T4" fmla="*/ 699 w 2064"/>
                  <a:gd name="T5" fmla="*/ 72 h 751"/>
                  <a:gd name="T6" fmla="*/ 653 w 2064"/>
                  <a:gd name="T7" fmla="*/ 85 h 751"/>
                  <a:gd name="T8" fmla="*/ 588 w 2064"/>
                  <a:gd name="T9" fmla="*/ 103 h 751"/>
                  <a:gd name="T10" fmla="*/ 527 w 2064"/>
                  <a:gd name="T11" fmla="*/ 122 h 751"/>
                  <a:gd name="T12" fmla="*/ 495 w 2064"/>
                  <a:gd name="T13" fmla="*/ 146 h 751"/>
                  <a:gd name="T14" fmla="*/ 480 w 2064"/>
                  <a:gd name="T15" fmla="*/ 189 h 751"/>
                  <a:gd name="T16" fmla="*/ 471 w 2064"/>
                  <a:gd name="T17" fmla="*/ 267 h 751"/>
                  <a:gd name="T18" fmla="*/ 641 w 2064"/>
                  <a:gd name="T19" fmla="*/ 293 h 751"/>
                  <a:gd name="T20" fmla="*/ 728 w 2064"/>
                  <a:gd name="T21" fmla="*/ 277 h 751"/>
                  <a:gd name="T22" fmla="*/ 759 w 2064"/>
                  <a:gd name="T23" fmla="*/ 196 h 751"/>
                  <a:gd name="T24" fmla="*/ 761 w 2064"/>
                  <a:gd name="T25" fmla="*/ 29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5" name="Freeform 96"/>
              <p:cNvSpPr>
                <a:spLocks/>
              </p:cNvSpPr>
              <p:nvPr/>
            </p:nvSpPr>
            <p:spPr bwMode="auto">
              <a:xfrm>
                <a:off x="7030" y="5456"/>
                <a:ext cx="2064" cy="751"/>
              </a:xfrm>
              <a:custGeom>
                <a:avLst/>
                <a:gdLst>
                  <a:gd name="T0" fmla="*/ 2063 w 2064"/>
                  <a:gd name="T1" fmla="*/ 682 h 751"/>
                  <a:gd name="T2" fmla="*/ 1961 w 2064"/>
                  <a:gd name="T3" fmla="*/ 543 h 751"/>
                  <a:gd name="T4" fmla="*/ 1887 w 2064"/>
                  <a:gd name="T5" fmla="*/ 493 h 751"/>
                  <a:gd name="T6" fmla="*/ 1809 w 2064"/>
                  <a:gd name="T7" fmla="*/ 528 h 751"/>
                  <a:gd name="T8" fmla="*/ 1689 w 2064"/>
                  <a:gd name="T9" fmla="*/ 645 h 751"/>
                  <a:gd name="T10" fmla="*/ 1729 w 2064"/>
                  <a:gd name="T11" fmla="*/ 646 h 751"/>
                  <a:gd name="T12" fmla="*/ 1764 w 2064"/>
                  <a:gd name="T13" fmla="*/ 658 h 751"/>
                  <a:gd name="T14" fmla="*/ 1805 w 2064"/>
                  <a:gd name="T15" fmla="*/ 682 h 751"/>
                  <a:gd name="T16" fmla="*/ 1864 w 2064"/>
                  <a:gd name="T17" fmla="*/ 716 h 751"/>
                  <a:gd name="T18" fmla="*/ 1920 w 2064"/>
                  <a:gd name="T19" fmla="*/ 744 h 751"/>
                  <a:gd name="T20" fmla="*/ 1960 w 2064"/>
                  <a:gd name="T21" fmla="*/ 750 h 751"/>
                  <a:gd name="T22" fmla="*/ 2001 w 2064"/>
                  <a:gd name="T23" fmla="*/ 731 h 751"/>
                  <a:gd name="T24" fmla="*/ 2063 w 2064"/>
                  <a:gd name="T25" fmla="*/ 682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2063" y="682"/>
                    </a:moveTo>
                    <a:lnTo>
                      <a:pt x="1961" y="543"/>
                    </a:lnTo>
                    <a:lnTo>
                      <a:pt x="1887" y="493"/>
                    </a:lnTo>
                    <a:lnTo>
                      <a:pt x="1809" y="528"/>
                    </a:lnTo>
                    <a:lnTo>
                      <a:pt x="1689" y="645"/>
                    </a:lnTo>
                    <a:lnTo>
                      <a:pt x="1729" y="646"/>
                    </a:lnTo>
                    <a:lnTo>
                      <a:pt x="1764" y="658"/>
                    </a:lnTo>
                    <a:lnTo>
                      <a:pt x="1805" y="682"/>
                    </a:lnTo>
                    <a:lnTo>
                      <a:pt x="1864" y="716"/>
                    </a:lnTo>
                    <a:lnTo>
                      <a:pt x="1920" y="744"/>
                    </a:lnTo>
                    <a:lnTo>
                      <a:pt x="1960" y="750"/>
                    </a:lnTo>
                    <a:lnTo>
                      <a:pt x="2001" y="731"/>
                    </a:lnTo>
                    <a:lnTo>
                      <a:pt x="2063" y="682"/>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21" name="Freeform 97"/>
            <p:cNvSpPr>
              <a:spLocks/>
            </p:cNvSpPr>
            <p:nvPr/>
          </p:nvSpPr>
          <p:spPr bwMode="auto">
            <a:xfrm>
              <a:off x="8288" y="4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22" name="Group 98"/>
            <p:cNvGrpSpPr>
              <a:grpSpLocks/>
            </p:cNvGrpSpPr>
            <p:nvPr/>
          </p:nvGrpSpPr>
          <p:grpSpPr bwMode="auto">
            <a:xfrm>
              <a:off x="8116" y="4250"/>
              <a:ext cx="762" cy="294"/>
              <a:chOff x="8116" y="4250"/>
              <a:chExt cx="762" cy="294"/>
            </a:xfrm>
          </p:grpSpPr>
          <p:sp>
            <p:nvSpPr>
              <p:cNvPr id="92241" name="Freeform 99"/>
              <p:cNvSpPr>
                <a:spLocks/>
              </p:cNvSpPr>
              <p:nvPr/>
            </p:nvSpPr>
            <p:spPr bwMode="auto">
              <a:xfrm>
                <a:off x="8116" y="4250"/>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2" name="Freeform 100"/>
              <p:cNvSpPr>
                <a:spLocks/>
              </p:cNvSpPr>
              <p:nvPr/>
            </p:nvSpPr>
            <p:spPr bwMode="auto">
              <a:xfrm>
                <a:off x="8116" y="4250"/>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23" name="Freeform 101"/>
            <p:cNvSpPr>
              <a:spLocks/>
            </p:cNvSpPr>
            <p:nvPr/>
          </p:nvSpPr>
          <p:spPr bwMode="auto">
            <a:xfrm>
              <a:off x="9011" y="527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24" name="Group 102"/>
            <p:cNvGrpSpPr>
              <a:grpSpLocks/>
            </p:cNvGrpSpPr>
            <p:nvPr/>
          </p:nvGrpSpPr>
          <p:grpSpPr bwMode="auto">
            <a:xfrm>
              <a:off x="8839" y="4847"/>
              <a:ext cx="762" cy="294"/>
              <a:chOff x="8839" y="4847"/>
              <a:chExt cx="762" cy="294"/>
            </a:xfrm>
          </p:grpSpPr>
          <p:sp>
            <p:nvSpPr>
              <p:cNvPr id="92239" name="Freeform 103"/>
              <p:cNvSpPr>
                <a:spLocks/>
              </p:cNvSpPr>
              <p:nvPr/>
            </p:nvSpPr>
            <p:spPr bwMode="auto">
              <a:xfrm>
                <a:off x="8839" y="484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40" name="Freeform 104"/>
              <p:cNvSpPr>
                <a:spLocks/>
              </p:cNvSpPr>
              <p:nvPr/>
            </p:nvSpPr>
            <p:spPr bwMode="auto">
              <a:xfrm>
                <a:off x="8839" y="484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25" name="Freeform 105"/>
            <p:cNvSpPr>
              <a:spLocks/>
            </p:cNvSpPr>
            <p:nvPr/>
          </p:nvSpPr>
          <p:spPr bwMode="auto">
            <a:xfrm>
              <a:off x="8627" y="702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26" name="Group 106"/>
            <p:cNvGrpSpPr>
              <a:grpSpLocks/>
            </p:cNvGrpSpPr>
            <p:nvPr/>
          </p:nvGrpSpPr>
          <p:grpSpPr bwMode="auto">
            <a:xfrm>
              <a:off x="8455" y="6597"/>
              <a:ext cx="762" cy="294"/>
              <a:chOff x="8455" y="6597"/>
              <a:chExt cx="762" cy="294"/>
            </a:xfrm>
          </p:grpSpPr>
          <p:sp>
            <p:nvSpPr>
              <p:cNvPr id="92237" name="Freeform 107"/>
              <p:cNvSpPr>
                <a:spLocks/>
              </p:cNvSpPr>
              <p:nvPr/>
            </p:nvSpPr>
            <p:spPr bwMode="auto">
              <a:xfrm>
                <a:off x="8455" y="659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38" name="Freeform 108"/>
              <p:cNvSpPr>
                <a:spLocks/>
              </p:cNvSpPr>
              <p:nvPr/>
            </p:nvSpPr>
            <p:spPr bwMode="auto">
              <a:xfrm>
                <a:off x="8455" y="659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27" name="Freeform 109"/>
            <p:cNvSpPr>
              <a:spLocks/>
            </p:cNvSpPr>
            <p:nvPr/>
          </p:nvSpPr>
          <p:spPr bwMode="auto">
            <a:xfrm>
              <a:off x="8961" y="7697"/>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28" name="Group 110"/>
            <p:cNvGrpSpPr>
              <a:grpSpLocks/>
            </p:cNvGrpSpPr>
            <p:nvPr/>
          </p:nvGrpSpPr>
          <p:grpSpPr bwMode="auto">
            <a:xfrm>
              <a:off x="8789" y="7271"/>
              <a:ext cx="762" cy="294"/>
              <a:chOff x="8789" y="7271"/>
              <a:chExt cx="762" cy="294"/>
            </a:xfrm>
          </p:grpSpPr>
          <p:sp>
            <p:nvSpPr>
              <p:cNvPr id="92235" name="Freeform 111"/>
              <p:cNvSpPr>
                <a:spLocks/>
              </p:cNvSpPr>
              <p:nvPr/>
            </p:nvSpPr>
            <p:spPr bwMode="auto">
              <a:xfrm>
                <a:off x="8789" y="7271"/>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36" name="Freeform 112"/>
              <p:cNvSpPr>
                <a:spLocks/>
              </p:cNvSpPr>
              <p:nvPr/>
            </p:nvSpPr>
            <p:spPr bwMode="auto">
              <a:xfrm>
                <a:off x="8789" y="7271"/>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2229" name="Freeform 113"/>
            <p:cNvSpPr>
              <a:spLocks/>
            </p:cNvSpPr>
            <p:nvPr/>
          </p:nvSpPr>
          <p:spPr bwMode="auto">
            <a:xfrm>
              <a:off x="8723" y="7974"/>
              <a:ext cx="300" cy="281"/>
            </a:xfrm>
            <a:custGeom>
              <a:avLst/>
              <a:gdLst>
                <a:gd name="T0" fmla="*/ 129 w 300"/>
                <a:gd name="T1" fmla="*/ 0 h 281"/>
                <a:gd name="T2" fmla="*/ 50 w 300"/>
                <a:gd name="T3" fmla="*/ 18 h 281"/>
                <a:gd name="T4" fmla="*/ 16 w 300"/>
                <a:gd name="T5" fmla="*/ 103 h 281"/>
                <a:gd name="T6" fmla="*/ 0 w 300"/>
                <a:gd name="T7" fmla="*/ 281 h 281"/>
                <a:gd name="T8" fmla="*/ 47 w 300"/>
                <a:gd name="T9" fmla="*/ 230 h 281"/>
                <a:gd name="T10" fmla="*/ 85 w 300"/>
                <a:gd name="T11" fmla="*/ 200 h 281"/>
                <a:gd name="T12" fmla="*/ 135 w 300"/>
                <a:gd name="T13" fmla="*/ 178 h 281"/>
                <a:gd name="T14" fmla="*/ 216 w 300"/>
                <a:gd name="T15" fmla="*/ 151 h 281"/>
                <a:gd name="T16" fmla="*/ 284 w 300"/>
                <a:gd name="T17" fmla="*/ 113 h 281"/>
                <a:gd name="T18" fmla="*/ 299 w 300"/>
                <a:gd name="T19" fmla="*/ 71 h 281"/>
                <a:gd name="T20" fmla="*/ 287 w 300"/>
                <a:gd name="T21" fmla="*/ 38 h 281"/>
                <a:gd name="T22" fmla="*/ 277 w 300"/>
                <a:gd name="T23" fmla="*/ 25 h 281"/>
                <a:gd name="T24" fmla="*/ 129 w 300"/>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1">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2230" name="Group 114"/>
            <p:cNvGrpSpPr>
              <a:grpSpLocks/>
            </p:cNvGrpSpPr>
            <p:nvPr/>
          </p:nvGrpSpPr>
          <p:grpSpPr bwMode="auto">
            <a:xfrm>
              <a:off x="8563" y="7965"/>
              <a:ext cx="762" cy="294"/>
              <a:chOff x="8563" y="7965"/>
              <a:chExt cx="762" cy="294"/>
            </a:xfrm>
          </p:grpSpPr>
          <p:sp>
            <p:nvSpPr>
              <p:cNvPr id="92233" name="Freeform 115"/>
              <p:cNvSpPr>
                <a:spLocks/>
              </p:cNvSpPr>
              <p:nvPr/>
            </p:nvSpPr>
            <p:spPr bwMode="auto">
              <a:xfrm>
                <a:off x="8563" y="7965"/>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234" name="Freeform 116"/>
              <p:cNvSpPr>
                <a:spLocks/>
              </p:cNvSpPr>
              <p:nvPr/>
            </p:nvSpPr>
            <p:spPr bwMode="auto">
              <a:xfrm>
                <a:off x="8563" y="7965"/>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92231" name="Picture 1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2" y="8854"/>
              <a:ext cx="30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2" name="Picture 1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0" y="4201"/>
              <a:ext cx="5300" cy="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64" name="Dikdörtgen 496760"/>
          <p:cNvSpPr>
            <a:spLocks noChangeArrowheads="1"/>
          </p:cNvSpPr>
          <p:nvPr/>
        </p:nvSpPr>
        <p:spPr bwMode="auto">
          <a:xfrm>
            <a:off x="3679915" y="1488333"/>
            <a:ext cx="286861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a:spcBef>
                <a:spcPct val="0"/>
              </a:spcBef>
              <a:buFontTx/>
              <a:buNone/>
            </a:pPr>
            <a:r>
              <a:rPr lang="tr-TR" altLang="tr-TR" sz="1600" b="1" dirty="0">
                <a:solidFill>
                  <a:srgbClr val="C14FEF"/>
                </a:solidFill>
                <a:latin typeface="Arial" pitchFamily="34" charset="0"/>
              </a:rPr>
              <a:t>Şiddet Önleme ve İzleme Merkezleri (ŞÖNİM)</a:t>
            </a:r>
          </a:p>
          <a:p>
            <a:pPr algn="r">
              <a:spcBef>
                <a:spcPct val="0"/>
              </a:spcBef>
              <a:buFontTx/>
              <a:buNone/>
            </a:pPr>
            <a:r>
              <a:rPr lang="tr-TR" altLang="tr-TR" sz="1600" b="1" dirty="0">
                <a:solidFill>
                  <a:srgbClr val="FF0000"/>
                </a:solidFill>
                <a:latin typeface="Arial" pitchFamily="34" charset="0"/>
              </a:rPr>
              <a:t> </a:t>
            </a:r>
          </a:p>
          <a:p>
            <a:pPr>
              <a:spcBef>
                <a:spcPct val="0"/>
              </a:spcBef>
              <a:buFontTx/>
              <a:buNone/>
            </a:pPr>
            <a:r>
              <a:rPr lang="tr-TR" altLang="tr-TR" sz="1600" b="1" dirty="0" smtClean="0">
                <a:solidFill>
                  <a:srgbClr val="FF6600"/>
                </a:solidFill>
                <a:latin typeface="Arial" pitchFamily="34" charset="0"/>
              </a:rPr>
              <a:t>Kadın Konukevleri </a:t>
            </a:r>
          </a:p>
          <a:p>
            <a:pPr>
              <a:spcBef>
                <a:spcPct val="0"/>
              </a:spcBef>
              <a:buFontTx/>
              <a:buNone/>
            </a:pPr>
            <a:endParaRPr lang="tr-TR" altLang="tr-TR" sz="1600" dirty="0">
              <a:solidFill>
                <a:srgbClr val="FF6600"/>
              </a:solidFill>
              <a:latin typeface="Arial" pitchFamily="34" charset="0"/>
            </a:endParaRPr>
          </a:p>
          <a:p>
            <a:pPr>
              <a:spcBef>
                <a:spcPct val="0"/>
              </a:spcBef>
              <a:buFontTx/>
              <a:buNone/>
            </a:pPr>
            <a:r>
              <a:rPr lang="tr-TR" altLang="tr-TR" sz="1600" b="1" dirty="0" smtClean="0">
                <a:solidFill>
                  <a:srgbClr val="33CC33"/>
                </a:solidFill>
                <a:latin typeface="Arial" pitchFamily="34" charset="0"/>
              </a:rPr>
              <a:t>AÇSHB </a:t>
            </a:r>
            <a:r>
              <a:rPr lang="tr-TR" altLang="tr-TR" sz="1600" b="1" dirty="0">
                <a:solidFill>
                  <a:srgbClr val="33CC33"/>
                </a:solidFill>
                <a:latin typeface="Arial" pitchFamily="34" charset="0"/>
              </a:rPr>
              <a:t>İl Müdürlükleri ve     Sosyal Hizmet </a:t>
            </a:r>
          </a:p>
          <a:p>
            <a:pPr>
              <a:spcBef>
                <a:spcPct val="0"/>
              </a:spcBef>
              <a:buFontTx/>
              <a:buNone/>
            </a:pPr>
            <a:r>
              <a:rPr lang="tr-TR" altLang="tr-TR" sz="1600" b="1" dirty="0" smtClean="0">
                <a:solidFill>
                  <a:srgbClr val="33CC33"/>
                </a:solidFill>
                <a:latin typeface="Arial" pitchFamily="34" charset="0"/>
              </a:rPr>
              <a:t>Merkezleri </a:t>
            </a:r>
            <a:r>
              <a:rPr lang="tr-TR" altLang="tr-TR" sz="1600" dirty="0">
                <a:solidFill>
                  <a:srgbClr val="000000"/>
                </a:solidFill>
                <a:latin typeface="Arial" pitchFamily="34" charset="0"/>
              </a:rPr>
              <a:t> </a:t>
            </a:r>
            <a:endParaRPr lang="tr-TR" altLang="tr-TR" sz="1600" dirty="0" smtClean="0">
              <a:solidFill>
                <a:srgbClr val="000000"/>
              </a:solidFill>
              <a:latin typeface="Arial" pitchFamily="34" charset="0"/>
            </a:endParaRPr>
          </a:p>
          <a:p>
            <a:pPr>
              <a:spcBef>
                <a:spcPct val="0"/>
              </a:spcBef>
              <a:buFontTx/>
              <a:buNone/>
            </a:pPr>
            <a:endParaRPr lang="tr-TR" altLang="tr-TR" sz="1600" dirty="0">
              <a:solidFill>
                <a:srgbClr val="000000"/>
              </a:solidFill>
              <a:latin typeface="Arial" pitchFamily="34" charset="0"/>
            </a:endParaRPr>
          </a:p>
          <a:p>
            <a:pPr>
              <a:spcBef>
                <a:spcPct val="0"/>
              </a:spcBef>
              <a:buFontTx/>
              <a:buNone/>
            </a:pPr>
            <a:endParaRPr lang="tr-TR" altLang="tr-TR" sz="1600" dirty="0">
              <a:solidFill>
                <a:srgbClr val="000000"/>
              </a:solidFill>
              <a:latin typeface="Arial" pitchFamily="34" charset="0"/>
            </a:endParaRPr>
          </a:p>
          <a:p>
            <a:pPr>
              <a:spcBef>
                <a:spcPct val="0"/>
              </a:spcBef>
              <a:buFontTx/>
              <a:buNone/>
            </a:pPr>
            <a:r>
              <a:rPr lang="tr-TR" altLang="tr-TR" sz="1600" b="1" dirty="0">
                <a:solidFill>
                  <a:srgbClr val="33CCFF"/>
                </a:solidFill>
                <a:latin typeface="Arial" pitchFamily="34" charset="0"/>
              </a:rPr>
              <a:t>ALO 183</a:t>
            </a:r>
          </a:p>
          <a:p>
            <a:pPr algn="r">
              <a:spcBef>
                <a:spcPct val="0"/>
              </a:spcBef>
              <a:buFontTx/>
              <a:buNone/>
            </a:pPr>
            <a:r>
              <a:rPr lang="tr-TR" altLang="tr-TR" sz="1800" dirty="0">
                <a:solidFill>
                  <a:srgbClr val="000000"/>
                </a:solidFill>
                <a:latin typeface="Arial" pitchFamily="34" charset="0"/>
              </a:rPr>
              <a:t> </a:t>
            </a:r>
          </a:p>
        </p:txBody>
      </p:sp>
      <p:sp>
        <p:nvSpPr>
          <p:cNvPr id="496762" name="Dikdörtgen 496761"/>
          <p:cNvSpPr/>
          <p:nvPr/>
        </p:nvSpPr>
        <p:spPr>
          <a:xfrm>
            <a:off x="162726" y="1566300"/>
            <a:ext cx="3240360" cy="465565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solidFill>
                <a:prstClr val="white"/>
              </a:solidFill>
            </a:endParaRPr>
          </a:p>
        </p:txBody>
      </p:sp>
      <p:sp>
        <p:nvSpPr>
          <p:cNvPr id="92168" name="Metin kutusu 2"/>
          <p:cNvSpPr txBox="1">
            <a:spLocks noChangeArrowheads="1"/>
          </p:cNvSpPr>
          <p:nvPr/>
        </p:nvSpPr>
        <p:spPr bwMode="auto">
          <a:xfrm>
            <a:off x="250825" y="2455863"/>
            <a:ext cx="31527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tr-TR" altLang="tr-TR" sz="2800" b="1" dirty="0">
                <a:solidFill>
                  <a:srgbClr val="FFFFFF"/>
                </a:solidFill>
                <a:latin typeface="Arial" pitchFamily="34" charset="0"/>
              </a:rPr>
              <a:t>KADINA YÖNELİK ŞİDDETLE MÜCADELEDE KURUMSAL MEKANİZMALAR</a:t>
            </a:r>
          </a:p>
        </p:txBody>
      </p:sp>
    </p:spTree>
    <p:extLst>
      <p:ext uri="{BB962C8B-B14F-4D97-AF65-F5344CB8AC3E}">
        <p14:creationId xmlns:p14="http://schemas.microsoft.com/office/powerpoint/2010/main" val="2902814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8 Dikdörtgen"/>
          <p:cNvSpPr>
            <a:spLocks noChangeArrowheads="1"/>
          </p:cNvSpPr>
          <p:nvPr/>
        </p:nvSpPr>
        <p:spPr bwMode="auto">
          <a:xfrm>
            <a:off x="1547664" y="902780"/>
            <a:ext cx="6912989" cy="584775"/>
          </a:xfrm>
          <a:prstGeom prst="rect">
            <a:avLst/>
          </a:prstGeom>
          <a:noFill/>
          <a:ln w="9525">
            <a:noFill/>
            <a:miter lim="800000"/>
            <a:headEnd/>
            <a:tailEnd/>
          </a:ln>
        </p:spPr>
        <p:txBody>
          <a:bodyPr wrap="square">
            <a:spAutoFit/>
          </a:bodyPr>
          <a:lstStyle/>
          <a:p>
            <a:pPr algn="ctr"/>
            <a:r>
              <a:rPr lang="tr-TR" sz="2400" b="1" dirty="0">
                <a:solidFill>
                  <a:srgbClr val="C00000"/>
                </a:solidFill>
              </a:rPr>
              <a:t> </a:t>
            </a:r>
            <a:r>
              <a:rPr lang="tr-TR" sz="3200" b="1" dirty="0">
                <a:solidFill>
                  <a:srgbClr val="C00000"/>
                </a:solidFill>
                <a:latin typeface="Calibri"/>
              </a:rPr>
              <a:t>Şiddet Önleme ve İzleme Merkezleri</a:t>
            </a:r>
          </a:p>
        </p:txBody>
      </p:sp>
      <p:sp>
        <p:nvSpPr>
          <p:cNvPr id="2" name="Dikdörtgen 1"/>
          <p:cNvSpPr/>
          <p:nvPr/>
        </p:nvSpPr>
        <p:spPr>
          <a:xfrm>
            <a:off x="3995938" y="1875540"/>
            <a:ext cx="5040558" cy="4093428"/>
          </a:xfrm>
          <a:prstGeom prst="rect">
            <a:avLst/>
          </a:prstGeom>
        </p:spPr>
        <p:txBody>
          <a:bodyPr wrap="square">
            <a:spAutoFit/>
          </a:bodyPr>
          <a:lstStyle/>
          <a:p>
            <a:pPr algn="just">
              <a:defRPr/>
            </a:pPr>
            <a:r>
              <a:rPr lang="tr-TR" sz="2000" dirty="0">
                <a:solidFill>
                  <a:prstClr val="black"/>
                </a:solidFill>
                <a:latin typeface="Calibri"/>
                <a:cs typeface="Arial" pitchFamily="34" charset="0"/>
              </a:rPr>
              <a:t>Şiddetin önlenmesi ile koruyucu ve önleyici tedbirlerin etkin bir biçimde uygulanmasına yönelik olarak</a:t>
            </a:r>
            <a:r>
              <a:rPr lang="tr-TR" sz="2000" dirty="0" smtClean="0">
                <a:solidFill>
                  <a:prstClr val="black"/>
                </a:solidFill>
                <a:latin typeface="Calibri"/>
                <a:cs typeface="Arial" pitchFamily="34" charset="0"/>
              </a:rPr>
              <a:t>,</a:t>
            </a:r>
          </a:p>
          <a:p>
            <a:pPr algn="just">
              <a:defRPr/>
            </a:pPr>
            <a:endParaRPr lang="tr-TR" sz="2000" b="1" dirty="0" smtClean="0">
              <a:solidFill>
                <a:prstClr val="black"/>
              </a:solidFill>
              <a:latin typeface="Calibri"/>
              <a:cs typeface="Arial" pitchFamily="34" charset="0"/>
            </a:endParaRPr>
          </a:p>
          <a:p>
            <a:pPr marL="342900" indent="-342900" algn="just">
              <a:buFont typeface="Wingdings" pitchFamily="2" charset="2"/>
              <a:buChar char="Ø"/>
              <a:defRPr/>
            </a:pPr>
            <a:r>
              <a:rPr lang="tr-TR" sz="2000" dirty="0" smtClean="0">
                <a:solidFill>
                  <a:prstClr val="black"/>
                </a:solidFill>
                <a:latin typeface="Calibri"/>
                <a:cs typeface="Arial" pitchFamily="34" charset="0"/>
              </a:rPr>
              <a:t>Şiddete </a:t>
            </a:r>
            <a:r>
              <a:rPr lang="tr-TR" sz="2000" dirty="0">
                <a:solidFill>
                  <a:prstClr val="black"/>
                </a:solidFill>
                <a:latin typeface="Calibri"/>
                <a:cs typeface="Arial" pitchFamily="34" charset="0"/>
              </a:rPr>
              <a:t>uğramış ya da şiddete uğrama riski bulunan kişilerin başvurabileceği</a:t>
            </a:r>
            <a:r>
              <a:rPr lang="tr-TR" sz="2000" dirty="0" smtClean="0">
                <a:solidFill>
                  <a:prstClr val="black"/>
                </a:solidFill>
                <a:latin typeface="Calibri"/>
                <a:cs typeface="Arial" pitchFamily="34" charset="0"/>
              </a:rPr>
              <a:t>,</a:t>
            </a:r>
          </a:p>
          <a:p>
            <a:pPr marL="342900" indent="-342900" algn="just">
              <a:buFont typeface="Wingdings" pitchFamily="2" charset="2"/>
              <a:buChar char="Ø"/>
              <a:defRPr/>
            </a:pPr>
            <a:r>
              <a:rPr lang="tr-TR" sz="2000" dirty="0" smtClean="0">
                <a:solidFill>
                  <a:srgbClr val="C00000"/>
                </a:solidFill>
                <a:latin typeface="Calibri"/>
                <a:cs typeface="Arial" pitchFamily="34" charset="0"/>
              </a:rPr>
              <a:t>Danışmanlık</a:t>
            </a:r>
            <a:r>
              <a:rPr lang="tr-TR" sz="2000" dirty="0">
                <a:solidFill>
                  <a:prstClr val="black"/>
                </a:solidFill>
                <a:latin typeface="Calibri"/>
                <a:cs typeface="Arial" pitchFamily="34" charset="0"/>
              </a:rPr>
              <a:t>, </a:t>
            </a:r>
            <a:r>
              <a:rPr lang="tr-TR" sz="2000" dirty="0">
                <a:solidFill>
                  <a:srgbClr val="C00000"/>
                </a:solidFill>
                <a:latin typeface="Calibri"/>
                <a:cs typeface="Arial" pitchFamily="34" charset="0"/>
              </a:rPr>
              <a:t>rehberlik</a:t>
            </a:r>
            <a:r>
              <a:rPr lang="tr-TR" sz="2000" dirty="0">
                <a:solidFill>
                  <a:prstClr val="black"/>
                </a:solidFill>
                <a:latin typeface="Calibri"/>
                <a:cs typeface="Arial" pitchFamily="34" charset="0"/>
              </a:rPr>
              <a:t> ve </a:t>
            </a:r>
            <a:r>
              <a:rPr lang="tr-TR" sz="2000" dirty="0">
                <a:solidFill>
                  <a:srgbClr val="C00000"/>
                </a:solidFill>
                <a:latin typeface="Calibri"/>
                <a:cs typeface="Arial" pitchFamily="34" charset="0"/>
              </a:rPr>
              <a:t>yönlendirme</a:t>
            </a:r>
            <a:r>
              <a:rPr lang="tr-TR" sz="2000" dirty="0">
                <a:solidFill>
                  <a:prstClr val="black"/>
                </a:solidFill>
                <a:latin typeface="Calibri"/>
                <a:cs typeface="Arial" pitchFamily="34" charset="0"/>
              </a:rPr>
              <a:t> hizmetleriyle, ihtiyaç duydukları konularda </a:t>
            </a:r>
            <a:r>
              <a:rPr lang="tr-TR" sz="2000" dirty="0">
                <a:solidFill>
                  <a:srgbClr val="C00000"/>
                </a:solidFill>
                <a:latin typeface="Calibri"/>
                <a:cs typeface="Arial" pitchFamily="34" charset="0"/>
              </a:rPr>
              <a:t>güçlendirici ve destekleyici hizmetleri</a:t>
            </a:r>
            <a:r>
              <a:rPr lang="tr-TR" sz="2000" dirty="0">
                <a:solidFill>
                  <a:prstClr val="black"/>
                </a:solidFill>
                <a:latin typeface="Calibri"/>
                <a:cs typeface="Arial" pitchFamily="34" charset="0"/>
              </a:rPr>
              <a:t> </a:t>
            </a:r>
            <a:r>
              <a:rPr lang="tr-TR" sz="2000" dirty="0" smtClean="0">
                <a:solidFill>
                  <a:prstClr val="black"/>
                </a:solidFill>
                <a:latin typeface="Calibri"/>
                <a:cs typeface="Arial" pitchFamily="34" charset="0"/>
              </a:rPr>
              <a:t>veren,</a:t>
            </a:r>
          </a:p>
          <a:p>
            <a:pPr marL="342900" indent="-342900" algn="just">
              <a:buFont typeface="Wingdings" pitchFamily="2" charset="2"/>
              <a:buChar char="Ø"/>
              <a:defRPr/>
            </a:pPr>
            <a:r>
              <a:rPr lang="tr-TR" sz="2000" dirty="0">
                <a:solidFill>
                  <a:prstClr val="black"/>
                </a:solidFill>
                <a:latin typeface="Calibri"/>
                <a:cs typeface="Arial" pitchFamily="34" charset="0"/>
              </a:rPr>
              <a:t>İ</a:t>
            </a:r>
            <a:r>
              <a:rPr lang="tr-TR" sz="2000" dirty="0" smtClean="0">
                <a:solidFill>
                  <a:prstClr val="black"/>
                </a:solidFill>
                <a:latin typeface="Calibri"/>
                <a:cs typeface="Arial" pitchFamily="34" charset="0"/>
              </a:rPr>
              <a:t>zleme </a:t>
            </a:r>
            <a:r>
              <a:rPr lang="tr-TR" sz="2000" dirty="0">
                <a:solidFill>
                  <a:prstClr val="black"/>
                </a:solidFill>
                <a:latin typeface="Calibri"/>
                <a:cs typeface="Arial" pitchFamily="34" charset="0"/>
              </a:rPr>
              <a:t>çalışmalarını </a:t>
            </a:r>
            <a:r>
              <a:rPr lang="tr-TR" sz="2000" dirty="0">
                <a:solidFill>
                  <a:srgbClr val="C00000"/>
                </a:solidFill>
                <a:latin typeface="Calibri"/>
                <a:cs typeface="Arial" pitchFamily="34" charset="0"/>
              </a:rPr>
              <a:t>yedi gün yirmi dört saat esası ile yürüten</a:t>
            </a:r>
            <a:r>
              <a:rPr lang="tr-TR" sz="2000" dirty="0">
                <a:solidFill>
                  <a:prstClr val="black"/>
                </a:solidFill>
                <a:latin typeface="Calibri"/>
                <a:cs typeface="Arial" pitchFamily="34" charset="0"/>
              </a:rPr>
              <a:t> merkezlerdir</a:t>
            </a:r>
            <a:r>
              <a:rPr lang="tr-TR" sz="2000" dirty="0" smtClean="0">
                <a:solidFill>
                  <a:prstClr val="black"/>
                </a:solidFill>
                <a:latin typeface="Calibri"/>
                <a:cs typeface="Arial" pitchFamily="34" charset="0"/>
              </a:rPr>
              <a:t>.</a:t>
            </a:r>
          </a:p>
          <a:p>
            <a:pPr algn="just">
              <a:defRPr/>
            </a:pPr>
            <a:endParaRPr lang="tr-TR" sz="2000" b="1" dirty="0">
              <a:solidFill>
                <a:prstClr val="white"/>
              </a:solidFill>
              <a:latin typeface="Calibri"/>
              <a:cs typeface="Arial" pitchFamily="34" charset="0"/>
            </a:endParaRPr>
          </a:p>
        </p:txBody>
      </p:sp>
      <p:sp>
        <p:nvSpPr>
          <p:cNvPr id="3" name="Slide Number Placeholder 2"/>
          <p:cNvSpPr>
            <a:spLocks noGrp="1"/>
          </p:cNvSpPr>
          <p:nvPr>
            <p:ph type="sldNum" sz="quarter" idx="12"/>
          </p:nvPr>
        </p:nvSpPr>
        <p:spPr/>
        <p:txBody>
          <a:bodyPr/>
          <a:lstStyle/>
          <a:p>
            <a:pPr>
              <a:defRPr/>
            </a:pPr>
            <a:fld id="{DC67CEC0-DE57-4934-89EF-E6E48424F483}" type="slidenum">
              <a:rPr lang="tr-TR" smtClean="0"/>
              <a:pPr>
                <a:defRPr/>
              </a:pPr>
              <a:t>36</a:t>
            </a:fld>
            <a:endParaRPr lang="tr-TR"/>
          </a:p>
        </p:txBody>
      </p:sp>
      <p:sp>
        <p:nvSpPr>
          <p:cNvPr id="6" name="TextBox 5"/>
          <p:cNvSpPr txBox="1"/>
          <p:nvPr/>
        </p:nvSpPr>
        <p:spPr>
          <a:xfrm>
            <a:off x="8388424" y="6237312"/>
            <a:ext cx="432048" cy="584776"/>
          </a:xfrm>
          <a:prstGeom prst="rect">
            <a:avLst/>
          </a:prstGeom>
          <a:solidFill>
            <a:schemeClr val="bg1"/>
          </a:solidFill>
        </p:spPr>
        <p:txBody>
          <a:bodyPr wrap="square" rtlCol="0">
            <a:spAutoFit/>
          </a:bodyPr>
          <a:lstStyle/>
          <a:p>
            <a:pPr algn="ctr"/>
            <a:endParaRPr lang="tr-TR" sz="3200" b="1" dirty="0" smtClean="0">
              <a:ln>
                <a:solidFill>
                  <a:schemeClr val="bg1"/>
                </a:solidFill>
              </a:ln>
            </a:endParaRPr>
          </a:p>
        </p:txBody>
      </p:sp>
      <p:pic>
        <p:nvPicPr>
          <p:cNvPr id="4" name="Picture 3" descr="Ekran Resmi 2019-02-10 22.54.24.png"/>
          <p:cNvPicPr>
            <a:picLocks noChangeAspect="1"/>
          </p:cNvPicPr>
          <p:nvPr/>
        </p:nvPicPr>
        <p:blipFill rotWithShape="1">
          <a:blip r:embed="rId2">
            <a:extLst>
              <a:ext uri="{28A0092B-C50C-407E-A947-70E740481C1C}">
                <a14:useLocalDpi xmlns:a14="http://schemas.microsoft.com/office/drawing/2010/main" val="0"/>
              </a:ext>
            </a:extLst>
          </a:blip>
          <a:srcRect l="8499" r="10111"/>
          <a:stretch/>
        </p:blipFill>
        <p:spPr>
          <a:xfrm>
            <a:off x="35496" y="1628800"/>
            <a:ext cx="3673304" cy="4221088"/>
          </a:xfrm>
          <a:prstGeom prst="rect">
            <a:avLst/>
          </a:prstGeom>
        </p:spPr>
      </p:pic>
    </p:spTree>
    <p:extLst>
      <p:ext uri="{BB962C8B-B14F-4D97-AF65-F5344CB8AC3E}">
        <p14:creationId xmlns:p14="http://schemas.microsoft.com/office/powerpoint/2010/main" val="2782854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3 Metin kutusu"/>
          <p:cNvSpPr txBox="1">
            <a:spLocks noChangeArrowheads="1"/>
          </p:cNvSpPr>
          <p:nvPr/>
        </p:nvSpPr>
        <p:spPr bwMode="auto">
          <a:xfrm>
            <a:off x="-1260648" y="1124744"/>
            <a:ext cx="6336555" cy="584775"/>
          </a:xfrm>
          <a:prstGeom prst="rect">
            <a:avLst/>
          </a:prstGeom>
          <a:noFill/>
          <a:ln w="9525">
            <a:noFill/>
            <a:miter lim="800000"/>
            <a:headEnd/>
            <a:tailEnd/>
          </a:ln>
        </p:spPr>
        <p:txBody>
          <a:bodyPr wrap="square">
            <a:spAutoFit/>
          </a:bodyPr>
          <a:lstStyle/>
          <a:p>
            <a:pPr algn="ctr"/>
            <a:r>
              <a:rPr lang="tr-TR" sz="3200" b="1" dirty="0">
                <a:solidFill>
                  <a:srgbClr val="C00000"/>
                </a:solidFill>
                <a:latin typeface="Calibri"/>
              </a:rPr>
              <a:t>Kadın </a:t>
            </a:r>
            <a:r>
              <a:rPr lang="tr-TR" sz="3200" b="1" dirty="0" smtClean="0">
                <a:solidFill>
                  <a:srgbClr val="C00000"/>
                </a:solidFill>
                <a:latin typeface="Calibri"/>
              </a:rPr>
              <a:t>Konukevleri</a:t>
            </a:r>
            <a:endParaRPr lang="tr-TR" sz="3200" b="1" dirty="0">
              <a:solidFill>
                <a:srgbClr val="C00000"/>
              </a:solidFill>
            </a:endParaRPr>
          </a:p>
        </p:txBody>
      </p:sp>
      <p:graphicFrame>
        <p:nvGraphicFramePr>
          <p:cNvPr id="10" name="Diyagram 9"/>
          <p:cNvGraphicFramePr/>
          <p:nvPr>
            <p:extLst>
              <p:ext uri="{D42A27DB-BD31-4B8C-83A1-F6EECF244321}">
                <p14:modId xmlns:p14="http://schemas.microsoft.com/office/powerpoint/2010/main" val="2527896375"/>
              </p:ext>
            </p:extLst>
          </p:nvPr>
        </p:nvGraphicFramePr>
        <p:xfrm>
          <a:off x="4139952" y="1196752"/>
          <a:ext cx="48965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323528" y="1916832"/>
            <a:ext cx="3456384" cy="3416320"/>
          </a:xfrm>
          <a:prstGeom prst="rect">
            <a:avLst/>
          </a:prstGeom>
        </p:spPr>
        <p:txBody>
          <a:bodyPr wrap="square">
            <a:spAutoFit/>
          </a:bodyPr>
          <a:lstStyle/>
          <a:p>
            <a:pPr>
              <a:defRPr/>
            </a:pPr>
            <a:r>
              <a:rPr lang="tr-TR" sz="1800" b="1" kern="0" dirty="0">
                <a:solidFill>
                  <a:srgbClr val="C00000"/>
                </a:solidFill>
                <a:latin typeface="Calibri"/>
                <a:ea typeface="Batang" pitchFamily="18" charset="-127"/>
                <a:cs typeface="Arial" pitchFamily="34" charset="0"/>
              </a:rPr>
              <a:t>Konukevleri </a:t>
            </a:r>
            <a:r>
              <a:rPr lang="tr-TR" sz="1800" b="1" kern="0" dirty="0">
                <a:solidFill>
                  <a:sysClr val="windowText" lastClr="000000"/>
                </a:solidFill>
                <a:latin typeface="Calibri"/>
                <a:ea typeface="Batang" pitchFamily="18" charset="-127"/>
                <a:cs typeface="Arial" pitchFamily="34" charset="0"/>
              </a:rPr>
              <a:t>fiziksel, duygusal, cinsel, ekonomik ve sözlü istismara veya şiddete uğrayan kadın ve erkeklerin, şiddetten korunması, psiko-sosyal ve ekonomik sorunlarının çözülmesi, güçlendirilmesi ve bu dönemde varsa çocukları ile birlikte ihtiyaçlarının da karşılanmak suretiyle geçici süreyle kalabilecekleri yatılı sosyal hizmet kuruluşlarıdır.</a:t>
            </a:r>
            <a:endParaRPr lang="tr-TR" sz="1800" b="1" kern="0" dirty="0">
              <a:solidFill>
                <a:sysClr val="window" lastClr="FFFFFF"/>
              </a:solidFill>
              <a:latin typeface="Calibri"/>
              <a:ea typeface="Batang" pitchFamily="18" charset="-127"/>
              <a:cs typeface="Arial" pitchFamily="34" charset="0"/>
            </a:endParaRPr>
          </a:p>
        </p:txBody>
      </p:sp>
      <p:sp>
        <p:nvSpPr>
          <p:cNvPr id="3" name="Slide Number Placeholder 2"/>
          <p:cNvSpPr>
            <a:spLocks noGrp="1"/>
          </p:cNvSpPr>
          <p:nvPr>
            <p:ph type="sldNum" sz="quarter" idx="12"/>
          </p:nvPr>
        </p:nvSpPr>
        <p:spPr/>
        <p:txBody>
          <a:bodyPr/>
          <a:lstStyle/>
          <a:p>
            <a:pPr>
              <a:defRPr/>
            </a:pPr>
            <a:fld id="{DC67CEC0-DE57-4934-89EF-E6E48424F483}" type="slidenum">
              <a:rPr lang="tr-TR" smtClean="0"/>
              <a:pPr>
                <a:defRPr/>
              </a:pPr>
              <a:t>37</a:t>
            </a:fld>
            <a:endParaRPr lang="tr-TR"/>
          </a:p>
        </p:txBody>
      </p:sp>
      <p:sp>
        <p:nvSpPr>
          <p:cNvPr id="6" name="TextBox 5"/>
          <p:cNvSpPr txBox="1"/>
          <p:nvPr/>
        </p:nvSpPr>
        <p:spPr>
          <a:xfrm>
            <a:off x="8388424" y="6237312"/>
            <a:ext cx="432048" cy="584776"/>
          </a:xfrm>
          <a:prstGeom prst="rect">
            <a:avLst/>
          </a:prstGeom>
          <a:solidFill>
            <a:schemeClr val="bg1"/>
          </a:solidFill>
        </p:spPr>
        <p:txBody>
          <a:bodyPr wrap="square" rtlCol="0">
            <a:spAutoFit/>
          </a:bodyPr>
          <a:lstStyle/>
          <a:p>
            <a:pPr algn="ctr"/>
            <a:endParaRPr lang="tr-TR" sz="3200" b="1" dirty="0" smtClean="0">
              <a:ln>
                <a:solidFill>
                  <a:schemeClr val="bg1"/>
                </a:solidFill>
              </a:ln>
            </a:endParaRPr>
          </a:p>
        </p:txBody>
      </p:sp>
    </p:spTree>
    <p:extLst>
      <p:ext uri="{BB962C8B-B14F-4D97-AF65-F5344CB8AC3E}">
        <p14:creationId xmlns:p14="http://schemas.microsoft.com/office/powerpoint/2010/main" val="2965051023"/>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709CB6-D91F-4B7A-819B-8F1A83937825}" type="slidenum">
              <a:rPr lang="tr-TR" altLang="tr-TR" sz="1200" smtClean="0">
                <a:solidFill>
                  <a:srgbClr val="898989"/>
                </a:solidFill>
              </a:rPr>
              <a:pPr>
                <a:spcBef>
                  <a:spcPct val="0"/>
                </a:spcBef>
                <a:buFontTx/>
                <a:buNone/>
              </a:pPr>
              <a:t>38</a:t>
            </a:fld>
            <a:endParaRPr lang="tr-TR" altLang="tr-TR" sz="1200" smtClean="0">
              <a:solidFill>
                <a:srgbClr val="898989"/>
              </a:solidFill>
            </a:endParaRPr>
          </a:p>
        </p:txBody>
      </p:sp>
      <p:sp>
        <p:nvSpPr>
          <p:cNvPr id="86019" name="Metin kutusu 4"/>
          <p:cNvSpPr txBox="1">
            <a:spLocks noChangeArrowheads="1"/>
          </p:cNvSpPr>
          <p:nvPr/>
        </p:nvSpPr>
        <p:spPr bwMode="auto">
          <a:xfrm>
            <a:off x="2771800" y="395953"/>
            <a:ext cx="6228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dirty="0">
                <a:solidFill>
                  <a:srgbClr val="C00000"/>
                </a:solidFill>
                <a:latin typeface="Garamond" panose="02020404030301010803" pitchFamily="18" charset="0"/>
              </a:rPr>
              <a:t>ALO </a:t>
            </a:r>
            <a:r>
              <a:rPr lang="tr-TR" altLang="tr-TR" b="1" dirty="0" smtClean="0">
                <a:solidFill>
                  <a:srgbClr val="C00000"/>
                </a:solidFill>
                <a:latin typeface="Garamond" panose="02020404030301010803" pitchFamily="18" charset="0"/>
              </a:rPr>
              <a:t>183 Sosyal Destek Hattı</a:t>
            </a:r>
            <a:endParaRPr lang="tr-TR" altLang="tr-TR" b="1" dirty="0">
              <a:solidFill>
                <a:srgbClr val="C00000"/>
              </a:solidFill>
              <a:latin typeface="Garamond" panose="02020404030301010803" pitchFamily="18" charset="0"/>
            </a:endParaRPr>
          </a:p>
        </p:txBody>
      </p:sp>
      <p:sp>
        <p:nvSpPr>
          <p:cNvPr id="86020" name="Dikdörtgen 5"/>
          <p:cNvSpPr>
            <a:spLocks noChangeArrowheads="1"/>
          </p:cNvSpPr>
          <p:nvPr/>
        </p:nvSpPr>
        <p:spPr bwMode="auto">
          <a:xfrm>
            <a:off x="179388" y="2060575"/>
            <a:ext cx="5737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400" dirty="0">
                <a:latin typeface="Gadugi" panose="020B0502040204020203" pitchFamily="34" charset="0"/>
              </a:rPr>
              <a:t>“</a:t>
            </a:r>
            <a:r>
              <a:rPr lang="tr-TR" altLang="tr-TR" sz="2400" b="1" dirty="0" smtClean="0">
                <a:latin typeface="Gadugi" panose="020B0502040204020203" pitchFamily="34" charset="0"/>
              </a:rPr>
              <a:t>ALO 183 Sosyal Destek Hattı</a:t>
            </a:r>
            <a:r>
              <a:rPr lang="tr-TR" altLang="tr-TR" sz="2400" dirty="0">
                <a:latin typeface="Gadugi" panose="020B0502040204020203" pitchFamily="34" charset="0"/>
              </a:rPr>
              <a:t>” şiddete uğrayan ya da uğrama riski taşıyan, destek ve yardıma ihtiyacı olan kadın ve çocuklar için psikolojik, hukuki ve ekonomik danışma hattı olarak çalışmakta; bu kişilere hakları konusunda ve başvuracakları yerler hakkında bilgi vermektedir.  7/24 çalışmaktadır.</a:t>
            </a:r>
          </a:p>
        </p:txBody>
      </p:sp>
      <p:pic>
        <p:nvPicPr>
          <p:cNvPr id="86021" name="Resim 1"/>
          <p:cNvPicPr>
            <a:picLocks noChangeAspect="1"/>
          </p:cNvPicPr>
          <p:nvPr/>
        </p:nvPicPr>
        <p:blipFill>
          <a:blip r:embed="rId2">
            <a:extLst>
              <a:ext uri="{28A0092B-C50C-407E-A947-70E740481C1C}">
                <a14:useLocalDpi xmlns:a14="http://schemas.microsoft.com/office/drawing/2010/main" val="0"/>
              </a:ext>
            </a:extLst>
          </a:blip>
          <a:srcRect l="63544" t="15927" r="9370" b="28705"/>
          <a:stretch>
            <a:fillRect/>
          </a:stretch>
        </p:blipFill>
        <p:spPr bwMode="auto">
          <a:xfrm>
            <a:off x="6372225" y="1916113"/>
            <a:ext cx="24987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44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548680"/>
            <a:ext cx="7238628" cy="1142009"/>
          </a:xfrm>
        </p:spPr>
        <p:txBody>
          <a:bodyPr>
            <a:normAutofit/>
          </a:bodyPr>
          <a:lstStyle/>
          <a:p>
            <a:pPr marL="0" indent="0">
              <a:buNone/>
            </a:pPr>
            <a:r>
              <a:rPr lang="tr-TR" sz="2400" b="1" dirty="0">
                <a:solidFill>
                  <a:srgbClr val="FF0000"/>
                </a:solidFill>
              </a:rPr>
              <a:t>ŞİDDETLE MÜCADELEDE </a:t>
            </a:r>
            <a:br>
              <a:rPr lang="tr-TR" sz="2400" b="1" dirty="0">
                <a:solidFill>
                  <a:srgbClr val="FF0000"/>
                </a:solidFill>
              </a:rPr>
            </a:br>
            <a:r>
              <a:rPr lang="tr-TR" sz="2400" b="1" dirty="0">
                <a:solidFill>
                  <a:srgbClr val="FF0000"/>
                </a:solidFill>
              </a:rPr>
              <a:t>       BİREYSEL OLARAK YAPILABİLECEKLERİMİZ VAR!</a:t>
            </a:r>
            <a:endParaRPr lang="tr-TR" sz="2400" dirty="0"/>
          </a:p>
        </p:txBody>
      </p:sp>
      <p:sp>
        <p:nvSpPr>
          <p:cNvPr id="3" name="İçerik Yer Tutucusu 2"/>
          <p:cNvSpPr>
            <a:spLocks noGrp="1"/>
          </p:cNvSpPr>
          <p:nvPr>
            <p:ph idx="1"/>
          </p:nvPr>
        </p:nvSpPr>
        <p:spPr>
          <a:xfrm>
            <a:off x="467544" y="1700808"/>
            <a:ext cx="7886700" cy="4118488"/>
          </a:xfrm>
        </p:spPr>
        <p:txBody>
          <a:bodyPr>
            <a:noAutofit/>
          </a:bodyPr>
          <a:lstStyle/>
          <a:p>
            <a:pPr marL="0" indent="0">
              <a:lnSpc>
                <a:spcPct val="100000"/>
              </a:lnSpc>
              <a:buNone/>
            </a:pPr>
            <a:endParaRPr lang="tr-TR" sz="2600" b="1" u="sng" dirty="0">
              <a:solidFill>
                <a:srgbClr val="FF0000"/>
              </a:solidFill>
              <a:latin typeface="Arial"/>
              <a:cs typeface="Arial"/>
            </a:endParaRPr>
          </a:p>
          <a:p>
            <a:pPr algn="just">
              <a:lnSpc>
                <a:spcPct val="100000"/>
              </a:lnSpc>
              <a:buFont typeface="Wingdings" panose="05000000000000000000" pitchFamily="2" charset="2"/>
              <a:buChar char="ü"/>
            </a:pPr>
            <a:r>
              <a:rPr lang="tr-TR" altLang="tr-TR" sz="2600" dirty="0">
                <a:latin typeface="Arial"/>
                <a:cs typeface="Arial"/>
              </a:rPr>
              <a:t>Kadınlar ile erkeklerin eşit haklara sahip olduğu unutulmamalı,</a:t>
            </a:r>
          </a:p>
          <a:p>
            <a:pPr algn="just">
              <a:lnSpc>
                <a:spcPct val="100000"/>
              </a:lnSpc>
              <a:buFont typeface="Wingdings" panose="05000000000000000000" pitchFamily="2" charset="2"/>
              <a:buChar char="ü"/>
            </a:pPr>
            <a:r>
              <a:rPr lang="tr-TR" altLang="tr-TR" sz="2600" dirty="0">
                <a:latin typeface="Arial"/>
                <a:cs typeface="Arial"/>
              </a:rPr>
              <a:t>Kadınlar ve erkeklerin hak, fırsat ve imkanlardan eşit biçimde yararlanmalarında herkesin sorumluluğu olduğu bilinmeli, </a:t>
            </a:r>
          </a:p>
          <a:p>
            <a:pPr algn="just">
              <a:lnSpc>
                <a:spcPct val="100000"/>
              </a:lnSpc>
              <a:buFont typeface="Wingdings" panose="05000000000000000000" pitchFamily="2" charset="2"/>
              <a:buChar char="ü"/>
            </a:pPr>
            <a:r>
              <a:rPr lang="tr-TR" sz="2600" dirty="0">
                <a:latin typeface="Arial"/>
                <a:cs typeface="Arial"/>
              </a:rPr>
              <a:t>Aile içi ve kadına karşı şiddetin sonlanmasında erkeklerin rolünün son derece önemli olduğu bilinmelidir.</a:t>
            </a:r>
          </a:p>
          <a:p>
            <a:pPr algn="just">
              <a:lnSpc>
                <a:spcPct val="100000"/>
              </a:lnSpc>
              <a:buFont typeface="Wingdings" panose="05000000000000000000" pitchFamily="2" charset="2"/>
              <a:buChar char="ü"/>
            </a:pPr>
            <a:endParaRPr lang="tr-TR" sz="2600" dirty="0">
              <a:latin typeface="Arial"/>
              <a:cs typeface="Arial"/>
            </a:endParaRPr>
          </a:p>
          <a:p>
            <a:pPr algn="just">
              <a:lnSpc>
                <a:spcPct val="100000"/>
              </a:lnSpc>
              <a:buFont typeface="Wingdings" panose="05000000000000000000" pitchFamily="2" charset="2"/>
              <a:buChar char="ü"/>
            </a:pPr>
            <a:endParaRPr lang="tr-TR" altLang="tr-TR" sz="2600" dirty="0">
              <a:latin typeface="Arial"/>
              <a:cs typeface="Arial"/>
            </a:endParaRPr>
          </a:p>
          <a:p>
            <a:pPr marL="0" indent="0" algn="just">
              <a:lnSpc>
                <a:spcPct val="100000"/>
              </a:lnSpc>
              <a:buNone/>
            </a:pPr>
            <a:endParaRPr lang="tr-TR" altLang="tr-TR" sz="2600" dirty="0">
              <a:latin typeface="Arial"/>
              <a:cs typeface="Arial"/>
            </a:endParaRPr>
          </a:p>
          <a:p>
            <a:pPr marL="0" indent="0">
              <a:lnSpc>
                <a:spcPct val="100000"/>
              </a:lnSpc>
              <a:buNone/>
            </a:pPr>
            <a:endParaRPr lang="tr-TR" sz="2600" b="1" u="sng" dirty="0">
              <a:solidFill>
                <a:srgbClr val="FF0000"/>
              </a:solidFill>
              <a:latin typeface="Arial"/>
              <a:cs typeface="Arial"/>
            </a:endParaRPr>
          </a:p>
        </p:txBody>
      </p:sp>
      <p:pic>
        <p:nvPicPr>
          <p:cNvPr id="4" name="Resim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1606" y="1124744"/>
            <a:ext cx="88311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ayt Numarası Yer Tutucusu 4"/>
          <p:cNvSpPr>
            <a:spLocks noGrp="1"/>
          </p:cNvSpPr>
          <p:nvPr>
            <p:ph type="sldNum" sz="quarter" idx="12"/>
          </p:nvPr>
        </p:nvSpPr>
        <p:spPr/>
        <p:txBody>
          <a:bodyPr/>
          <a:lstStyle/>
          <a:p>
            <a:fld id="{3827892F-5BC3-49D5-B626-A25A195DA935}" type="slidenum">
              <a:rPr lang="tr-TR" smtClean="0">
                <a:solidFill>
                  <a:prstClr val="black">
                    <a:tint val="75000"/>
                  </a:prstClr>
                </a:solidFill>
              </a:rPr>
              <a:pPr/>
              <a:t>39</a:t>
            </a:fld>
            <a:endParaRPr lang="tr-TR">
              <a:solidFill>
                <a:prstClr val="black">
                  <a:tint val="75000"/>
                </a:prstClr>
              </a:solidFill>
            </a:endParaRPr>
          </a:p>
        </p:txBody>
      </p:sp>
    </p:spTree>
    <p:extLst>
      <p:ext uri="{BB962C8B-B14F-4D97-AF65-F5344CB8AC3E}">
        <p14:creationId xmlns:p14="http://schemas.microsoft.com/office/powerpoint/2010/main" val="328487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099069" y="989337"/>
            <a:ext cx="2990114" cy="400110"/>
          </a:xfrm>
          <a:prstGeom prst="rect">
            <a:avLst/>
          </a:prstGeom>
        </p:spPr>
        <p:txBody>
          <a:bodyPr wrap="none">
            <a:spAutoFit/>
          </a:bodyPr>
          <a:lstStyle/>
          <a:p>
            <a:r>
              <a:rPr lang="tr-TR" sz="2000" b="1" u="sng" dirty="0">
                <a:solidFill>
                  <a:srgbClr val="FF0000"/>
                </a:solidFill>
                <a:latin typeface="Times New Roman" pitchFamily="18" charset="0"/>
                <a:cs typeface="Times New Roman" pitchFamily="18" charset="0"/>
              </a:rPr>
              <a:t>İSTİHDAM VE İŞGÜCÜ</a:t>
            </a:r>
          </a:p>
        </p:txBody>
      </p:sp>
      <p:sp>
        <p:nvSpPr>
          <p:cNvPr id="10" name="Dikdörtgen 9"/>
          <p:cNvSpPr/>
          <p:nvPr/>
        </p:nvSpPr>
        <p:spPr>
          <a:xfrm>
            <a:off x="35496" y="5949280"/>
            <a:ext cx="7704856" cy="245901"/>
          </a:xfrm>
          <a:prstGeom prst="rect">
            <a:avLst/>
          </a:prstGeom>
        </p:spPr>
        <p:txBody>
          <a:bodyPr wrap="square">
            <a:spAutoFit/>
          </a:bodyPr>
          <a:lstStyle/>
          <a:p>
            <a:pPr>
              <a:lnSpc>
                <a:spcPct val="107000"/>
              </a:lnSpc>
            </a:pPr>
            <a:r>
              <a:rPr lang="tr-TR" sz="1000" b="1" i="1" dirty="0">
                <a:latin typeface="Times New Roman" pitchFamily="18" charset="0"/>
                <a:ea typeface="Calibri" panose="020F0502020204030204" pitchFamily="34" charset="0"/>
                <a:cs typeface="Times New Roman" pitchFamily="18" charset="0"/>
              </a:rPr>
              <a:t>Kaynak: </a:t>
            </a:r>
            <a:r>
              <a:rPr lang="tr-TR" sz="1000" i="1" dirty="0">
                <a:latin typeface="Times New Roman" pitchFamily="18" charset="0"/>
                <a:ea typeface="Calibri" panose="020F0502020204030204" pitchFamily="34" charset="0"/>
                <a:cs typeface="Times New Roman" pitchFamily="18" charset="0"/>
              </a:rPr>
              <a:t>TÜİK, İşgücü İstatistikleri, Ekim 2018</a:t>
            </a:r>
          </a:p>
        </p:txBody>
      </p:sp>
      <p:pic>
        <p:nvPicPr>
          <p:cNvPr id="1030" name="Picture 6" descr="man, person, sign ic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86138" y="989337"/>
            <a:ext cx="1080120" cy="2664296"/>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4174211" y="3879298"/>
            <a:ext cx="1261885" cy="522259"/>
          </a:xfrm>
          <a:prstGeom prst="rect">
            <a:avLst/>
          </a:prstGeom>
        </p:spPr>
        <p:txBody>
          <a:bodyPr wrap="none">
            <a:spAutoFit/>
          </a:bodyPr>
          <a:lstStyle/>
          <a:p>
            <a:pPr algn="ctr">
              <a:lnSpc>
                <a:spcPct val="107000"/>
              </a:lnSpc>
              <a:spcAft>
                <a:spcPts val="0"/>
              </a:spcAft>
              <a:tabLst>
                <a:tab pos="704850" algn="l"/>
              </a:tabLst>
            </a:pPr>
            <a:r>
              <a:rPr lang="tr-TR" sz="2800" dirty="0">
                <a:solidFill>
                  <a:srgbClr val="FF00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29,7</a:t>
            </a:r>
          </a:p>
        </p:txBody>
      </p:sp>
      <p:sp>
        <p:nvSpPr>
          <p:cNvPr id="16" name="Dikdörtgen 15"/>
          <p:cNvSpPr/>
          <p:nvPr/>
        </p:nvSpPr>
        <p:spPr>
          <a:xfrm>
            <a:off x="6295256" y="3880092"/>
            <a:ext cx="1261885" cy="522259"/>
          </a:xfrm>
          <a:prstGeom prst="rect">
            <a:avLst/>
          </a:prstGeom>
        </p:spPr>
        <p:txBody>
          <a:bodyPr wrap="none">
            <a:spAutoFit/>
          </a:bodyPr>
          <a:lstStyle/>
          <a:p>
            <a:pPr algn="ctr">
              <a:lnSpc>
                <a:spcPct val="107000"/>
              </a:lnSpc>
              <a:spcAft>
                <a:spcPts val="0"/>
              </a:spcAft>
              <a:tabLst>
                <a:tab pos="704850" algn="l"/>
              </a:tabLst>
            </a:pPr>
            <a:r>
              <a:rPr lang="tr-TR" sz="2800" dirty="0">
                <a:solidFill>
                  <a:srgbClr val="FF00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65,6</a:t>
            </a:r>
          </a:p>
        </p:txBody>
      </p:sp>
      <p:pic>
        <p:nvPicPr>
          <p:cNvPr id="2" name="Resi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844824"/>
            <a:ext cx="1707261" cy="1480571"/>
          </a:xfrm>
          <a:prstGeom prst="rect">
            <a:avLst/>
          </a:prstGeom>
        </p:spPr>
      </p:pic>
      <p:sp>
        <p:nvSpPr>
          <p:cNvPr id="3" name="Dikdörtgen 2"/>
          <p:cNvSpPr/>
          <p:nvPr/>
        </p:nvSpPr>
        <p:spPr>
          <a:xfrm>
            <a:off x="907598" y="3837971"/>
            <a:ext cx="2114681" cy="461665"/>
          </a:xfrm>
          <a:prstGeom prst="rect">
            <a:avLst/>
          </a:prstGeom>
        </p:spPr>
        <p:txBody>
          <a:bodyPr wrap="none">
            <a:spAutoFit/>
          </a:bodyPr>
          <a:lstStyle/>
          <a:p>
            <a:pPr lvl="0"/>
            <a:r>
              <a:rPr lang="tr-TR" sz="2400"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İstihdam Oranı </a:t>
            </a:r>
            <a:endParaRPr lang="tr-TR" sz="2400" u="sng" dirty="0">
              <a:effectLst>
                <a:outerShdw blurRad="38100" dist="38100" dir="2700000" algn="tl">
                  <a:srgbClr val="000000">
                    <a:alpha val="43137"/>
                  </a:srgbClr>
                </a:outerShdw>
              </a:effectLst>
            </a:endParaRPr>
          </a:p>
        </p:txBody>
      </p:sp>
      <p:sp>
        <p:nvSpPr>
          <p:cNvPr id="13" name="Dikdörtgen 12"/>
          <p:cNvSpPr/>
          <p:nvPr/>
        </p:nvSpPr>
        <p:spPr>
          <a:xfrm>
            <a:off x="4193086" y="4563201"/>
            <a:ext cx="1261885" cy="522259"/>
          </a:xfrm>
          <a:prstGeom prst="rect">
            <a:avLst/>
          </a:prstGeom>
        </p:spPr>
        <p:txBody>
          <a:bodyPr wrap="none">
            <a:spAutoFit/>
          </a:bodyPr>
          <a:lstStyle/>
          <a:p>
            <a:pPr algn="ctr">
              <a:lnSpc>
                <a:spcPct val="107000"/>
              </a:lnSpc>
              <a:spcAft>
                <a:spcPts val="0"/>
              </a:spcAft>
              <a:tabLst>
                <a:tab pos="704850" algn="l"/>
              </a:tabLst>
            </a:pPr>
            <a:r>
              <a:rPr lang="tr-TR" sz="2800" dirty="0">
                <a:solidFill>
                  <a:srgbClr val="FF00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34,8</a:t>
            </a:r>
          </a:p>
        </p:txBody>
      </p:sp>
      <p:sp>
        <p:nvSpPr>
          <p:cNvPr id="14" name="Dikdörtgen 13"/>
          <p:cNvSpPr/>
          <p:nvPr/>
        </p:nvSpPr>
        <p:spPr>
          <a:xfrm>
            <a:off x="6295256" y="4582245"/>
            <a:ext cx="1261885" cy="522259"/>
          </a:xfrm>
          <a:prstGeom prst="rect">
            <a:avLst/>
          </a:prstGeom>
        </p:spPr>
        <p:txBody>
          <a:bodyPr wrap="none">
            <a:spAutoFit/>
          </a:bodyPr>
          <a:lstStyle/>
          <a:p>
            <a:pPr algn="ctr">
              <a:lnSpc>
                <a:spcPct val="107000"/>
              </a:lnSpc>
              <a:spcAft>
                <a:spcPts val="0"/>
              </a:spcAft>
              <a:tabLst>
                <a:tab pos="704850" algn="l"/>
              </a:tabLst>
            </a:pPr>
            <a:r>
              <a:rPr lang="tr-TR" sz="2800" dirty="0">
                <a:solidFill>
                  <a:srgbClr val="FF0000"/>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rPr>
              <a:t>% 73,0</a:t>
            </a:r>
          </a:p>
        </p:txBody>
      </p:sp>
      <p:sp>
        <p:nvSpPr>
          <p:cNvPr id="17" name="Dikdörtgen 16"/>
          <p:cNvSpPr/>
          <p:nvPr/>
        </p:nvSpPr>
        <p:spPr>
          <a:xfrm>
            <a:off x="899592" y="4545804"/>
            <a:ext cx="3215945" cy="461665"/>
          </a:xfrm>
          <a:prstGeom prst="rect">
            <a:avLst/>
          </a:prstGeom>
        </p:spPr>
        <p:txBody>
          <a:bodyPr wrap="none">
            <a:spAutoFit/>
          </a:bodyPr>
          <a:lstStyle/>
          <a:p>
            <a:pPr lvl="0"/>
            <a:r>
              <a:rPr lang="tr-TR" sz="2400"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İşgücüne Katılma Oranı </a:t>
            </a:r>
            <a:endParaRPr lang="tr-TR" sz="2400" u="sng" dirty="0">
              <a:effectLst>
                <a:outerShdw blurRad="38100" dist="38100" dir="2700000" algn="tl">
                  <a:srgbClr val="000000">
                    <a:alpha val="43137"/>
                  </a:srgbClr>
                </a:outerShdw>
              </a:effectLst>
            </a:endParaRPr>
          </a:p>
        </p:txBody>
      </p:sp>
      <p:sp>
        <p:nvSpPr>
          <p:cNvPr id="4" name="Dikdörtgen 3"/>
          <p:cNvSpPr/>
          <p:nvPr/>
        </p:nvSpPr>
        <p:spPr>
          <a:xfrm>
            <a:off x="2915816" y="5229200"/>
            <a:ext cx="5220072"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tr-TR" sz="1600" dirty="0">
                <a:latin typeface="Times New Roman" panose="02020603050405020304" pitchFamily="18" charset="0"/>
                <a:ea typeface="Calibri" panose="020F0502020204030204" pitchFamily="34" charset="0"/>
                <a:cs typeface="Times New Roman" panose="02020603050405020304" pitchFamily="18" charset="0"/>
              </a:rPr>
              <a:t>2018 yılı Ekim ayında, </a:t>
            </a:r>
            <a:r>
              <a:rPr lang="tr-TR" sz="1600" u="sng" dirty="0">
                <a:latin typeface="Times New Roman" panose="02020603050405020304" pitchFamily="18" charset="0"/>
                <a:ea typeface="Calibri" panose="020F0502020204030204" pitchFamily="34" charset="0"/>
                <a:cs typeface="Times New Roman" panose="02020603050405020304" pitchFamily="18" charset="0"/>
              </a:rPr>
              <a:t>kayıt dışı olarak ücretsiz aile işçisi</a:t>
            </a:r>
            <a:r>
              <a:rPr lang="tr-TR" sz="1600" b="0" dirty="0">
                <a:latin typeface="Times New Roman" panose="02020603050405020304" pitchFamily="18" charset="0"/>
                <a:ea typeface="Calibri" panose="020F0502020204030204" pitchFamily="34" charset="0"/>
                <a:cs typeface="Times New Roman" panose="02020603050405020304" pitchFamily="18" charset="0"/>
              </a:rPr>
              <a:t> konumunda tarımsal faaliyetlerle uğraşanların </a:t>
            </a:r>
            <a:r>
              <a:rPr lang="tr-TR" sz="1600" u="sng" dirty="0">
                <a:latin typeface="Times New Roman" panose="02020603050405020304" pitchFamily="18" charset="0"/>
                <a:ea typeface="Calibri" panose="020F0502020204030204" pitchFamily="34" charset="0"/>
                <a:cs typeface="Times New Roman" panose="02020603050405020304" pitchFamily="18" charset="0"/>
              </a:rPr>
              <a:t>%22,4’ünü erkekler</a:t>
            </a:r>
            <a:r>
              <a:rPr lang="tr-TR" sz="1600" b="0" dirty="0">
                <a:latin typeface="Times New Roman" panose="02020603050405020304" pitchFamily="18" charset="0"/>
                <a:ea typeface="Calibri" panose="020F0502020204030204" pitchFamily="34" charset="0"/>
                <a:cs typeface="Times New Roman" panose="02020603050405020304" pitchFamily="18" charset="0"/>
              </a:rPr>
              <a:t>; </a:t>
            </a:r>
            <a:r>
              <a:rPr lang="tr-TR" sz="1600" u="sng" dirty="0">
                <a:latin typeface="Times New Roman" panose="02020603050405020304" pitchFamily="18" charset="0"/>
                <a:ea typeface="Calibri" panose="020F0502020204030204" pitchFamily="34" charset="0"/>
                <a:cs typeface="Times New Roman" panose="02020603050405020304" pitchFamily="18" charset="0"/>
              </a:rPr>
              <a:t>%77,6’sını kadınlar </a:t>
            </a:r>
            <a:r>
              <a:rPr lang="tr-TR" sz="1600" b="0" dirty="0">
                <a:latin typeface="Times New Roman" panose="02020603050405020304" pitchFamily="18" charset="0"/>
                <a:ea typeface="Calibri" panose="020F0502020204030204" pitchFamily="34" charset="0"/>
                <a:cs typeface="Times New Roman" panose="02020603050405020304" pitchFamily="18" charset="0"/>
              </a:rPr>
              <a:t>oluşturmuştur.</a:t>
            </a:r>
            <a:endParaRPr lang="tr-TR" sz="1600" b="0" dirty="0"/>
          </a:p>
        </p:txBody>
      </p:sp>
      <p:pic>
        <p:nvPicPr>
          <p:cNvPr id="18" name="Resim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4957" y="989337"/>
            <a:ext cx="1187771" cy="2582111"/>
          </a:xfrm>
          <a:prstGeom prst="rect">
            <a:avLst/>
          </a:prstGeom>
        </p:spPr>
      </p:pic>
      <p:sp>
        <p:nvSpPr>
          <p:cNvPr id="5" name="Slayt Numarası Yer Tutucusu 4"/>
          <p:cNvSpPr>
            <a:spLocks noGrp="1"/>
          </p:cNvSpPr>
          <p:nvPr>
            <p:ph type="sldNum" sz="quarter" idx="12"/>
          </p:nvPr>
        </p:nvSpPr>
        <p:spPr/>
        <p:txBody>
          <a:bodyPr/>
          <a:lstStyle/>
          <a:p>
            <a:fld id="{3827892F-5BC3-49D5-B626-A25A195DA935}"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val="715000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ile_Users\aslihan.dogan\Desktop\YAZILARIM\örümcek.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457200" y="1700808"/>
            <a:ext cx="8229600" cy="41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40</a:t>
            </a:fld>
            <a:endParaRPr lang="tr-TR">
              <a:solidFill>
                <a:prstClr val="black">
                  <a:tint val="75000"/>
                </a:prstClr>
              </a:solidFill>
            </a:endParaRPr>
          </a:p>
        </p:txBody>
      </p:sp>
    </p:spTree>
    <p:extLst>
      <p:ext uri="{BB962C8B-B14F-4D97-AF65-F5344CB8AC3E}">
        <p14:creationId xmlns:p14="http://schemas.microsoft.com/office/powerpoint/2010/main" val="79145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332656"/>
            <a:ext cx="6512511" cy="1143000"/>
          </a:xfrm>
        </p:spPr>
        <p:txBody>
          <a:bodyPr/>
          <a:lstStyle/>
          <a:p>
            <a:pPr marL="0" indent="0">
              <a:buNone/>
            </a:pPr>
            <a:r>
              <a:rPr lang="tr-TR" altLang="tr-TR" sz="3000" b="1" dirty="0">
                <a:solidFill>
                  <a:srgbClr val="FF0000"/>
                </a:solidFill>
                <a:latin typeface="Arial" panose="020B0604020202020204" pitchFamily="34" charset="0"/>
                <a:cs typeface="Arial" panose="020B0604020202020204" pitchFamily="34" charset="0"/>
              </a:rPr>
              <a:t>Bunun bir sonucu olarak…</a:t>
            </a:r>
            <a:endParaRPr lang="tr-TR" sz="3000" dirty="0"/>
          </a:p>
        </p:txBody>
      </p:sp>
      <p:sp>
        <p:nvSpPr>
          <p:cNvPr id="3" name="İçerik Yer Tutucusu 2"/>
          <p:cNvSpPr>
            <a:spLocks noGrp="1"/>
          </p:cNvSpPr>
          <p:nvPr>
            <p:ph idx="1"/>
          </p:nvPr>
        </p:nvSpPr>
        <p:spPr>
          <a:xfrm>
            <a:off x="539552" y="1501545"/>
            <a:ext cx="8229600" cy="2935568"/>
          </a:xfrm>
        </p:spPr>
        <p:txBody>
          <a:bodyPr/>
          <a:lstStyle/>
          <a:p>
            <a:pPr marL="0" indent="0" algn="just">
              <a:spcBef>
                <a:spcPts val="600"/>
              </a:spcBef>
              <a:spcAft>
                <a:spcPts val="600"/>
              </a:spcAft>
              <a:buNone/>
              <a:tabLst>
                <a:tab pos="357188" algn="l"/>
              </a:tabLst>
            </a:pPr>
            <a:r>
              <a:rPr lang="tr-TR" altLang="tr-TR" sz="2000" dirty="0">
                <a:latin typeface="Arial" panose="020B0604020202020204" pitchFamily="34" charset="0"/>
                <a:cs typeface="Arial" panose="020B0604020202020204" pitchFamily="34" charset="0"/>
              </a:rPr>
              <a:t>İstatistikler;</a:t>
            </a:r>
          </a:p>
          <a:p>
            <a:pPr marL="0" indent="0" algn="just">
              <a:spcBef>
                <a:spcPts val="600"/>
              </a:spcBef>
              <a:spcAft>
                <a:spcPts val="600"/>
              </a:spcAft>
              <a:buNone/>
              <a:tabLst>
                <a:tab pos="357188" algn="l"/>
              </a:tabLst>
            </a:pPr>
            <a:r>
              <a:rPr lang="tr-TR" altLang="tr-TR" sz="2000" dirty="0">
                <a:latin typeface="Arial" panose="020B0604020202020204" pitchFamily="34" charset="0"/>
                <a:cs typeface="Arial" panose="020B0604020202020204" pitchFamily="34" charset="0"/>
              </a:rPr>
              <a:t> 	</a:t>
            </a:r>
            <a:r>
              <a:rPr lang="tr-TR" altLang="tr-TR" sz="2000" b="1" dirty="0">
                <a:solidFill>
                  <a:srgbClr val="FF0000"/>
                </a:solidFill>
                <a:latin typeface="Arial" panose="020B0604020202020204" pitchFamily="34" charset="0"/>
                <a:cs typeface="Arial" panose="020B0604020202020204" pitchFamily="34" charset="0"/>
              </a:rPr>
              <a:t>- Eğitim, </a:t>
            </a:r>
          </a:p>
          <a:p>
            <a:pPr marL="0" indent="0" algn="just">
              <a:spcBef>
                <a:spcPts val="600"/>
              </a:spcBef>
              <a:spcAft>
                <a:spcPts val="600"/>
              </a:spcAft>
              <a:buNone/>
              <a:tabLst>
                <a:tab pos="357188" algn="l"/>
              </a:tabLst>
            </a:pPr>
            <a:r>
              <a:rPr lang="tr-TR" altLang="tr-TR" sz="2000" b="1" dirty="0">
                <a:solidFill>
                  <a:srgbClr val="FF0000"/>
                </a:solidFill>
                <a:latin typeface="Arial" panose="020B0604020202020204" pitchFamily="34" charset="0"/>
                <a:cs typeface="Arial" panose="020B0604020202020204" pitchFamily="34" charset="0"/>
              </a:rPr>
              <a:t>	- Sağlık, </a:t>
            </a:r>
          </a:p>
          <a:p>
            <a:pPr marL="0" indent="0" algn="just">
              <a:spcBef>
                <a:spcPts val="600"/>
              </a:spcBef>
              <a:spcAft>
                <a:spcPts val="600"/>
              </a:spcAft>
              <a:buNone/>
              <a:tabLst>
                <a:tab pos="357188" algn="l"/>
              </a:tabLst>
            </a:pPr>
            <a:r>
              <a:rPr lang="tr-TR" altLang="tr-TR" sz="2000" b="1" dirty="0">
                <a:solidFill>
                  <a:srgbClr val="FF0000"/>
                </a:solidFill>
                <a:latin typeface="Arial" panose="020B0604020202020204" pitchFamily="34" charset="0"/>
                <a:cs typeface="Arial" panose="020B0604020202020204" pitchFamily="34" charset="0"/>
              </a:rPr>
              <a:t>	- İstihdam,</a:t>
            </a:r>
          </a:p>
          <a:p>
            <a:pPr marL="0" indent="0" algn="just">
              <a:spcBef>
                <a:spcPts val="600"/>
              </a:spcBef>
              <a:spcAft>
                <a:spcPts val="600"/>
              </a:spcAft>
              <a:buNone/>
              <a:tabLst>
                <a:tab pos="357188" algn="l"/>
              </a:tabLst>
            </a:pPr>
            <a:r>
              <a:rPr lang="tr-TR" altLang="tr-TR" sz="2000" b="1" dirty="0">
                <a:solidFill>
                  <a:srgbClr val="FF0000"/>
                </a:solidFill>
                <a:latin typeface="Arial" panose="020B0604020202020204" pitchFamily="34" charset="0"/>
                <a:cs typeface="Arial" panose="020B0604020202020204" pitchFamily="34" charset="0"/>
              </a:rPr>
              <a:t>	- Siyaset ve pek çok alanda,</a:t>
            </a:r>
          </a:p>
          <a:p>
            <a:pPr marL="0" indent="0" algn="just">
              <a:spcBef>
                <a:spcPts val="600"/>
              </a:spcBef>
              <a:spcAft>
                <a:spcPts val="600"/>
              </a:spcAft>
              <a:buNone/>
              <a:tabLst>
                <a:tab pos="357188" algn="l"/>
              </a:tabLst>
            </a:pPr>
            <a:r>
              <a:rPr lang="tr-TR" altLang="tr-TR" sz="2000" dirty="0">
                <a:latin typeface="Arial" panose="020B0604020202020204" pitchFamily="34" charset="0"/>
                <a:cs typeface="Arial" panose="020B0604020202020204" pitchFamily="34" charset="0"/>
              </a:rPr>
              <a:t> kadınlarla erkekler arasında ciddi uçurumlar olduğunu göstermektedir.</a:t>
            </a:r>
          </a:p>
        </p:txBody>
      </p:sp>
      <p:sp>
        <p:nvSpPr>
          <p:cNvPr id="5" name="Dikdörtgen 4"/>
          <p:cNvSpPr/>
          <p:nvPr/>
        </p:nvSpPr>
        <p:spPr>
          <a:xfrm>
            <a:off x="1043608" y="4819395"/>
            <a:ext cx="7056784" cy="11546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indent="0" algn="ctr">
              <a:lnSpc>
                <a:spcPct val="150000"/>
              </a:lnSpc>
              <a:spcBef>
                <a:spcPts val="600"/>
              </a:spcBef>
              <a:spcAft>
                <a:spcPts val="600"/>
              </a:spcAft>
              <a:buNone/>
              <a:tabLst>
                <a:tab pos="177800" algn="l"/>
                <a:tab pos="268288" algn="l"/>
              </a:tabLst>
            </a:pPr>
            <a:r>
              <a:rPr lang="tr-TR" altLang="tr-TR"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Kadınları dezavantajlı durumda bırakan uygulamaların temelinde, kadın ve erkeğe yüklenen farklı kalıp roller ve toplumsal sorumluluklar yatmaktadır.  </a:t>
            </a:r>
          </a:p>
        </p:txBody>
      </p:sp>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5</a:t>
            </a:fld>
            <a:endParaRPr lang="tr-TR">
              <a:solidFill>
                <a:prstClr val="black">
                  <a:tint val="75000"/>
                </a:prstClr>
              </a:solidFill>
            </a:endParaRPr>
          </a:p>
        </p:txBody>
      </p:sp>
    </p:spTree>
    <p:extLst>
      <p:ext uri="{BB962C8B-B14F-4D97-AF65-F5344CB8AC3E}">
        <p14:creationId xmlns:p14="http://schemas.microsoft.com/office/powerpoint/2010/main" val="169601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22343" y="404664"/>
            <a:ext cx="6570507" cy="523220"/>
          </a:xfrm>
          <a:prstGeom prst="rect">
            <a:avLst/>
          </a:prstGeom>
          <a:noFill/>
        </p:spPr>
        <p:txBody>
          <a:bodyPr wrap="square">
            <a:spAutoFit/>
          </a:bodyPr>
          <a:lstStyle/>
          <a:p>
            <a:pPr>
              <a:defRPr/>
            </a:pPr>
            <a:r>
              <a:rPr lang="tr-TR" sz="2800" b="1" dirty="0">
                <a:solidFill>
                  <a:srgbClr val="FF0000"/>
                </a:solidFill>
                <a:latin typeface="Times New Roman" pitchFamily="18" charset="0"/>
                <a:cs typeface="Times New Roman" pitchFamily="18" charset="0"/>
              </a:rPr>
              <a:t>Eşitsizliğin ve Ayrımcılığın Sonuçları…</a:t>
            </a:r>
          </a:p>
        </p:txBody>
      </p:sp>
      <p:sp>
        <p:nvSpPr>
          <p:cNvPr id="2" name="Dikdörtgen 1"/>
          <p:cNvSpPr/>
          <p:nvPr/>
        </p:nvSpPr>
        <p:spPr>
          <a:xfrm>
            <a:off x="1740758" y="1386278"/>
            <a:ext cx="5853048"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1442563666"/>
              </p:ext>
            </p:extLst>
          </p:nvPr>
        </p:nvGraphicFramePr>
        <p:xfrm>
          <a:off x="251520" y="1916832"/>
          <a:ext cx="576064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equality icon ile ilgili görsel sonuc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0192" y="2070214"/>
            <a:ext cx="2722246" cy="272224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6</a:t>
            </a:fld>
            <a:endParaRPr lang="tr-TR">
              <a:solidFill>
                <a:prstClr val="black">
                  <a:tint val="75000"/>
                </a:prstClr>
              </a:solidFill>
            </a:endParaRPr>
          </a:p>
        </p:txBody>
      </p:sp>
    </p:spTree>
    <p:extLst>
      <p:ext uri="{BB962C8B-B14F-4D97-AF65-F5344CB8AC3E}">
        <p14:creationId xmlns:p14="http://schemas.microsoft.com/office/powerpoint/2010/main" val="2394749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45875" y="443313"/>
            <a:ext cx="6570507" cy="523220"/>
          </a:xfrm>
          <a:prstGeom prst="rect">
            <a:avLst/>
          </a:prstGeom>
          <a:noFill/>
        </p:spPr>
        <p:txBody>
          <a:bodyPr wrap="square">
            <a:spAutoFit/>
          </a:bodyPr>
          <a:lstStyle/>
          <a:p>
            <a:pPr>
              <a:defRPr/>
            </a:pPr>
            <a:r>
              <a:rPr lang="tr-TR" sz="2800" b="1" dirty="0">
                <a:solidFill>
                  <a:srgbClr val="FF0000"/>
                </a:solidFill>
                <a:latin typeface="Times New Roman" pitchFamily="18" charset="0"/>
                <a:cs typeface="Times New Roman" pitchFamily="18" charset="0"/>
              </a:rPr>
              <a:t>Eşitsizliğin ve Ayrımcılığın Sonuçları…</a:t>
            </a:r>
          </a:p>
        </p:txBody>
      </p:sp>
      <p:sp>
        <p:nvSpPr>
          <p:cNvPr id="2" name="Dikdörtgen 1"/>
          <p:cNvSpPr/>
          <p:nvPr/>
        </p:nvSpPr>
        <p:spPr>
          <a:xfrm>
            <a:off x="1740758" y="1386278"/>
            <a:ext cx="5853048"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2727758065"/>
              </p:ext>
            </p:extLst>
          </p:nvPr>
        </p:nvGraphicFramePr>
        <p:xfrm>
          <a:off x="251520" y="1700808"/>
          <a:ext cx="561662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equality icon ile ilgili görsel sonucu"/>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01242" y="2348880"/>
            <a:ext cx="2385127" cy="2385127"/>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1375895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187625" y="837317"/>
            <a:ext cx="6624736" cy="1200329"/>
          </a:xfrm>
          <a:prstGeom prst="rect">
            <a:avLst/>
          </a:prstGeom>
          <a:noFill/>
        </p:spPr>
        <p:txBody>
          <a:bodyPr wrap="square">
            <a:spAutoFit/>
          </a:bodyPr>
          <a:lstStyle/>
          <a:p>
            <a:pPr algn="ctr">
              <a:defRPr/>
            </a:pPr>
            <a:r>
              <a:rPr lang="tr-TR" sz="2400" b="1" dirty="0">
                <a:solidFill>
                  <a:srgbClr val="C00000"/>
                </a:solidFill>
                <a:latin typeface="Times New Roman" pitchFamily="18" charset="0"/>
                <a:cs typeface="Times New Roman" pitchFamily="18" charset="0"/>
              </a:rPr>
              <a:t>ŞİDDET KADINLAR İÇİN NEDEN </a:t>
            </a:r>
          </a:p>
          <a:p>
            <a:pPr algn="ctr">
              <a:defRPr/>
            </a:pPr>
            <a:r>
              <a:rPr lang="tr-TR" sz="2400" b="1" dirty="0">
                <a:solidFill>
                  <a:srgbClr val="C00000"/>
                </a:solidFill>
                <a:latin typeface="Times New Roman" pitchFamily="18" charset="0"/>
                <a:cs typeface="Times New Roman" pitchFamily="18" charset="0"/>
              </a:rPr>
              <a:t>ÖNEMLİ BİR SORUNDUR?</a:t>
            </a:r>
            <a:br>
              <a:rPr lang="tr-TR" sz="2400" b="1" dirty="0">
                <a:solidFill>
                  <a:srgbClr val="C00000"/>
                </a:solidFill>
                <a:latin typeface="Times New Roman" pitchFamily="18" charset="0"/>
                <a:cs typeface="Times New Roman" pitchFamily="18" charset="0"/>
              </a:rPr>
            </a:br>
            <a:endParaRPr lang="tr-TR" sz="2400" b="1" dirty="0">
              <a:solidFill>
                <a:srgbClr val="C00000"/>
              </a:solidFill>
              <a:latin typeface="Times New Roman" pitchFamily="18" charset="0"/>
              <a:cs typeface="Times New Roman" pitchFamily="18" charset="0"/>
            </a:endParaRPr>
          </a:p>
        </p:txBody>
      </p:sp>
      <p:sp>
        <p:nvSpPr>
          <p:cNvPr id="5" name="Dikdörtgen 4"/>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2" name="Dikdörtgen 1"/>
          <p:cNvSpPr/>
          <p:nvPr/>
        </p:nvSpPr>
        <p:spPr>
          <a:xfrm>
            <a:off x="722872" y="1831641"/>
            <a:ext cx="7580870" cy="3773341"/>
          </a:xfrm>
          <a:prstGeom prst="rect">
            <a:avLst/>
          </a:prstGeom>
        </p:spPr>
        <p:txBody>
          <a:bodyPr wrap="square">
            <a:spAutoFit/>
          </a:bodyPr>
          <a:lstStyle/>
          <a:p>
            <a:pPr marL="457200" indent="-457200" algn="just">
              <a:lnSpc>
                <a:spcPct val="90000"/>
              </a:lnSpc>
              <a:spcBef>
                <a:spcPts val="1000"/>
              </a:spcBef>
              <a:spcAft>
                <a:spcPct val="45000"/>
              </a:spcAft>
              <a:buClr>
                <a:schemeClr val="tx2">
                  <a:lumMod val="75000"/>
                </a:schemeClr>
              </a:buClr>
              <a:buFont typeface="Wingdings" charset="2"/>
              <a:buChar char="Ø"/>
            </a:pPr>
            <a:r>
              <a:rPr lang="tr-TR" sz="2800" dirty="0">
                <a:latin typeface="Times New Roman" pitchFamily="18" charset="0"/>
                <a:cs typeface="Times New Roman" pitchFamily="18" charset="0"/>
              </a:rPr>
              <a:t>Şiddeti yaygın bir şekilde yaşayan kadınlardır.</a:t>
            </a:r>
          </a:p>
          <a:p>
            <a:pPr marL="457200" indent="-457200" algn="just">
              <a:lnSpc>
                <a:spcPct val="90000"/>
              </a:lnSpc>
              <a:spcBef>
                <a:spcPts val="1000"/>
              </a:spcBef>
              <a:spcAft>
                <a:spcPct val="45000"/>
              </a:spcAft>
              <a:buClr>
                <a:schemeClr val="tx2">
                  <a:lumMod val="75000"/>
                </a:schemeClr>
              </a:buClr>
              <a:buFont typeface="Wingdings" charset="2"/>
              <a:buChar char="Ø"/>
            </a:pPr>
            <a:r>
              <a:rPr lang="tr-TR" sz="2800" dirty="0">
                <a:latin typeface="Times New Roman" pitchFamily="18" charset="0"/>
                <a:cs typeface="Times New Roman" pitchFamily="18" charset="0"/>
              </a:rPr>
              <a:t>Şiddet nedeniyle kadınların sağlığı bozulur, yeti kaybına uğrayabilir, ya da hayatlarını kaybedebilirler.</a:t>
            </a:r>
          </a:p>
          <a:p>
            <a:pPr marL="457200" indent="-457200" algn="just">
              <a:lnSpc>
                <a:spcPct val="90000"/>
              </a:lnSpc>
              <a:spcBef>
                <a:spcPts val="1000"/>
              </a:spcBef>
              <a:spcAft>
                <a:spcPct val="45000"/>
              </a:spcAft>
              <a:buClr>
                <a:schemeClr val="tx2">
                  <a:lumMod val="75000"/>
                </a:schemeClr>
              </a:buClr>
              <a:buFont typeface="Wingdings" charset="2"/>
              <a:buChar char="Ø"/>
            </a:pPr>
            <a:r>
              <a:rPr lang="tr-TR" sz="2800" dirty="0">
                <a:latin typeface="Times New Roman" pitchFamily="18" charset="0"/>
                <a:cs typeface="Times New Roman" pitchFamily="18" charset="0"/>
              </a:rPr>
              <a:t>Kadının öz güvenini ve öz saygısını çok büyük ölçüde zedeler.</a:t>
            </a:r>
          </a:p>
          <a:p>
            <a:pPr marL="457200" indent="-457200" algn="just">
              <a:lnSpc>
                <a:spcPct val="90000"/>
              </a:lnSpc>
              <a:spcBef>
                <a:spcPts val="1000"/>
              </a:spcBef>
              <a:spcAft>
                <a:spcPct val="45000"/>
              </a:spcAft>
              <a:buClr>
                <a:schemeClr val="tx2">
                  <a:lumMod val="75000"/>
                </a:schemeClr>
              </a:buClr>
              <a:buFont typeface="Wingdings" charset="2"/>
              <a:buChar char="Ø"/>
            </a:pPr>
            <a:r>
              <a:rPr lang="tr-TR" sz="2800" dirty="0">
                <a:latin typeface="Times New Roman" pitchFamily="18" charset="0"/>
                <a:cs typeface="Times New Roman" pitchFamily="18" charset="0"/>
              </a:rPr>
              <a:t>Kadına yönelik şiddet bir insan hakları ihlalidir.</a:t>
            </a:r>
          </a:p>
        </p:txBody>
      </p:sp>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8</a:t>
            </a:fld>
            <a:endParaRPr lang="tr-TR">
              <a:solidFill>
                <a:prstClr val="black">
                  <a:tint val="75000"/>
                </a:prstClr>
              </a:solidFill>
            </a:endParaRPr>
          </a:p>
        </p:txBody>
      </p:sp>
    </p:spTree>
    <p:extLst>
      <p:ext uri="{BB962C8B-B14F-4D97-AF65-F5344CB8AC3E}">
        <p14:creationId xmlns:p14="http://schemas.microsoft.com/office/powerpoint/2010/main" val="159187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986168"/>
            <a:ext cx="7128792" cy="144655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ŞİDDET KADINLAR İÇİN NEDEN </a:t>
            </a:r>
          </a:p>
          <a:p>
            <a:pPr algn="ctr">
              <a:defRPr/>
            </a:pPr>
            <a:r>
              <a:rPr lang="tr-TR" sz="2800" b="1" dirty="0">
                <a:solidFill>
                  <a:srgbClr val="C00000"/>
                </a:solidFill>
                <a:latin typeface="Times New Roman" pitchFamily="18" charset="0"/>
                <a:cs typeface="Times New Roman" pitchFamily="18" charset="0"/>
              </a:rPr>
              <a:t>ÖNEMLİ BİR SORUNDUR?</a:t>
            </a:r>
            <a:r>
              <a:rPr lang="tr-TR" sz="3200" b="1" dirty="0">
                <a:solidFill>
                  <a:prstClr val="white"/>
                </a:solidFill>
                <a:latin typeface="Calibri"/>
                <a:cs typeface="Arial" charset="0"/>
              </a:rPr>
              <a:t/>
            </a:r>
            <a:br>
              <a:rPr lang="tr-TR" sz="3200" b="1" dirty="0">
                <a:solidFill>
                  <a:prstClr val="white"/>
                </a:solidFill>
                <a:latin typeface="Calibri"/>
                <a:cs typeface="Arial" charset="0"/>
              </a:rPr>
            </a:br>
            <a:endParaRPr lang="tr-TR" sz="3200" b="1" dirty="0">
              <a:solidFill>
                <a:prstClr val="white"/>
              </a:solidFill>
              <a:latin typeface="Calibri"/>
              <a:cs typeface="Arial" charset="0"/>
            </a:endParaRPr>
          </a:p>
        </p:txBody>
      </p:sp>
      <p:sp>
        <p:nvSpPr>
          <p:cNvPr id="5" name="Dikdörtgen 4"/>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1 Dikdörtgen"/>
          <p:cNvSpPr>
            <a:spLocks noChangeArrowheads="1"/>
          </p:cNvSpPr>
          <p:nvPr/>
        </p:nvSpPr>
        <p:spPr bwMode="auto">
          <a:xfrm>
            <a:off x="1691982" y="1923826"/>
            <a:ext cx="5459999"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spcAft>
                <a:spcPts val="600"/>
              </a:spcAft>
              <a:buFontTx/>
              <a:buNone/>
            </a:pPr>
            <a:r>
              <a:rPr lang="tr-TR" altLang="tr-TR" dirty="0">
                <a:solidFill>
                  <a:srgbClr val="000000"/>
                </a:solidFill>
                <a:latin typeface="Times New Roman" pitchFamily="18" charset="0"/>
                <a:cs typeface="Times New Roman" pitchFamily="18" charset="0"/>
              </a:rPr>
              <a:t>Dünyada en az</a:t>
            </a:r>
          </a:p>
          <a:p>
            <a:pPr algn="ctr">
              <a:spcBef>
                <a:spcPct val="0"/>
              </a:spcBef>
              <a:spcAft>
                <a:spcPts val="600"/>
              </a:spcAft>
              <a:buFontTx/>
              <a:buNone/>
            </a:pPr>
            <a:r>
              <a:rPr lang="tr-TR" altLang="tr-TR" dirty="0">
                <a:solidFill>
                  <a:srgbClr val="000000"/>
                </a:solidFill>
                <a:latin typeface="Times New Roman" pitchFamily="18" charset="0"/>
                <a:cs typeface="Times New Roman" pitchFamily="18" charset="0"/>
              </a:rPr>
              <a:t> </a:t>
            </a:r>
            <a:r>
              <a:rPr lang="tr-TR" altLang="tr-TR" b="1" dirty="0">
                <a:solidFill>
                  <a:srgbClr val="E46C0A"/>
                </a:solidFill>
                <a:latin typeface="Times New Roman" pitchFamily="18" charset="0"/>
                <a:cs typeface="Times New Roman" pitchFamily="18" charset="0"/>
              </a:rPr>
              <a:t>her 3 kadından 1</a:t>
            </a:r>
            <a:r>
              <a:rPr lang="ja-JP" altLang="tr-TR" b="1" dirty="0">
                <a:solidFill>
                  <a:srgbClr val="E46C0A"/>
                </a:solidFill>
                <a:latin typeface="Times New Roman" pitchFamily="18" charset="0"/>
                <a:cs typeface="Times New Roman" pitchFamily="18" charset="0"/>
              </a:rPr>
              <a:t>’</a:t>
            </a:r>
            <a:r>
              <a:rPr lang="tr-TR" altLang="ja-JP" b="1" dirty="0">
                <a:solidFill>
                  <a:srgbClr val="E46C0A"/>
                </a:solidFill>
                <a:latin typeface="Times New Roman" pitchFamily="18" charset="0"/>
                <a:cs typeface="Times New Roman" pitchFamily="18" charset="0"/>
              </a:rPr>
              <a:t>i </a:t>
            </a:r>
          </a:p>
          <a:p>
            <a:pPr algn="ctr">
              <a:spcBef>
                <a:spcPct val="0"/>
              </a:spcBef>
              <a:spcAft>
                <a:spcPts val="600"/>
              </a:spcAft>
              <a:buFontTx/>
              <a:buNone/>
            </a:pPr>
            <a:r>
              <a:rPr lang="tr-TR" altLang="tr-TR" dirty="0">
                <a:solidFill>
                  <a:srgbClr val="000000"/>
                </a:solidFill>
                <a:latin typeface="Times New Roman" pitchFamily="18" charset="0"/>
                <a:cs typeface="Times New Roman" pitchFamily="18" charset="0"/>
              </a:rPr>
              <a:t>fiziksel veya cinsel şiddete maruz kalmaktadır.</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8" y="4174098"/>
            <a:ext cx="2384144" cy="186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1753" y="4077072"/>
            <a:ext cx="996536" cy="21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9</a:t>
            </a:fld>
            <a:endParaRPr lang="tr-TR">
              <a:solidFill>
                <a:prstClr val="black">
                  <a:tint val="75000"/>
                </a:prstClr>
              </a:solidFill>
            </a:endParaRPr>
          </a:p>
        </p:txBody>
      </p:sp>
    </p:spTree>
    <p:extLst>
      <p:ext uri="{BB962C8B-B14F-4D97-AF65-F5344CB8AC3E}">
        <p14:creationId xmlns:p14="http://schemas.microsoft.com/office/powerpoint/2010/main" val="34385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yanet Eğitim_KYŞ 25 10 2018 son rv">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3698</TotalTime>
  <Words>2412</Words>
  <Application>Microsoft Office PowerPoint</Application>
  <PresentationFormat>Ekran Gösterisi (4:3)</PresentationFormat>
  <Paragraphs>396</Paragraphs>
  <Slides>40</Slides>
  <Notes>12</Notes>
  <HiddenSlides>0</HiddenSlides>
  <MMClips>0</MMClips>
  <ScaleCrop>false</ScaleCrop>
  <HeadingPairs>
    <vt:vector size="6" baseType="variant">
      <vt:variant>
        <vt:lpstr>Kullanılan Yazı Tipleri</vt:lpstr>
      </vt:variant>
      <vt:variant>
        <vt:i4>16</vt:i4>
      </vt:variant>
      <vt:variant>
        <vt:lpstr>Tema</vt:lpstr>
      </vt:variant>
      <vt:variant>
        <vt:i4>3</vt:i4>
      </vt:variant>
      <vt:variant>
        <vt:lpstr>Slayt Başlıkları</vt:lpstr>
      </vt:variant>
      <vt:variant>
        <vt:i4>40</vt:i4>
      </vt:variant>
    </vt:vector>
  </HeadingPairs>
  <TitlesOfParts>
    <vt:vector size="59" baseType="lpstr">
      <vt:lpstr>Calibri Light</vt:lpstr>
      <vt:lpstr>Times New Roman</vt:lpstr>
      <vt:lpstr>Osaka</vt:lpstr>
      <vt:lpstr>MS PGothic</vt:lpstr>
      <vt:lpstr>Webdings</vt:lpstr>
      <vt:lpstr>DIN-Italic</vt:lpstr>
      <vt:lpstr>Arial</vt:lpstr>
      <vt:lpstr>MS PGothic</vt:lpstr>
      <vt:lpstr>Arial Unicode MS</vt:lpstr>
      <vt:lpstr>Batang</vt:lpstr>
      <vt:lpstr>Garamond</vt:lpstr>
      <vt:lpstr>Wingdings</vt:lpstr>
      <vt:lpstr>Gadugi</vt:lpstr>
      <vt:lpstr>Trebuchet MS</vt:lpstr>
      <vt:lpstr>Calibri</vt:lpstr>
      <vt:lpstr>Verdana</vt:lpstr>
      <vt:lpstr>Diyanet Eğitim_KYŞ 25 10 2018 son rv</vt:lpstr>
      <vt:lpstr>Özel Tasarım</vt:lpstr>
      <vt:lpstr>3_Ofis Teması</vt:lpstr>
      <vt:lpstr>Seminer Gündemi</vt:lpstr>
      <vt:lpstr>PowerPoint Sunusu</vt:lpstr>
      <vt:lpstr>KADIN ve SAĞLIK</vt:lpstr>
      <vt:lpstr>PowerPoint Sunusu</vt:lpstr>
      <vt:lpstr>Bunun bir sonucu olarak…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Şiddet Mağdurlarının Başvurabileceği Kurumlar</vt:lpstr>
      <vt:lpstr>PowerPoint Sunusu</vt:lpstr>
      <vt:lpstr>PowerPoint Sunusu</vt:lpstr>
      <vt:lpstr>PowerPoint Sunusu</vt:lpstr>
      <vt:lpstr>PowerPoint Sunusu</vt:lpstr>
      <vt:lpstr>ŞİDDETLE MÜCADELEDE         BİREYSEL OLARAK YAPILABİLECEKLERİMİZ VAR!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CİNSİYET EŞİTLİĞİNİN SAĞLANMASI VE KADINA YÖNELİK ŞİDDETLE MÜCADELE</dc:title>
  <dc:creator>Meltem Agduk</dc:creator>
  <cp:lastModifiedBy>Şükran Gök</cp:lastModifiedBy>
  <cp:revision>318</cp:revision>
  <dcterms:created xsi:type="dcterms:W3CDTF">2014-04-03T03:26:46Z</dcterms:created>
  <dcterms:modified xsi:type="dcterms:W3CDTF">2020-01-14T05:45:57Z</dcterms:modified>
</cp:coreProperties>
</file>