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4"/>
  </p:notesMasterIdLst>
  <p:handoutMasterIdLst>
    <p:handoutMasterId r:id="rId15"/>
  </p:handoutMasterIdLst>
  <p:sldIdLst>
    <p:sldId id="256" r:id="rId6"/>
    <p:sldId id="317" r:id="rId7"/>
    <p:sldId id="314" r:id="rId8"/>
    <p:sldId id="313" r:id="rId9"/>
    <p:sldId id="310" r:id="rId10"/>
    <p:sldId id="298" r:id="rId11"/>
    <p:sldId id="277" r:id="rId12"/>
    <p:sldId id="318" r:id="rId13"/>
  </p:sldIdLst>
  <p:sldSz cx="9144000" cy="6858000" type="screen4x3"/>
  <p:notesSz cx="6797675" cy="9926638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oline Lambein" initials="CL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B7"/>
    <a:srgbClr val="0076C0"/>
    <a:srgbClr val="00589A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8953" autoAdjust="0"/>
    <p:restoredTop sz="96092" autoAdjust="0"/>
  </p:normalViewPr>
  <p:slideViewPr>
    <p:cSldViewPr snapToGrid="0" snapToObjects="1">
      <p:cViewPr>
        <p:scale>
          <a:sx n="75" d="100"/>
          <a:sy n="75" d="100"/>
        </p:scale>
        <p:origin x="-1056" y="806"/>
      </p:cViewPr>
      <p:guideLst>
        <p:guide orient="horz" pos="4196"/>
        <p:guide pos="39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-199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81FEF8-F023-43C5-9778-5792532CA2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298A829-52BB-452C-8D6C-5C67A08BF862}">
      <dgm:prSet phldrT="[Text]"/>
      <dgm:spPr>
        <a:solidFill>
          <a:srgbClr val="00B0F0"/>
        </a:solidFill>
      </dgm:spPr>
      <dgm:t>
        <a:bodyPr/>
        <a:lstStyle/>
        <a:p>
          <a:r>
            <a:rPr lang="tr-TR" smtClean="0">
              <a:latin typeface="Arial" pitchFamily="34" charset="0"/>
              <a:cs typeface="Arial" pitchFamily="34" charset="0"/>
            </a:rPr>
            <a:t>Bireysel Başvuru Usulüne ilişkin bazı hususlar</a:t>
          </a:r>
          <a:endParaRPr lang="en-GB" dirty="0"/>
        </a:p>
      </dgm:t>
    </dgm:pt>
    <dgm:pt modelId="{D9DC8A58-52BC-4CB8-8F6D-32251CF61426}" type="parTrans" cxnId="{49EA4678-FEED-49B5-8154-27AED6E5A5FB}">
      <dgm:prSet/>
      <dgm:spPr/>
      <dgm:t>
        <a:bodyPr/>
        <a:lstStyle/>
        <a:p>
          <a:endParaRPr lang="en-GB"/>
        </a:p>
      </dgm:t>
    </dgm:pt>
    <dgm:pt modelId="{B10A92BF-47BD-44C5-8F03-C8B0B8F6E8C1}" type="sibTrans" cxnId="{49EA4678-FEED-49B5-8154-27AED6E5A5FB}">
      <dgm:prSet/>
      <dgm:spPr/>
      <dgm:t>
        <a:bodyPr/>
        <a:lstStyle/>
        <a:p>
          <a:endParaRPr lang="en-GB"/>
        </a:p>
      </dgm:t>
    </dgm:pt>
    <dgm:pt modelId="{76F9AD21-1946-4C68-88C1-3AB370BA32BA}">
      <dgm:prSet phldrT="[Text]"/>
      <dgm:spPr/>
      <dgm:t>
        <a:bodyPr/>
        <a:lstStyle/>
        <a:p>
          <a:r>
            <a:rPr lang="tr-TR" smtClean="0">
              <a:latin typeface="Arial" pitchFamily="34" charset="0"/>
              <a:cs typeface="Arial" pitchFamily="34" charset="0"/>
            </a:rPr>
            <a:t>Yarı-yargısal usul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5CA59D7E-C441-483E-82DF-16A8D4702B49}" type="parTrans" cxnId="{87AE630D-0B07-4C6B-9E38-FC8A464EBC57}">
      <dgm:prSet/>
      <dgm:spPr/>
      <dgm:t>
        <a:bodyPr/>
        <a:lstStyle/>
        <a:p>
          <a:endParaRPr lang="en-GB"/>
        </a:p>
      </dgm:t>
    </dgm:pt>
    <dgm:pt modelId="{727C7D44-3E81-4AEC-9D21-DA81F2A5BA48}" type="sibTrans" cxnId="{87AE630D-0B07-4C6B-9E38-FC8A464EBC57}">
      <dgm:prSet/>
      <dgm:spPr/>
      <dgm:t>
        <a:bodyPr/>
        <a:lstStyle/>
        <a:p>
          <a:endParaRPr lang="en-GB"/>
        </a:p>
      </dgm:t>
    </dgm:pt>
    <dgm:pt modelId="{AFC59E8D-826A-4734-A8B2-4631123AAC88}">
      <dgm:prSet phldrT="[Text]"/>
      <dgm:spPr>
        <a:solidFill>
          <a:srgbClr val="00B0F0"/>
        </a:solidFill>
      </dgm:spPr>
      <dgm:t>
        <a:bodyPr/>
        <a:lstStyle/>
        <a:p>
          <a:r>
            <a:rPr lang="tr-TR" smtClean="0">
              <a:latin typeface="Arial" pitchFamily="34" charset="0"/>
              <a:cs typeface="Arial" pitchFamily="34" charset="0"/>
            </a:rPr>
            <a:t>Bireysel başvuruda olmayanlar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9CEBC21F-EB3D-4A3B-BEAD-08CBCC0C1100}" type="parTrans" cxnId="{1EC23B8E-7BD6-4812-8999-C3FBC60E5D08}">
      <dgm:prSet/>
      <dgm:spPr/>
      <dgm:t>
        <a:bodyPr/>
        <a:lstStyle/>
        <a:p>
          <a:endParaRPr lang="en-GB"/>
        </a:p>
      </dgm:t>
    </dgm:pt>
    <dgm:pt modelId="{A4CE944A-BD63-4614-A8F9-70F9DA052AB4}" type="sibTrans" cxnId="{1EC23B8E-7BD6-4812-8999-C3FBC60E5D08}">
      <dgm:prSet/>
      <dgm:spPr/>
      <dgm:t>
        <a:bodyPr/>
        <a:lstStyle/>
        <a:p>
          <a:endParaRPr lang="en-GB"/>
        </a:p>
      </dgm:t>
    </dgm:pt>
    <dgm:pt modelId="{F8D488C7-0117-4796-B059-91F1E118FD6F}">
      <dgm:prSet phldrT="[Text]"/>
      <dgm:spPr/>
      <dgm:t>
        <a:bodyPr/>
        <a:lstStyle/>
        <a:p>
          <a:r>
            <a:rPr lang="tr-TR" smtClean="0">
              <a:latin typeface="Arial" pitchFamily="34" charset="0"/>
              <a:cs typeface="Arial" pitchFamily="34" charset="0"/>
            </a:rPr>
            <a:t>Komite bir mahkeme değildir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8F46D01E-1E37-4DE4-B67D-E3CC2A38EE46}" type="parTrans" cxnId="{D469B022-1352-4285-9A5F-2E7B44707006}">
      <dgm:prSet/>
      <dgm:spPr/>
      <dgm:t>
        <a:bodyPr/>
        <a:lstStyle/>
        <a:p>
          <a:endParaRPr lang="en-GB"/>
        </a:p>
      </dgm:t>
    </dgm:pt>
    <dgm:pt modelId="{BB47727D-487B-493C-BE58-A93DB0C93EBE}" type="sibTrans" cxnId="{D469B022-1352-4285-9A5F-2E7B44707006}">
      <dgm:prSet/>
      <dgm:spPr/>
      <dgm:t>
        <a:bodyPr/>
        <a:lstStyle/>
        <a:p>
          <a:endParaRPr lang="en-GB"/>
        </a:p>
      </dgm:t>
    </dgm:pt>
    <dgm:pt modelId="{6DB2212E-70DB-4D9B-AA90-3EDF668D85A6}">
      <dgm:prSet phldrT="[Text]"/>
      <dgm:spPr/>
      <dgm:t>
        <a:bodyPr/>
        <a:lstStyle/>
        <a:p>
          <a:r>
            <a:rPr lang="tr-TR" smtClean="0">
              <a:latin typeface="Arial" pitchFamily="34" charset="0"/>
              <a:cs typeface="Arial" pitchFamily="34" charset="0"/>
            </a:rPr>
            <a:t>Yazılı usul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7821F46B-7733-4F61-A309-24A049B31386}" type="parTrans" cxnId="{4EF5C303-436E-4599-B574-9F4CBE3C20B3}">
      <dgm:prSet/>
      <dgm:spPr/>
      <dgm:t>
        <a:bodyPr/>
        <a:lstStyle/>
        <a:p>
          <a:endParaRPr lang="en-GB"/>
        </a:p>
      </dgm:t>
    </dgm:pt>
    <dgm:pt modelId="{37286118-825D-48E0-9433-12A2AE9DF331}" type="sibTrans" cxnId="{4EF5C303-436E-4599-B574-9F4CBE3C20B3}">
      <dgm:prSet/>
      <dgm:spPr/>
      <dgm:t>
        <a:bodyPr/>
        <a:lstStyle/>
        <a:p>
          <a:endParaRPr lang="en-GB"/>
        </a:p>
      </dgm:t>
    </dgm:pt>
    <dgm:pt modelId="{1268436A-8A84-4E91-929A-5F985E36F34D}">
      <dgm:prSet phldrT="[Text]"/>
      <dgm:spPr/>
      <dgm:t>
        <a:bodyPr/>
        <a:lstStyle/>
        <a:p>
          <a:endParaRPr lang="en-GB" dirty="0"/>
        </a:p>
      </dgm:t>
    </dgm:pt>
    <dgm:pt modelId="{F7322FE6-0904-43A2-8A68-A2CAEF169C7A}" type="parTrans" cxnId="{FAC9124A-A475-4B4C-864B-5407D79FDEEC}">
      <dgm:prSet/>
      <dgm:spPr/>
      <dgm:t>
        <a:bodyPr/>
        <a:lstStyle/>
        <a:p>
          <a:endParaRPr lang="en-GB"/>
        </a:p>
      </dgm:t>
    </dgm:pt>
    <dgm:pt modelId="{512E167E-E69C-4009-9B02-C2DBE87B5B13}" type="sibTrans" cxnId="{FAC9124A-A475-4B4C-864B-5407D79FDEEC}">
      <dgm:prSet/>
      <dgm:spPr/>
      <dgm:t>
        <a:bodyPr/>
        <a:lstStyle/>
        <a:p>
          <a:endParaRPr lang="en-GB"/>
        </a:p>
      </dgm:t>
    </dgm:pt>
    <dgm:pt modelId="{D264ED63-8A4D-498F-984E-15E35973E5A7}">
      <dgm:prSet phldrT="[Text]"/>
      <dgm:spPr/>
      <dgm:t>
        <a:bodyPr/>
        <a:lstStyle/>
        <a:p>
          <a:r>
            <a:rPr lang="tr-TR" smtClean="0">
              <a:latin typeface="Arial" pitchFamily="34" charset="0"/>
              <a:cs typeface="Arial" pitchFamily="34" charset="0"/>
            </a:rPr>
            <a:t>Kayıt</a:t>
          </a:r>
          <a:r>
            <a:rPr lang="en-GB" smtClean="0">
              <a:latin typeface="Arial" pitchFamily="34" charset="0"/>
              <a:cs typeface="Arial" pitchFamily="34" charset="0"/>
            </a:rPr>
            <a:t> (</a:t>
          </a:r>
          <a:r>
            <a:rPr lang="tr-TR" smtClean="0">
              <a:latin typeface="Arial" pitchFamily="34" charset="0"/>
              <a:cs typeface="Arial" pitchFamily="34" charset="0"/>
            </a:rPr>
            <a:t>Ön-kabuledilebilirlik)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A1321F1B-1938-4A44-997F-08751C009689}" type="parTrans" cxnId="{FC83E238-4CF0-4BF4-8892-EE1733FFC1BB}">
      <dgm:prSet/>
      <dgm:spPr/>
      <dgm:t>
        <a:bodyPr/>
        <a:lstStyle/>
        <a:p>
          <a:endParaRPr lang="en-GB"/>
        </a:p>
      </dgm:t>
    </dgm:pt>
    <dgm:pt modelId="{04F1DAD4-BD78-44DB-8D91-AA1053B79758}" type="sibTrans" cxnId="{FC83E238-4CF0-4BF4-8892-EE1733FFC1BB}">
      <dgm:prSet/>
      <dgm:spPr/>
      <dgm:t>
        <a:bodyPr/>
        <a:lstStyle/>
        <a:p>
          <a:endParaRPr lang="en-GB"/>
        </a:p>
      </dgm:t>
    </dgm:pt>
    <dgm:pt modelId="{A9BFE880-59D7-4F19-A606-2AF6C818C019}">
      <dgm:prSet phldrT="[Text]"/>
      <dgm:spPr/>
      <dgm:t>
        <a:bodyPr/>
        <a:lstStyle/>
        <a:p>
          <a:r>
            <a:rPr lang="tr-TR" smtClean="0">
              <a:latin typeface="Arial" pitchFamily="34" charset="0"/>
              <a:cs typeface="Arial" pitchFamily="34" charset="0"/>
            </a:rPr>
            <a:t>Sözlü duruşma usulü yok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EA8140C2-E8C5-4F9A-B102-8A23B97844B7}" type="parTrans" cxnId="{CAF826BA-535E-4F22-8FA0-D76355858134}">
      <dgm:prSet/>
      <dgm:spPr/>
      <dgm:t>
        <a:bodyPr/>
        <a:lstStyle/>
        <a:p>
          <a:endParaRPr lang="en-GB"/>
        </a:p>
      </dgm:t>
    </dgm:pt>
    <dgm:pt modelId="{28D5B57B-EEA5-410F-890C-3E4672A33B91}" type="sibTrans" cxnId="{CAF826BA-535E-4F22-8FA0-D76355858134}">
      <dgm:prSet/>
      <dgm:spPr/>
      <dgm:t>
        <a:bodyPr/>
        <a:lstStyle/>
        <a:p>
          <a:endParaRPr lang="en-GB"/>
        </a:p>
      </dgm:t>
    </dgm:pt>
    <dgm:pt modelId="{E8BD4BD2-C42A-4FD3-A44A-C1ECB0039BF7}">
      <dgm:prSet phldrT="[Text]"/>
      <dgm:spPr/>
      <dgm:t>
        <a:bodyPr/>
        <a:lstStyle/>
        <a:p>
          <a:r>
            <a:rPr lang="tr-TR" smtClean="0">
              <a:latin typeface="Arial" pitchFamily="34" charset="0"/>
              <a:cs typeface="Arial" pitchFamily="34" charset="0"/>
            </a:rPr>
            <a:t>Avukatların katılımı söz konusu değil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AEA6CA45-C889-40F3-85C3-76D20DDA2DE2}" type="parTrans" cxnId="{2F96B2EA-062D-42CD-BD09-73718B6866D2}">
      <dgm:prSet/>
      <dgm:spPr/>
      <dgm:t>
        <a:bodyPr/>
        <a:lstStyle/>
        <a:p>
          <a:endParaRPr lang="en-GB"/>
        </a:p>
      </dgm:t>
    </dgm:pt>
    <dgm:pt modelId="{D7CFDEBC-F022-4B5B-A780-32CECCB25199}" type="sibTrans" cxnId="{2F96B2EA-062D-42CD-BD09-73718B6866D2}">
      <dgm:prSet/>
      <dgm:spPr/>
      <dgm:t>
        <a:bodyPr/>
        <a:lstStyle/>
        <a:p>
          <a:endParaRPr lang="en-GB"/>
        </a:p>
      </dgm:t>
    </dgm:pt>
    <dgm:pt modelId="{5DB42CA4-9C8A-4E11-9D22-425437471431}">
      <dgm:prSet phldrT="[Text]"/>
      <dgm:spPr/>
      <dgm:t>
        <a:bodyPr/>
        <a:lstStyle/>
        <a:p>
          <a:r>
            <a:rPr lang="tr-TR" smtClean="0">
              <a:latin typeface="Arial" pitchFamily="34" charset="0"/>
              <a:cs typeface="Arial" pitchFamily="34" charset="0"/>
            </a:rPr>
            <a:t>Sonucun hukuken icra edilebilirliği söz konusu değil.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1C4E3543-C6C5-4024-9600-BC4302E8F2E1}" type="parTrans" cxnId="{E5DF2ECD-40A2-4160-9120-8DA66CF9175B}">
      <dgm:prSet/>
      <dgm:spPr/>
      <dgm:t>
        <a:bodyPr/>
        <a:lstStyle/>
        <a:p>
          <a:endParaRPr lang="en-GB"/>
        </a:p>
      </dgm:t>
    </dgm:pt>
    <dgm:pt modelId="{C79A27DC-EA61-477C-9D79-5CAC3641EED7}" type="sibTrans" cxnId="{E5DF2ECD-40A2-4160-9120-8DA66CF9175B}">
      <dgm:prSet/>
      <dgm:spPr/>
      <dgm:t>
        <a:bodyPr/>
        <a:lstStyle/>
        <a:p>
          <a:endParaRPr lang="en-GB"/>
        </a:p>
      </dgm:t>
    </dgm:pt>
    <dgm:pt modelId="{051F6471-D52B-4A39-98FE-A571B4523DA4}">
      <dgm:prSet phldrT="[Text]"/>
      <dgm:spPr/>
      <dgm:t>
        <a:bodyPr/>
        <a:lstStyle/>
        <a:p>
          <a:r>
            <a:rPr lang="tr-TR" smtClean="0">
              <a:latin typeface="Arial" pitchFamily="34" charset="0"/>
              <a:cs typeface="Arial" pitchFamily="34" charset="0"/>
            </a:rPr>
            <a:t>Bireysel başvuru sonucunda Komite’nin görüş ve tavsiyelerinin yerine getirilmesi, Taraf Devletin siyasi iradesine bağlıdır. 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59223A99-F251-49D5-A6DC-D937B402404F}" type="parTrans" cxnId="{F029029C-DC78-40FF-BD11-BB6AB0B774F2}">
      <dgm:prSet/>
      <dgm:spPr/>
      <dgm:t>
        <a:bodyPr/>
        <a:lstStyle/>
        <a:p>
          <a:endParaRPr lang="en-GB"/>
        </a:p>
      </dgm:t>
    </dgm:pt>
    <dgm:pt modelId="{1C773CB8-DB33-4D91-BA4B-9234B3D9A2AB}" type="sibTrans" cxnId="{F029029C-DC78-40FF-BD11-BB6AB0B774F2}">
      <dgm:prSet/>
      <dgm:spPr/>
      <dgm:t>
        <a:bodyPr/>
        <a:lstStyle/>
        <a:p>
          <a:endParaRPr lang="en-GB"/>
        </a:p>
      </dgm:t>
    </dgm:pt>
    <dgm:pt modelId="{92B9BBBB-B9F2-46C3-B85B-CBCF0F73545B}">
      <dgm:prSet phldrT="[Text]"/>
      <dgm:spPr/>
      <dgm:t>
        <a:bodyPr/>
        <a:lstStyle/>
        <a:p>
          <a:r>
            <a:rPr lang="tr-TR" smtClean="0">
              <a:latin typeface="Arial" pitchFamily="34" charset="0"/>
              <a:cs typeface="Arial" pitchFamily="34" charset="0"/>
            </a:rPr>
            <a:t>Sözleşme hükümlerine ilişkin açıklayıcı beyanlar ortaya koyma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800C361D-48B2-4159-9125-306A191D4057}" type="parTrans" cxnId="{0C748F8F-2347-43EF-8A1E-384FF07F248E}">
      <dgm:prSet/>
      <dgm:spPr/>
      <dgm:t>
        <a:bodyPr/>
        <a:lstStyle/>
        <a:p>
          <a:endParaRPr lang="en-GB"/>
        </a:p>
      </dgm:t>
    </dgm:pt>
    <dgm:pt modelId="{7E6A2DC6-A4BE-4CAA-AB0B-DA1244B3E11B}" type="sibTrans" cxnId="{0C748F8F-2347-43EF-8A1E-384FF07F248E}">
      <dgm:prSet/>
      <dgm:spPr/>
      <dgm:t>
        <a:bodyPr/>
        <a:lstStyle/>
        <a:p>
          <a:endParaRPr lang="en-GB"/>
        </a:p>
      </dgm:t>
    </dgm:pt>
    <dgm:pt modelId="{C87D56D6-3690-C941-8634-820DBC16A7E8}">
      <dgm:prSet phldrT="[Text]"/>
      <dgm:spPr/>
      <dgm:t>
        <a:bodyPr/>
        <a:lstStyle/>
        <a:p>
          <a:r>
            <a:rPr lang="tr-TR" smtClean="0">
              <a:latin typeface="Arial" pitchFamily="34" charset="0"/>
              <a:cs typeface="Arial" pitchFamily="34" charset="0"/>
            </a:rPr>
            <a:t>Komite görüş ve tavsiyelerini bildiriyor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1BE4454A-3F3A-6247-809E-C8A0A02CF21A}" type="parTrans" cxnId="{452B91BC-2E4D-8B49-A32D-00990440CA86}">
      <dgm:prSet/>
      <dgm:spPr/>
    </dgm:pt>
    <dgm:pt modelId="{7096F37C-7E8C-9743-93D8-BDD128535334}" type="sibTrans" cxnId="{452B91BC-2E4D-8B49-A32D-00990440CA86}">
      <dgm:prSet/>
      <dgm:spPr/>
    </dgm:pt>
    <dgm:pt modelId="{C10590B0-2462-49CE-8BE8-C9C1E4EEA910}" type="pres">
      <dgm:prSet presAssocID="{E781FEF8-F023-43C5-9778-5792532CA2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B75FAAE-294A-4A24-8295-51546AA2DAB0}" type="pres">
      <dgm:prSet presAssocID="{5298A829-52BB-452C-8D6C-5C67A08BF86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87E046-9EC7-40E0-9BEF-6B5B1FAD349B}" type="pres">
      <dgm:prSet presAssocID="{5298A829-52BB-452C-8D6C-5C67A08BF86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D283F5-2550-4985-B172-DBB4498D2693}" type="pres">
      <dgm:prSet presAssocID="{AFC59E8D-826A-4734-A8B2-4631123AAC8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C080327-5F35-44B9-9CB4-E399AAC45820}" type="pres">
      <dgm:prSet presAssocID="{AFC59E8D-826A-4734-A8B2-4631123AAC8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1FCD796-FB37-438E-A597-274856393F15}" type="presOf" srcId="{76F9AD21-1946-4C68-88C1-3AB370BA32BA}" destId="{2587E046-9EC7-40E0-9BEF-6B5B1FAD349B}" srcOrd="0" destOrd="0" presId="urn:microsoft.com/office/officeart/2005/8/layout/vList2"/>
    <dgm:cxn modelId="{1EC23B8E-7BD6-4812-8999-C3FBC60E5D08}" srcId="{E781FEF8-F023-43C5-9778-5792532CA27C}" destId="{AFC59E8D-826A-4734-A8B2-4631123AAC88}" srcOrd="1" destOrd="0" parTransId="{9CEBC21F-EB3D-4A3B-BEAD-08CBCC0C1100}" sibTransId="{A4CE944A-BD63-4614-A8F9-70F9DA052AB4}"/>
    <dgm:cxn modelId="{CAF826BA-535E-4F22-8FA0-D76355858134}" srcId="{AFC59E8D-826A-4734-A8B2-4631123AAC88}" destId="{A9BFE880-59D7-4F19-A606-2AF6C818C019}" srcOrd="1" destOrd="0" parTransId="{EA8140C2-E8C5-4F9A-B102-8A23B97844B7}" sibTransId="{28D5B57B-EEA5-410F-890C-3E4672A33B91}"/>
    <dgm:cxn modelId="{FAC9124A-A475-4B4C-864B-5407D79FDEEC}" srcId="{5298A829-52BB-452C-8D6C-5C67A08BF862}" destId="{1268436A-8A84-4E91-929A-5F985E36F34D}" srcOrd="6" destOrd="0" parTransId="{F7322FE6-0904-43A2-8A68-A2CAEF169C7A}" sibTransId="{512E167E-E69C-4009-9B02-C2DBE87B5B13}"/>
    <dgm:cxn modelId="{FC83E238-4CF0-4BF4-8892-EE1733FFC1BB}" srcId="{5298A829-52BB-452C-8D6C-5C67A08BF862}" destId="{D264ED63-8A4D-498F-984E-15E35973E5A7}" srcOrd="2" destOrd="0" parTransId="{A1321F1B-1938-4A44-997F-08751C009689}" sibTransId="{04F1DAD4-BD78-44DB-8D91-AA1053B79758}"/>
    <dgm:cxn modelId="{CAD8A205-4ACA-47AB-861B-73E162DAB1B2}" type="presOf" srcId="{051F6471-D52B-4A39-98FE-A571B4523DA4}" destId="{2587E046-9EC7-40E0-9BEF-6B5B1FAD349B}" srcOrd="0" destOrd="5" presId="urn:microsoft.com/office/officeart/2005/8/layout/vList2"/>
    <dgm:cxn modelId="{AB0F7A34-0949-4720-8F8D-DE7BDCFEC1A5}" type="presOf" srcId="{5DB42CA4-9C8A-4E11-9D22-425437471431}" destId="{DC080327-5F35-44B9-9CB4-E399AAC45820}" srcOrd="0" destOrd="3" presId="urn:microsoft.com/office/officeart/2005/8/layout/vList2"/>
    <dgm:cxn modelId="{37070CB9-9CFA-468B-BE4D-EACD781665CA}" type="presOf" srcId="{F8D488C7-0117-4796-B059-91F1E118FD6F}" destId="{DC080327-5F35-44B9-9CB4-E399AAC45820}" srcOrd="0" destOrd="0" presId="urn:microsoft.com/office/officeart/2005/8/layout/vList2"/>
    <dgm:cxn modelId="{D74207E6-A2DD-4F7D-B442-D7DB07C24E89}" type="presOf" srcId="{5298A829-52BB-452C-8D6C-5C67A08BF862}" destId="{FB75FAAE-294A-4A24-8295-51546AA2DAB0}" srcOrd="0" destOrd="0" presId="urn:microsoft.com/office/officeart/2005/8/layout/vList2"/>
    <dgm:cxn modelId="{0C748F8F-2347-43EF-8A1E-384FF07F248E}" srcId="{5298A829-52BB-452C-8D6C-5C67A08BF862}" destId="{92B9BBBB-B9F2-46C3-B85B-CBCF0F73545B}" srcOrd="4" destOrd="0" parTransId="{800C361D-48B2-4159-9125-306A191D4057}" sibTransId="{7E6A2DC6-A4BE-4CAA-AB0B-DA1244B3E11B}"/>
    <dgm:cxn modelId="{25BF7F0B-636A-A142-AD74-8351A47A1C92}" type="presOf" srcId="{C87D56D6-3690-C941-8634-820DBC16A7E8}" destId="{2587E046-9EC7-40E0-9BEF-6B5B1FAD349B}" srcOrd="0" destOrd="3" presId="urn:microsoft.com/office/officeart/2005/8/layout/vList2"/>
    <dgm:cxn modelId="{4EF5C303-436E-4599-B574-9F4CBE3C20B3}" srcId="{5298A829-52BB-452C-8D6C-5C67A08BF862}" destId="{6DB2212E-70DB-4D9B-AA90-3EDF668D85A6}" srcOrd="1" destOrd="0" parTransId="{7821F46B-7733-4F61-A309-24A049B31386}" sibTransId="{37286118-825D-48E0-9433-12A2AE9DF331}"/>
    <dgm:cxn modelId="{E06AF874-8331-48D9-9FF4-D5C88B31A3FB}" type="presOf" srcId="{E8BD4BD2-C42A-4FD3-A44A-C1ECB0039BF7}" destId="{DC080327-5F35-44B9-9CB4-E399AAC45820}" srcOrd="0" destOrd="2" presId="urn:microsoft.com/office/officeart/2005/8/layout/vList2"/>
    <dgm:cxn modelId="{2F96B2EA-062D-42CD-BD09-73718B6866D2}" srcId="{AFC59E8D-826A-4734-A8B2-4631123AAC88}" destId="{E8BD4BD2-C42A-4FD3-A44A-C1ECB0039BF7}" srcOrd="2" destOrd="0" parTransId="{AEA6CA45-C889-40F3-85C3-76D20DDA2DE2}" sibTransId="{D7CFDEBC-F022-4B5B-A780-32CECCB25199}"/>
    <dgm:cxn modelId="{17EFA9BC-0ABE-401F-92FF-181188BB0BC7}" type="presOf" srcId="{1268436A-8A84-4E91-929A-5F985E36F34D}" destId="{2587E046-9EC7-40E0-9BEF-6B5B1FAD349B}" srcOrd="0" destOrd="6" presId="urn:microsoft.com/office/officeart/2005/8/layout/vList2"/>
    <dgm:cxn modelId="{7CFE39C4-F8F4-46EB-A1DB-675ECA3E43E6}" type="presOf" srcId="{E781FEF8-F023-43C5-9778-5792532CA27C}" destId="{C10590B0-2462-49CE-8BE8-C9C1E4EEA910}" srcOrd="0" destOrd="0" presId="urn:microsoft.com/office/officeart/2005/8/layout/vList2"/>
    <dgm:cxn modelId="{12A795E0-BAE3-4226-B2FC-45F1B1D18109}" type="presOf" srcId="{AFC59E8D-826A-4734-A8B2-4631123AAC88}" destId="{E7D283F5-2550-4985-B172-DBB4498D2693}" srcOrd="0" destOrd="0" presId="urn:microsoft.com/office/officeart/2005/8/layout/vList2"/>
    <dgm:cxn modelId="{F2255E69-7059-4D1C-A421-E82C1B5BAE66}" type="presOf" srcId="{6DB2212E-70DB-4D9B-AA90-3EDF668D85A6}" destId="{2587E046-9EC7-40E0-9BEF-6B5B1FAD349B}" srcOrd="0" destOrd="1" presId="urn:microsoft.com/office/officeart/2005/8/layout/vList2"/>
    <dgm:cxn modelId="{F029029C-DC78-40FF-BD11-BB6AB0B774F2}" srcId="{5298A829-52BB-452C-8D6C-5C67A08BF862}" destId="{051F6471-D52B-4A39-98FE-A571B4523DA4}" srcOrd="5" destOrd="0" parTransId="{59223A99-F251-49D5-A6DC-D937B402404F}" sibTransId="{1C773CB8-DB33-4D91-BA4B-9234B3D9A2AB}"/>
    <dgm:cxn modelId="{49EA4678-FEED-49B5-8154-27AED6E5A5FB}" srcId="{E781FEF8-F023-43C5-9778-5792532CA27C}" destId="{5298A829-52BB-452C-8D6C-5C67A08BF862}" srcOrd="0" destOrd="0" parTransId="{D9DC8A58-52BC-4CB8-8F6D-32251CF61426}" sibTransId="{B10A92BF-47BD-44C5-8F03-C8B0B8F6E8C1}"/>
    <dgm:cxn modelId="{E5DF2ECD-40A2-4160-9120-8DA66CF9175B}" srcId="{AFC59E8D-826A-4734-A8B2-4631123AAC88}" destId="{5DB42CA4-9C8A-4E11-9D22-425437471431}" srcOrd="3" destOrd="0" parTransId="{1C4E3543-C6C5-4024-9600-BC4302E8F2E1}" sibTransId="{C79A27DC-EA61-477C-9D79-5CAC3641EED7}"/>
    <dgm:cxn modelId="{87AE630D-0B07-4C6B-9E38-FC8A464EBC57}" srcId="{5298A829-52BB-452C-8D6C-5C67A08BF862}" destId="{76F9AD21-1946-4C68-88C1-3AB370BA32BA}" srcOrd="0" destOrd="0" parTransId="{5CA59D7E-C441-483E-82DF-16A8D4702B49}" sibTransId="{727C7D44-3E81-4AEC-9D21-DA81F2A5BA48}"/>
    <dgm:cxn modelId="{452B91BC-2E4D-8B49-A32D-00990440CA86}" srcId="{5298A829-52BB-452C-8D6C-5C67A08BF862}" destId="{C87D56D6-3690-C941-8634-820DBC16A7E8}" srcOrd="3" destOrd="0" parTransId="{1BE4454A-3F3A-6247-809E-C8A0A02CF21A}" sibTransId="{7096F37C-7E8C-9743-93D8-BDD128535334}"/>
    <dgm:cxn modelId="{6C04A3DC-D253-4EA1-AB10-15438D212DDF}" type="presOf" srcId="{A9BFE880-59D7-4F19-A606-2AF6C818C019}" destId="{DC080327-5F35-44B9-9CB4-E399AAC45820}" srcOrd="0" destOrd="1" presId="urn:microsoft.com/office/officeart/2005/8/layout/vList2"/>
    <dgm:cxn modelId="{D469B022-1352-4285-9A5F-2E7B44707006}" srcId="{AFC59E8D-826A-4734-A8B2-4631123AAC88}" destId="{F8D488C7-0117-4796-B059-91F1E118FD6F}" srcOrd="0" destOrd="0" parTransId="{8F46D01E-1E37-4DE4-B67D-E3CC2A38EE46}" sibTransId="{BB47727D-487B-493C-BE58-A93DB0C93EBE}"/>
    <dgm:cxn modelId="{2085FA31-32D9-45CB-B990-1D227EF6C652}" type="presOf" srcId="{D264ED63-8A4D-498F-984E-15E35973E5A7}" destId="{2587E046-9EC7-40E0-9BEF-6B5B1FAD349B}" srcOrd="0" destOrd="2" presId="urn:microsoft.com/office/officeart/2005/8/layout/vList2"/>
    <dgm:cxn modelId="{6ECCDFD0-B2F1-49DD-B4E3-C4FBA460733C}" type="presOf" srcId="{92B9BBBB-B9F2-46C3-B85B-CBCF0F73545B}" destId="{2587E046-9EC7-40E0-9BEF-6B5B1FAD349B}" srcOrd="0" destOrd="4" presId="urn:microsoft.com/office/officeart/2005/8/layout/vList2"/>
    <dgm:cxn modelId="{591FEDAA-F44C-4B9F-B71E-1291646E9106}" type="presParOf" srcId="{C10590B0-2462-49CE-8BE8-C9C1E4EEA910}" destId="{FB75FAAE-294A-4A24-8295-51546AA2DAB0}" srcOrd="0" destOrd="0" presId="urn:microsoft.com/office/officeart/2005/8/layout/vList2"/>
    <dgm:cxn modelId="{DCFBAF1F-6FF5-45EA-AC99-51FE209B8952}" type="presParOf" srcId="{C10590B0-2462-49CE-8BE8-C9C1E4EEA910}" destId="{2587E046-9EC7-40E0-9BEF-6B5B1FAD349B}" srcOrd="1" destOrd="0" presId="urn:microsoft.com/office/officeart/2005/8/layout/vList2"/>
    <dgm:cxn modelId="{C5520EF5-1CBF-46CA-9642-E76FED76F691}" type="presParOf" srcId="{C10590B0-2462-49CE-8BE8-C9C1E4EEA910}" destId="{E7D283F5-2550-4985-B172-DBB4498D2693}" srcOrd="2" destOrd="0" presId="urn:microsoft.com/office/officeart/2005/8/layout/vList2"/>
    <dgm:cxn modelId="{D2EAF2E7-C77C-426E-BE47-A49E3952C1EB}" type="presParOf" srcId="{C10590B0-2462-49CE-8BE8-C9C1E4EEA910}" destId="{DC080327-5F35-44B9-9CB4-E399AAC4582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132689-DD09-4A29-8F22-3ADA2E3AF8D3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A2E4E74-D0BE-425B-BDF2-B0D43346A077}">
      <dgm:prSet phldrT="[Text]"/>
      <dgm:spPr>
        <a:solidFill>
          <a:srgbClr val="002060"/>
        </a:solidFill>
      </dgm:spPr>
      <dgm:t>
        <a:bodyPr/>
        <a:lstStyle/>
        <a:p>
          <a:r>
            <a:rPr lang="tr-TR" b="1" smtClean="0">
              <a:latin typeface="Arial" pitchFamily="34" charset="0"/>
              <a:cs typeface="Arial" pitchFamily="34" charset="0"/>
            </a:rPr>
            <a:t>Görüşülerin yayımlanması</a:t>
          </a:r>
          <a:endParaRPr lang="en-GB" b="1" dirty="0">
            <a:latin typeface="Arial" pitchFamily="34" charset="0"/>
            <a:cs typeface="Arial" pitchFamily="34" charset="0"/>
          </a:endParaRPr>
        </a:p>
      </dgm:t>
    </dgm:pt>
    <dgm:pt modelId="{A75D82D9-4376-43BF-98EB-88E429B9D512}" type="parTrans" cxnId="{0B90056C-8C67-4735-A5ED-699B6F5663B6}">
      <dgm:prSet/>
      <dgm:spPr/>
      <dgm:t>
        <a:bodyPr/>
        <a:lstStyle/>
        <a:p>
          <a:endParaRPr lang="en-GB"/>
        </a:p>
      </dgm:t>
    </dgm:pt>
    <dgm:pt modelId="{E646D825-D5B3-486E-8A54-90DCD15270CB}" type="sibTrans" cxnId="{0B90056C-8C67-4735-A5ED-699B6F5663B6}">
      <dgm:prSet/>
      <dgm:spPr/>
      <dgm:t>
        <a:bodyPr/>
        <a:lstStyle/>
        <a:p>
          <a:endParaRPr lang="en-GB"/>
        </a:p>
      </dgm:t>
    </dgm:pt>
    <dgm:pt modelId="{F16EF783-7F87-4D9F-90DB-E9A66AD74D45}">
      <dgm:prSet phldrT="[Text]"/>
      <dgm:spPr>
        <a:solidFill>
          <a:srgbClr val="7030A0"/>
        </a:solidFill>
      </dgm:spPr>
      <dgm:t>
        <a:bodyPr/>
        <a:lstStyle/>
        <a:p>
          <a:r>
            <a:rPr lang="tr-TR" b="1" smtClean="0">
              <a:latin typeface="Arial" pitchFamily="34" charset="0"/>
              <a:cs typeface="Arial" pitchFamily="34" charset="0"/>
            </a:rPr>
            <a:t>Devlet 6 ay içinde raporlama yapmalı</a:t>
          </a:r>
          <a:endParaRPr lang="en-GB" b="1" dirty="0">
            <a:latin typeface="Arial" pitchFamily="34" charset="0"/>
            <a:cs typeface="Arial" pitchFamily="34" charset="0"/>
          </a:endParaRPr>
        </a:p>
      </dgm:t>
    </dgm:pt>
    <dgm:pt modelId="{ADA97FE4-794A-41E7-A9A8-8A5557C447A0}" type="parTrans" cxnId="{8F8CE1AB-F79E-4554-B970-79B5C44D119B}">
      <dgm:prSet/>
      <dgm:spPr/>
      <dgm:t>
        <a:bodyPr/>
        <a:lstStyle/>
        <a:p>
          <a:endParaRPr lang="en-GB"/>
        </a:p>
      </dgm:t>
    </dgm:pt>
    <dgm:pt modelId="{7784B105-6B6C-452B-ADDD-6A5409A3BBA2}" type="sibTrans" cxnId="{8F8CE1AB-F79E-4554-B970-79B5C44D119B}">
      <dgm:prSet/>
      <dgm:spPr/>
      <dgm:t>
        <a:bodyPr/>
        <a:lstStyle/>
        <a:p>
          <a:endParaRPr lang="en-GB"/>
        </a:p>
      </dgm:t>
    </dgm:pt>
    <dgm:pt modelId="{B2FAA0AD-C2CC-41B9-904E-ACD10C2FA101}">
      <dgm:prSet phldrT="[Text]"/>
      <dgm:spPr>
        <a:solidFill>
          <a:srgbClr val="00B0F0"/>
        </a:solidFill>
      </dgm:spPr>
      <dgm:t>
        <a:bodyPr/>
        <a:lstStyle/>
        <a:p>
          <a:r>
            <a:rPr lang="tr-TR" b="1" smtClean="0">
              <a:latin typeface="Arial" pitchFamily="34" charset="0"/>
              <a:cs typeface="Arial" pitchFamily="34" charset="0"/>
            </a:rPr>
            <a:t>Komite ek bilgi talep edebilir</a:t>
          </a:r>
          <a:endParaRPr lang="en-GB" b="1" dirty="0">
            <a:latin typeface="Arial" pitchFamily="34" charset="0"/>
            <a:cs typeface="Arial" pitchFamily="34" charset="0"/>
          </a:endParaRPr>
        </a:p>
      </dgm:t>
    </dgm:pt>
    <dgm:pt modelId="{08CB1D31-5482-411D-87DC-AB81D2A032FC}" type="parTrans" cxnId="{4CABFA09-F117-46B9-A2E4-F53DE1D49839}">
      <dgm:prSet/>
      <dgm:spPr/>
      <dgm:t>
        <a:bodyPr/>
        <a:lstStyle/>
        <a:p>
          <a:endParaRPr lang="en-GB"/>
        </a:p>
      </dgm:t>
    </dgm:pt>
    <dgm:pt modelId="{D6F7CC6D-B669-4FF4-9BEC-A8BFF3A82478}" type="sibTrans" cxnId="{4CABFA09-F117-46B9-A2E4-F53DE1D49839}">
      <dgm:prSet/>
      <dgm:spPr/>
      <dgm:t>
        <a:bodyPr/>
        <a:lstStyle/>
        <a:p>
          <a:endParaRPr lang="en-GB"/>
        </a:p>
      </dgm:t>
    </dgm:pt>
    <dgm:pt modelId="{01E4E68C-E503-45BA-8B5C-3AB2D2FBAEBF}">
      <dgm:prSet/>
      <dgm:spPr>
        <a:solidFill>
          <a:srgbClr val="92D050"/>
        </a:solidFill>
      </dgm:spPr>
      <dgm:t>
        <a:bodyPr/>
        <a:lstStyle/>
        <a:p>
          <a:r>
            <a:rPr lang="tr-TR" b="1" smtClean="0">
              <a:latin typeface="Arial" pitchFamily="34" charset="0"/>
              <a:cs typeface="Arial" pitchFamily="34" charset="0"/>
            </a:rPr>
            <a:t>Taraf Devletin bir sonraki dönemsel raporu</a:t>
          </a:r>
          <a:endParaRPr lang="en-GB" b="1" dirty="0">
            <a:latin typeface="Arial" pitchFamily="34" charset="0"/>
            <a:cs typeface="Arial" pitchFamily="34" charset="0"/>
          </a:endParaRPr>
        </a:p>
      </dgm:t>
    </dgm:pt>
    <dgm:pt modelId="{9B956D51-EC64-4539-BE27-44C9EC3388DE}" type="parTrans" cxnId="{D03F57EE-734A-4E22-903F-F912AD67D4CA}">
      <dgm:prSet/>
      <dgm:spPr/>
      <dgm:t>
        <a:bodyPr/>
        <a:lstStyle/>
        <a:p>
          <a:endParaRPr lang="en-GB"/>
        </a:p>
      </dgm:t>
    </dgm:pt>
    <dgm:pt modelId="{EBAD0D94-785B-442D-98D7-F69E41575616}" type="sibTrans" cxnId="{D03F57EE-734A-4E22-903F-F912AD67D4CA}">
      <dgm:prSet/>
      <dgm:spPr/>
      <dgm:t>
        <a:bodyPr/>
        <a:lstStyle/>
        <a:p>
          <a:endParaRPr lang="en-GB"/>
        </a:p>
      </dgm:t>
    </dgm:pt>
    <dgm:pt modelId="{AB333D6B-2402-4F78-AFE8-B71AC8111AA2}" type="pres">
      <dgm:prSet presAssocID="{22132689-DD09-4A29-8F22-3ADA2E3AF8D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3A1B427-5432-4B42-B4A4-76B36DC1C86B}" type="pres">
      <dgm:prSet presAssocID="{5A2E4E74-D0BE-425B-BDF2-B0D43346A07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2F30FD9-1473-403F-AF4D-B3516BDE1B8E}" type="pres">
      <dgm:prSet presAssocID="{E646D825-D5B3-486E-8A54-90DCD15270CB}" presName="sibTrans" presStyleLbl="sibTrans2D1" presStyleIdx="0" presStyleCnt="3"/>
      <dgm:spPr/>
      <dgm:t>
        <a:bodyPr/>
        <a:lstStyle/>
        <a:p>
          <a:endParaRPr lang="en-GB"/>
        </a:p>
      </dgm:t>
    </dgm:pt>
    <dgm:pt modelId="{3E3F6565-FF3A-483D-88DE-D7AB721057ED}" type="pres">
      <dgm:prSet presAssocID="{E646D825-D5B3-486E-8A54-90DCD15270CB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CA1D6F77-0A5D-45E8-B0F2-34422D2906DE}" type="pres">
      <dgm:prSet presAssocID="{F16EF783-7F87-4D9F-90DB-E9A66AD74D4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C8847A-DC85-4528-96A0-D125BD567220}" type="pres">
      <dgm:prSet presAssocID="{7784B105-6B6C-452B-ADDD-6A5409A3BBA2}" presName="sibTrans" presStyleLbl="sibTrans2D1" presStyleIdx="1" presStyleCnt="3"/>
      <dgm:spPr/>
      <dgm:t>
        <a:bodyPr/>
        <a:lstStyle/>
        <a:p>
          <a:endParaRPr lang="en-GB"/>
        </a:p>
      </dgm:t>
    </dgm:pt>
    <dgm:pt modelId="{9DBC9018-DAF7-48B3-9FD0-2CCE3C07D1DF}" type="pres">
      <dgm:prSet presAssocID="{7784B105-6B6C-452B-ADDD-6A5409A3BBA2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8DACFAD4-4AFD-47E7-A616-7FA72EEEE8CC}" type="pres">
      <dgm:prSet presAssocID="{B2FAA0AD-C2CC-41B9-904E-ACD10C2FA10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0177A61-B600-4B92-B054-54E135EB3DEB}" type="pres">
      <dgm:prSet presAssocID="{D6F7CC6D-B669-4FF4-9BEC-A8BFF3A82478}" presName="sibTrans" presStyleLbl="sibTrans2D1" presStyleIdx="2" presStyleCnt="3"/>
      <dgm:spPr/>
      <dgm:t>
        <a:bodyPr/>
        <a:lstStyle/>
        <a:p>
          <a:endParaRPr lang="en-GB"/>
        </a:p>
      </dgm:t>
    </dgm:pt>
    <dgm:pt modelId="{8B11E929-075E-43B3-96E8-C7247092F1FF}" type="pres">
      <dgm:prSet presAssocID="{D6F7CC6D-B669-4FF4-9BEC-A8BFF3A82478}" presName="connectorText" presStyleLbl="sibTrans2D1" presStyleIdx="2" presStyleCnt="3"/>
      <dgm:spPr/>
      <dgm:t>
        <a:bodyPr/>
        <a:lstStyle/>
        <a:p>
          <a:endParaRPr lang="en-GB"/>
        </a:p>
      </dgm:t>
    </dgm:pt>
    <dgm:pt modelId="{09FC54BE-C33B-4C33-8215-82590D9B0E02}" type="pres">
      <dgm:prSet presAssocID="{01E4E68C-E503-45BA-8B5C-3AB2D2FBAEB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C8B95DB-C944-4E88-BC09-F3AB9EAFE7C6}" type="presOf" srcId="{E646D825-D5B3-486E-8A54-90DCD15270CB}" destId="{F2F30FD9-1473-403F-AF4D-B3516BDE1B8E}" srcOrd="0" destOrd="0" presId="urn:microsoft.com/office/officeart/2005/8/layout/process1"/>
    <dgm:cxn modelId="{23CA22C0-FF2E-46F2-AF4A-7308871B2A81}" type="presOf" srcId="{E646D825-D5B3-486E-8A54-90DCD15270CB}" destId="{3E3F6565-FF3A-483D-88DE-D7AB721057ED}" srcOrd="1" destOrd="0" presId="urn:microsoft.com/office/officeart/2005/8/layout/process1"/>
    <dgm:cxn modelId="{B588B676-48D5-4BB3-84D3-650FE0452D11}" type="presOf" srcId="{5A2E4E74-D0BE-425B-BDF2-B0D43346A077}" destId="{43A1B427-5432-4B42-B4A4-76B36DC1C86B}" srcOrd="0" destOrd="0" presId="urn:microsoft.com/office/officeart/2005/8/layout/process1"/>
    <dgm:cxn modelId="{4CABFA09-F117-46B9-A2E4-F53DE1D49839}" srcId="{22132689-DD09-4A29-8F22-3ADA2E3AF8D3}" destId="{B2FAA0AD-C2CC-41B9-904E-ACD10C2FA101}" srcOrd="2" destOrd="0" parTransId="{08CB1D31-5482-411D-87DC-AB81D2A032FC}" sibTransId="{D6F7CC6D-B669-4FF4-9BEC-A8BFF3A82478}"/>
    <dgm:cxn modelId="{D787521A-8413-4A54-AA8C-D9391A58C8C2}" type="presOf" srcId="{D6F7CC6D-B669-4FF4-9BEC-A8BFF3A82478}" destId="{8B11E929-075E-43B3-96E8-C7247092F1FF}" srcOrd="1" destOrd="0" presId="urn:microsoft.com/office/officeart/2005/8/layout/process1"/>
    <dgm:cxn modelId="{92C99320-BB24-4A4D-B76C-21F46FB064C8}" type="presOf" srcId="{F16EF783-7F87-4D9F-90DB-E9A66AD74D45}" destId="{CA1D6F77-0A5D-45E8-B0F2-34422D2906DE}" srcOrd="0" destOrd="0" presId="urn:microsoft.com/office/officeart/2005/8/layout/process1"/>
    <dgm:cxn modelId="{6450F024-D798-4E61-9F6A-4B20D0E504EE}" type="presOf" srcId="{D6F7CC6D-B669-4FF4-9BEC-A8BFF3A82478}" destId="{F0177A61-B600-4B92-B054-54E135EB3DEB}" srcOrd="0" destOrd="0" presId="urn:microsoft.com/office/officeart/2005/8/layout/process1"/>
    <dgm:cxn modelId="{BA15922A-DAF0-4642-AFC4-6EBC34001C74}" type="presOf" srcId="{22132689-DD09-4A29-8F22-3ADA2E3AF8D3}" destId="{AB333D6B-2402-4F78-AFE8-B71AC8111AA2}" srcOrd="0" destOrd="0" presId="urn:microsoft.com/office/officeart/2005/8/layout/process1"/>
    <dgm:cxn modelId="{0B90056C-8C67-4735-A5ED-699B6F5663B6}" srcId="{22132689-DD09-4A29-8F22-3ADA2E3AF8D3}" destId="{5A2E4E74-D0BE-425B-BDF2-B0D43346A077}" srcOrd="0" destOrd="0" parTransId="{A75D82D9-4376-43BF-98EB-88E429B9D512}" sibTransId="{E646D825-D5B3-486E-8A54-90DCD15270CB}"/>
    <dgm:cxn modelId="{D03F57EE-734A-4E22-903F-F912AD67D4CA}" srcId="{22132689-DD09-4A29-8F22-3ADA2E3AF8D3}" destId="{01E4E68C-E503-45BA-8B5C-3AB2D2FBAEBF}" srcOrd="3" destOrd="0" parTransId="{9B956D51-EC64-4539-BE27-44C9EC3388DE}" sibTransId="{EBAD0D94-785B-442D-98D7-F69E41575616}"/>
    <dgm:cxn modelId="{780FE50B-F6BD-4604-AE1E-73B74D67A32A}" type="presOf" srcId="{B2FAA0AD-C2CC-41B9-904E-ACD10C2FA101}" destId="{8DACFAD4-4AFD-47E7-A616-7FA72EEEE8CC}" srcOrd="0" destOrd="0" presId="urn:microsoft.com/office/officeart/2005/8/layout/process1"/>
    <dgm:cxn modelId="{61390242-BA57-49BB-97C8-7CF7E7661B93}" type="presOf" srcId="{7784B105-6B6C-452B-ADDD-6A5409A3BBA2}" destId="{9DBC9018-DAF7-48B3-9FD0-2CCE3C07D1DF}" srcOrd="1" destOrd="0" presId="urn:microsoft.com/office/officeart/2005/8/layout/process1"/>
    <dgm:cxn modelId="{4E7A92F8-1425-4EAA-8C30-492BDCE7D3D1}" type="presOf" srcId="{01E4E68C-E503-45BA-8B5C-3AB2D2FBAEBF}" destId="{09FC54BE-C33B-4C33-8215-82590D9B0E02}" srcOrd="0" destOrd="0" presId="urn:microsoft.com/office/officeart/2005/8/layout/process1"/>
    <dgm:cxn modelId="{8F8CE1AB-F79E-4554-B970-79B5C44D119B}" srcId="{22132689-DD09-4A29-8F22-3ADA2E3AF8D3}" destId="{F16EF783-7F87-4D9F-90DB-E9A66AD74D45}" srcOrd="1" destOrd="0" parTransId="{ADA97FE4-794A-41E7-A9A8-8A5557C447A0}" sibTransId="{7784B105-6B6C-452B-ADDD-6A5409A3BBA2}"/>
    <dgm:cxn modelId="{8C2975C6-27DC-4DEF-A89A-4E61E9E2E3C0}" type="presOf" srcId="{7784B105-6B6C-452B-ADDD-6A5409A3BBA2}" destId="{5AC8847A-DC85-4528-96A0-D125BD567220}" srcOrd="0" destOrd="0" presId="urn:microsoft.com/office/officeart/2005/8/layout/process1"/>
    <dgm:cxn modelId="{41689CF0-B1ED-401D-A524-8B78B3F96E1E}" type="presParOf" srcId="{AB333D6B-2402-4F78-AFE8-B71AC8111AA2}" destId="{43A1B427-5432-4B42-B4A4-76B36DC1C86B}" srcOrd="0" destOrd="0" presId="urn:microsoft.com/office/officeart/2005/8/layout/process1"/>
    <dgm:cxn modelId="{8EEC55C8-5B7A-4C6D-BC76-32A6491C16EC}" type="presParOf" srcId="{AB333D6B-2402-4F78-AFE8-B71AC8111AA2}" destId="{F2F30FD9-1473-403F-AF4D-B3516BDE1B8E}" srcOrd="1" destOrd="0" presId="urn:microsoft.com/office/officeart/2005/8/layout/process1"/>
    <dgm:cxn modelId="{60216110-661D-4240-A7CE-B6AD98D0A49A}" type="presParOf" srcId="{F2F30FD9-1473-403F-AF4D-B3516BDE1B8E}" destId="{3E3F6565-FF3A-483D-88DE-D7AB721057ED}" srcOrd="0" destOrd="0" presId="urn:microsoft.com/office/officeart/2005/8/layout/process1"/>
    <dgm:cxn modelId="{3442705B-6674-4EB4-B0C5-F14B7D6ABE1D}" type="presParOf" srcId="{AB333D6B-2402-4F78-AFE8-B71AC8111AA2}" destId="{CA1D6F77-0A5D-45E8-B0F2-34422D2906DE}" srcOrd="2" destOrd="0" presId="urn:microsoft.com/office/officeart/2005/8/layout/process1"/>
    <dgm:cxn modelId="{3797A7CC-4257-4693-88F2-0D761C4CFD25}" type="presParOf" srcId="{AB333D6B-2402-4F78-AFE8-B71AC8111AA2}" destId="{5AC8847A-DC85-4528-96A0-D125BD567220}" srcOrd="3" destOrd="0" presId="urn:microsoft.com/office/officeart/2005/8/layout/process1"/>
    <dgm:cxn modelId="{73ABD21B-61D0-4AA9-B11E-066B33FDCFE7}" type="presParOf" srcId="{5AC8847A-DC85-4528-96A0-D125BD567220}" destId="{9DBC9018-DAF7-48B3-9FD0-2CCE3C07D1DF}" srcOrd="0" destOrd="0" presId="urn:microsoft.com/office/officeart/2005/8/layout/process1"/>
    <dgm:cxn modelId="{80503A5A-547E-4847-BCAA-559F5B74A0D1}" type="presParOf" srcId="{AB333D6B-2402-4F78-AFE8-B71AC8111AA2}" destId="{8DACFAD4-4AFD-47E7-A616-7FA72EEEE8CC}" srcOrd="4" destOrd="0" presId="urn:microsoft.com/office/officeart/2005/8/layout/process1"/>
    <dgm:cxn modelId="{3F5A3C1B-C316-41F2-8A26-2E53CBB46803}" type="presParOf" srcId="{AB333D6B-2402-4F78-AFE8-B71AC8111AA2}" destId="{F0177A61-B600-4B92-B054-54E135EB3DEB}" srcOrd="5" destOrd="0" presId="urn:microsoft.com/office/officeart/2005/8/layout/process1"/>
    <dgm:cxn modelId="{09ABB340-E6B0-4799-B266-DB69639D92F7}" type="presParOf" srcId="{F0177A61-B600-4B92-B054-54E135EB3DEB}" destId="{8B11E929-075E-43B3-96E8-C7247092F1FF}" srcOrd="0" destOrd="0" presId="urn:microsoft.com/office/officeart/2005/8/layout/process1"/>
    <dgm:cxn modelId="{420162A2-1F29-47D2-A76D-0FE9C9240563}" type="presParOf" srcId="{AB333D6B-2402-4F78-AFE8-B71AC8111AA2}" destId="{09FC54BE-C33B-4C33-8215-82590D9B0E02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75FAAE-294A-4A24-8295-51546AA2DAB0}">
      <dsp:nvSpPr>
        <dsp:cNvPr id="0" name=""/>
        <dsp:cNvSpPr/>
      </dsp:nvSpPr>
      <dsp:spPr>
        <a:xfrm>
          <a:off x="0" y="83919"/>
          <a:ext cx="7532914" cy="5276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>
              <a:latin typeface="Arial" pitchFamily="34" charset="0"/>
              <a:cs typeface="Arial" pitchFamily="34" charset="0"/>
            </a:rPr>
            <a:t>Bireysel Başvuru Usulüne ilişkin bazı hususlar</a:t>
          </a:r>
          <a:endParaRPr lang="en-GB" sz="2200" kern="1200" dirty="0"/>
        </a:p>
      </dsp:txBody>
      <dsp:txXfrm>
        <a:off x="25759" y="109678"/>
        <a:ext cx="7481396" cy="476152"/>
      </dsp:txXfrm>
    </dsp:sp>
    <dsp:sp modelId="{2587E046-9EC7-40E0-9BEF-6B5B1FAD349B}">
      <dsp:nvSpPr>
        <dsp:cNvPr id="0" name=""/>
        <dsp:cNvSpPr/>
      </dsp:nvSpPr>
      <dsp:spPr>
        <a:xfrm>
          <a:off x="0" y="611589"/>
          <a:ext cx="7532914" cy="2185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17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1700" kern="1200" smtClean="0">
              <a:latin typeface="Arial" pitchFamily="34" charset="0"/>
              <a:cs typeface="Arial" pitchFamily="34" charset="0"/>
            </a:rPr>
            <a:t>Yarı-yargısal usul</a:t>
          </a:r>
          <a:endParaRPr lang="en-GB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1700" kern="1200" smtClean="0">
              <a:latin typeface="Arial" pitchFamily="34" charset="0"/>
              <a:cs typeface="Arial" pitchFamily="34" charset="0"/>
            </a:rPr>
            <a:t>Yazılı usul</a:t>
          </a:r>
          <a:endParaRPr lang="en-GB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1700" kern="1200" smtClean="0">
              <a:latin typeface="Arial" pitchFamily="34" charset="0"/>
              <a:cs typeface="Arial" pitchFamily="34" charset="0"/>
            </a:rPr>
            <a:t>Kayıt</a:t>
          </a:r>
          <a:r>
            <a:rPr lang="en-GB" sz="1700" kern="1200" smtClean="0">
              <a:latin typeface="Arial" pitchFamily="34" charset="0"/>
              <a:cs typeface="Arial" pitchFamily="34" charset="0"/>
            </a:rPr>
            <a:t> (</a:t>
          </a:r>
          <a:r>
            <a:rPr lang="tr-TR" sz="1700" kern="1200" smtClean="0">
              <a:latin typeface="Arial" pitchFamily="34" charset="0"/>
              <a:cs typeface="Arial" pitchFamily="34" charset="0"/>
            </a:rPr>
            <a:t>Ön-kabuledilebilirlik)</a:t>
          </a:r>
          <a:endParaRPr lang="en-GB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1700" kern="1200" smtClean="0">
              <a:latin typeface="Arial" pitchFamily="34" charset="0"/>
              <a:cs typeface="Arial" pitchFamily="34" charset="0"/>
            </a:rPr>
            <a:t>Komite görüş ve tavsiyelerini bildiriyor</a:t>
          </a:r>
          <a:endParaRPr lang="en-GB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1700" kern="1200" smtClean="0">
              <a:latin typeface="Arial" pitchFamily="34" charset="0"/>
              <a:cs typeface="Arial" pitchFamily="34" charset="0"/>
            </a:rPr>
            <a:t>Sözleşme hükümlerine ilişkin açıklayıcı beyanlar ortaya koyma</a:t>
          </a:r>
          <a:endParaRPr lang="en-GB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1700" kern="1200" smtClean="0">
              <a:latin typeface="Arial" pitchFamily="34" charset="0"/>
              <a:cs typeface="Arial" pitchFamily="34" charset="0"/>
            </a:rPr>
            <a:t>Bireysel başvuru sonucunda Komite’nin görüş ve tavsiyelerinin yerine getirilmesi, Taraf Devletin siyasi iradesine bağlıdır. </a:t>
          </a:r>
          <a:endParaRPr lang="en-GB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GB" sz="1700" kern="1200" dirty="0"/>
        </a:p>
      </dsp:txBody>
      <dsp:txXfrm>
        <a:off x="0" y="611589"/>
        <a:ext cx="7532914" cy="2185920"/>
      </dsp:txXfrm>
    </dsp:sp>
    <dsp:sp modelId="{E7D283F5-2550-4985-B172-DBB4498D2693}">
      <dsp:nvSpPr>
        <dsp:cNvPr id="0" name=""/>
        <dsp:cNvSpPr/>
      </dsp:nvSpPr>
      <dsp:spPr>
        <a:xfrm>
          <a:off x="0" y="2797509"/>
          <a:ext cx="7532914" cy="527670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>
              <a:latin typeface="Arial" pitchFamily="34" charset="0"/>
              <a:cs typeface="Arial" pitchFamily="34" charset="0"/>
            </a:rPr>
            <a:t>Bireysel başvuruda olmayanlar</a:t>
          </a:r>
          <a:endParaRPr lang="en-GB" sz="2200" kern="1200" dirty="0">
            <a:latin typeface="Arial" pitchFamily="34" charset="0"/>
            <a:cs typeface="Arial" pitchFamily="34" charset="0"/>
          </a:endParaRPr>
        </a:p>
      </dsp:txBody>
      <dsp:txXfrm>
        <a:off x="25759" y="2823268"/>
        <a:ext cx="7481396" cy="476152"/>
      </dsp:txXfrm>
    </dsp:sp>
    <dsp:sp modelId="{DC080327-5F35-44B9-9CB4-E399AAC45820}">
      <dsp:nvSpPr>
        <dsp:cNvPr id="0" name=""/>
        <dsp:cNvSpPr/>
      </dsp:nvSpPr>
      <dsp:spPr>
        <a:xfrm>
          <a:off x="0" y="3325179"/>
          <a:ext cx="7532914" cy="1115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17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1700" kern="1200" smtClean="0">
              <a:latin typeface="Arial" pitchFamily="34" charset="0"/>
              <a:cs typeface="Arial" pitchFamily="34" charset="0"/>
            </a:rPr>
            <a:t>Komite bir mahkeme değildir</a:t>
          </a:r>
          <a:endParaRPr lang="en-GB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1700" kern="1200" smtClean="0">
              <a:latin typeface="Arial" pitchFamily="34" charset="0"/>
              <a:cs typeface="Arial" pitchFamily="34" charset="0"/>
            </a:rPr>
            <a:t>Sözlü duruşma usulü yok</a:t>
          </a:r>
          <a:endParaRPr lang="en-GB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1700" kern="1200" smtClean="0">
              <a:latin typeface="Arial" pitchFamily="34" charset="0"/>
              <a:cs typeface="Arial" pitchFamily="34" charset="0"/>
            </a:rPr>
            <a:t>Avukatların katılımı söz konusu değil</a:t>
          </a:r>
          <a:endParaRPr lang="en-GB" sz="17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1700" kern="1200" smtClean="0">
              <a:latin typeface="Arial" pitchFamily="34" charset="0"/>
              <a:cs typeface="Arial" pitchFamily="34" charset="0"/>
            </a:rPr>
            <a:t>Sonucun hukuken icra edilebilirliği söz konusu değil.</a:t>
          </a:r>
          <a:endParaRPr lang="en-GB" sz="1700" kern="1200" dirty="0">
            <a:latin typeface="Arial" pitchFamily="34" charset="0"/>
            <a:cs typeface="Arial" pitchFamily="34" charset="0"/>
          </a:endParaRPr>
        </a:p>
      </dsp:txBody>
      <dsp:txXfrm>
        <a:off x="0" y="3325179"/>
        <a:ext cx="7532914" cy="11157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39FA7D06-EEBE-4100-9C88-81F72FB0816F}" type="datetime1">
              <a:rPr lang="fr-FR"/>
              <a:pPr>
                <a:defRPr/>
              </a:pPr>
              <a:t>11/12/2012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F679E446-39ED-45DA-822A-FE06171E304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029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-108" charset="-128"/>
              </a:defRPr>
            </a:lvl1pPr>
          </a:lstStyle>
          <a:p>
            <a:pPr>
              <a:defRPr/>
            </a:pPr>
            <a:fld id="{3037B757-0884-4D9D-8223-3788225C400D}" type="datetimeFigureOut">
              <a:rPr lang="en-GB"/>
              <a:pPr>
                <a:defRPr/>
              </a:pPr>
              <a:t>11/12/2012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-108" charset="-128"/>
              </a:defRPr>
            </a:lvl1pPr>
          </a:lstStyle>
          <a:p>
            <a:pPr>
              <a:defRPr/>
            </a:pPr>
            <a:fld id="{A1AA0469-B06C-43D9-A17C-3B6BF99E9B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4725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D0930A19-C06A-49B8-93E5-0BDC33A41919}" type="slidenum">
              <a:rPr lang="en-GB" smtClean="0"/>
              <a:pPr eaLnBrk="1" hangingPunct="1"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GB" b="1" smtClean="0"/>
              <a:t>Slide Three</a:t>
            </a:r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5262DFA5-6BC4-4033-AC2D-FB5C7D4A6CF4}" type="slidenum">
              <a:rPr lang="en-GB" smtClean="0"/>
              <a:pPr eaLnBrk="1" hangingPunct="1"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 b="1" smtClean="0"/>
              <a:t>Slide 5</a:t>
            </a:r>
            <a:endParaRPr lang="it-IT" smtClean="0"/>
          </a:p>
          <a:p>
            <a:pPr eaLnBrk="1" hangingPunct="1">
              <a:spcBef>
                <a:spcPct val="0"/>
              </a:spcBef>
            </a:pPr>
            <a:endParaRPr lang="it-IT" smtClean="0"/>
          </a:p>
          <a:p>
            <a:pPr eaLnBrk="1" hangingPunct="1">
              <a:spcBef>
                <a:spcPct val="0"/>
              </a:spcBef>
            </a:pPr>
            <a:r>
              <a:rPr lang="it-IT" smtClean="0"/>
              <a:t>The purpose of this slide is to illustrate the process between submitting a complaint and it being finalized by the Committee.</a:t>
            </a:r>
          </a:p>
          <a:p>
            <a:pPr eaLnBrk="1" hangingPunct="1">
              <a:spcBef>
                <a:spcPct val="0"/>
              </a:spcBef>
            </a:pPr>
            <a:endParaRPr lang="it-IT" smtClean="0"/>
          </a:p>
          <a:p>
            <a:pPr eaLnBrk="1" hangingPunct="1">
              <a:spcBef>
                <a:spcPct val="0"/>
              </a:spcBef>
            </a:pPr>
            <a:r>
              <a:rPr lang="it-IT" smtClean="0"/>
              <a:t>The trainer might wish to illustrate the procedure by identifying the ‘views’ of another Committee under its Optional Protocol – for example, OP CEDAW – and discussing the process with the participants.  By illustrating the process through a real example, the participants might be able to contextualize the process.</a:t>
            </a:r>
            <a:endParaRPr lang="it-IT" b="1" smtClean="0"/>
          </a:p>
        </p:txBody>
      </p:sp>
      <p:sp>
        <p:nvSpPr>
          <p:cNvPr id="41987" name="Slide Number Placeholder 3"/>
          <p:cNvSpPr txBox="1">
            <a:spLocks noGrp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9FC934F-B175-4E2F-BA82-E8EC59BF5995}" type="slidenum">
              <a:rPr lang="en-US" sz="1200">
                <a:latin typeface="+mn-lt"/>
                <a:ea typeface="ＭＳ Ｐゴシック" pitchFamily="-108" charset="-128"/>
              </a:rPr>
              <a:pPr algn="r">
                <a:defRPr/>
              </a:pPr>
              <a:t>3</a:t>
            </a:fld>
            <a:endParaRPr lang="en-US" sz="1200">
              <a:latin typeface="+mn-lt"/>
              <a:ea typeface="ＭＳ Ｐゴシック" pitchFamily="-108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GB" b="1" smtClean="0"/>
              <a:t>Slide Three</a:t>
            </a:r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A2B1476D-75A8-41FC-B9F9-7968F218D653}" type="slidenum">
              <a:rPr lang="en-GB" smtClean="0"/>
              <a:pPr eaLnBrk="1" hangingPunct="1"/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GB" b="1" dirty="0" smtClean="0"/>
              <a:t>Slide Three</a:t>
            </a:r>
          </a:p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D6853B5F-BAAC-4801-B276-CFCC2B375BFC}" type="slidenum">
              <a:rPr lang="en-GB" smtClean="0"/>
              <a:pPr eaLnBrk="1" hangingPunct="1"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E958F2F1-C64A-45AB-B5EF-78C06299831B}" type="slidenum">
              <a:rPr lang="en-GB" smtClean="0"/>
              <a:pPr eaLnBrk="1" hangingPunct="1"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F7C5ABD2-9D46-4114-BD91-0D629A117CF1}" type="slidenum">
              <a:rPr lang="en-GB" smtClean="0"/>
              <a:pPr eaLnBrk="1" hangingPunct="1"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smtClean="0"/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C038B65-0BF6-4F6D-B4F4-662576A715D6}" type="slidenum">
              <a:rPr lang="en-GB" smtClean="0"/>
              <a:pPr eaLnBrk="1" hangingPunct="1"/>
              <a:t>8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9" descr="OHCHR_logo_EN_blu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6018213"/>
            <a:ext cx="182562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6" descr="UN_log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725" y="6188075"/>
            <a:ext cx="574675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8" descr="title_slide_background_3_shine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55113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cteur droit 12"/>
          <p:cNvCxnSpPr/>
          <p:nvPr userDrawn="1"/>
        </p:nvCxnSpPr>
        <p:spPr>
          <a:xfrm rot="5400000">
            <a:off x="-849312" y="1438275"/>
            <a:ext cx="2874962" cy="1588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2" descr="ppt_white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313" y="5413375"/>
            <a:ext cx="4140200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3900" y="2041240"/>
            <a:ext cx="6590166" cy="1150263"/>
          </a:xfrm>
        </p:spPr>
        <p:txBody>
          <a:bodyPr/>
          <a:lstStyle>
            <a:lvl1pPr>
              <a:defRPr sz="2800" b="1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23900" y="4248607"/>
            <a:ext cx="6590166" cy="978756"/>
          </a:xfrm>
        </p:spPr>
        <p:txBody>
          <a:bodyPr>
            <a:normAutofit/>
          </a:bodyPr>
          <a:lstStyle>
            <a:lvl1pPr marL="0" indent="0" algn="l">
              <a:buNone/>
              <a:defRPr sz="2000" i="1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Cliquez</a:t>
            </a:r>
            <a:r>
              <a:rPr lang="en-US" dirty="0" smtClean="0"/>
              <a:t> pour modifier le style des </a:t>
            </a:r>
            <a:r>
              <a:rPr lang="en-US" dirty="0" err="1" smtClean="0"/>
              <a:t>sous-titres</a:t>
            </a:r>
            <a:r>
              <a:rPr lang="en-US" dirty="0" smtClean="0"/>
              <a:t>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8592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0832" y="1498601"/>
            <a:ext cx="7567085" cy="4477698"/>
          </a:xfrm>
        </p:spPr>
        <p:txBody>
          <a:bodyPr/>
          <a:lstStyle/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5CD65-CF66-4595-9BC1-A8633A569B1B}" type="datetime1">
              <a:rPr lang="fr-FR"/>
              <a:pPr>
                <a:defRPr/>
              </a:pPr>
              <a:t>11/12/2012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28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0832" y="1498601"/>
            <a:ext cx="3754968" cy="447769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98601"/>
            <a:ext cx="3659717" cy="447769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A134-B968-415D-8AFA-C3CA57C21388}" type="datetime1">
              <a:rPr lang="fr-FR"/>
              <a:pPr>
                <a:defRPr/>
              </a:pPr>
              <a:t>11/12/2012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9576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832" y="1498600"/>
            <a:ext cx="3756556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40832" y="2174875"/>
            <a:ext cx="3756556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498600"/>
            <a:ext cx="3662892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662892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76C54-B853-450F-802D-EE7E96456FA7}" type="datetime1">
              <a:rPr lang="fr-FR"/>
              <a:pPr>
                <a:defRPr/>
              </a:pPr>
              <a:t>11/12/2012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9359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786E4-7289-4670-86AB-C081273928C2}" type="datetime1">
              <a:rPr lang="fr-FR"/>
              <a:pPr>
                <a:defRPr/>
              </a:pPr>
              <a:t>11/12/2012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67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7E7F2-822F-4144-AA74-5BEF6AE012EF}" type="datetime1">
              <a:rPr lang="fr-FR"/>
              <a:pPr>
                <a:defRPr/>
              </a:pPr>
              <a:t>11/12/2012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45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pp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4397" y="273050"/>
            <a:ext cx="2751116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4759583" cy="5703248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14397" y="1435101"/>
            <a:ext cx="2751116" cy="45709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14375" y="6356350"/>
            <a:ext cx="2751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83326-6110-4745-90FF-816B0135D3A8}" type="datetime1">
              <a:rPr lang="fr-FR"/>
              <a:pPr>
                <a:defRPr/>
              </a:pPr>
              <a:t>11/12/2012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75050" y="6356350"/>
            <a:ext cx="365918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506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pp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7073" y="4808256"/>
            <a:ext cx="7563541" cy="42300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850473" y="612775"/>
            <a:ext cx="7450141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7073" y="5231258"/>
            <a:ext cx="7563541" cy="60896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50900" y="6356350"/>
            <a:ext cx="17399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83D81-D430-4BF6-9058-248BE4F54AA5}" type="datetime1">
              <a:rPr lang="fr-FR"/>
              <a:pPr>
                <a:defRPr/>
              </a:pPr>
              <a:t>11/12/2012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3106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41363" y="274638"/>
            <a:ext cx="7566025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741363" y="1498600"/>
            <a:ext cx="7566025" cy="442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41363" y="6356350"/>
            <a:ext cx="18494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474747"/>
                </a:solidFill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7D2817B7-2182-4EC4-BD66-C59DA14A971B}" type="datetime1">
              <a:rPr lang="fr-FR"/>
              <a:pPr>
                <a:defRPr/>
              </a:pPr>
              <a:t>11/12/2012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824163" y="6356350"/>
            <a:ext cx="3263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90000"/>
                    <a:lumOff val="10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fr-FR"/>
          </a:p>
        </p:txBody>
      </p:sp>
      <p:cxnSp>
        <p:nvCxnSpPr>
          <p:cNvPr id="12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1" name="Picture 9" descr="ppt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4" r:id="rId7"/>
    <p:sldLayoutId id="2147483965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b="1" kern="1200">
          <a:solidFill>
            <a:schemeClr val="tx2"/>
          </a:solidFill>
          <a:latin typeface="Arial"/>
          <a:ea typeface="ＭＳ Ｐゴシック" pitchFamily="-108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6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2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ous-titre 9"/>
          <p:cNvSpPr>
            <a:spLocks noGrp="1"/>
          </p:cNvSpPr>
          <p:nvPr>
            <p:ph type="subTitle" idx="1"/>
          </p:nvPr>
        </p:nvSpPr>
        <p:spPr>
          <a:xfrm>
            <a:off x="723900" y="4248150"/>
            <a:ext cx="6589713" cy="979488"/>
          </a:xfrm>
        </p:spPr>
        <p:txBody>
          <a:bodyPr/>
          <a:lstStyle/>
          <a:p>
            <a:r>
              <a:rPr lang="en-US" sz="3200" smtClean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rPr>
              <a:t>Mod</a:t>
            </a:r>
            <a:r>
              <a:rPr lang="tr-TR" sz="3200" smtClean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rPr>
              <a:t>ül</a:t>
            </a:r>
            <a:r>
              <a:rPr lang="en-US" sz="3200" smtClean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rPr>
              <a:t> 8</a:t>
            </a:r>
          </a:p>
        </p:txBody>
      </p:sp>
      <p:sp>
        <p:nvSpPr>
          <p:cNvPr id="5123" name="Titre 10"/>
          <p:cNvSpPr>
            <a:spLocks noGrp="1"/>
          </p:cNvSpPr>
          <p:nvPr>
            <p:ph type="ctrTitle"/>
          </p:nvPr>
        </p:nvSpPr>
        <p:spPr>
          <a:xfrm>
            <a:off x="723900" y="1930400"/>
            <a:ext cx="7348538" cy="1149350"/>
          </a:xfrm>
        </p:spPr>
        <p:txBody>
          <a:bodyPr/>
          <a:lstStyle/>
          <a:p>
            <a:r>
              <a:rPr lang="tr-TR" sz="3400" smtClean="0">
                <a:latin typeface="Arial" charset="0"/>
                <a:ea typeface="ＭＳ Ｐゴシック" pitchFamily="34" charset="-128"/>
                <a:cs typeface="Arial" charset="0"/>
              </a:rPr>
              <a:t>İhtiyari</a:t>
            </a:r>
            <a:r>
              <a:rPr lang="en-US" sz="3400" smtClean="0">
                <a:latin typeface="Arial" charset="0"/>
                <a:ea typeface="ＭＳ Ｐゴシック" pitchFamily="34" charset="-128"/>
                <a:cs typeface="Arial" charset="0"/>
              </a:rPr>
              <a:t> Proto</a:t>
            </a:r>
            <a:r>
              <a:rPr lang="tr-TR" sz="3400" smtClean="0">
                <a:latin typeface="Arial" charset="0"/>
                <a:ea typeface="ＭＳ Ｐゴシック" pitchFamily="34" charset="-128"/>
                <a:cs typeface="Arial" charset="0"/>
              </a:rPr>
              <a:t>k</a:t>
            </a:r>
            <a:r>
              <a:rPr lang="en-US" sz="3400" smtClean="0">
                <a:latin typeface="Arial" charset="0"/>
                <a:ea typeface="ＭＳ Ｐゴシック" pitchFamily="34" charset="-128"/>
                <a:cs typeface="Arial" charset="0"/>
              </a:rPr>
              <a:t>ol</a:t>
            </a:r>
            <a:br>
              <a:rPr lang="en-US" sz="3400" smtClean="0">
                <a:latin typeface="Arial" charset="0"/>
                <a:ea typeface="ＭＳ Ｐゴシック" pitchFamily="34" charset="-128"/>
                <a:cs typeface="Arial" charset="0"/>
              </a:rPr>
            </a:br>
            <a:endParaRPr lang="en-GB" sz="340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317500" y="274638"/>
            <a:ext cx="8439150" cy="1090612"/>
          </a:xfrm>
        </p:spPr>
        <p:txBody>
          <a:bodyPr/>
          <a:lstStyle/>
          <a:p>
            <a:pPr algn="ctr" eaLnBrk="1" hangingPunct="1"/>
            <a:r>
              <a:rPr lang="tr-TR" sz="3600" smtClean="0">
                <a:latin typeface="Arial" charset="0"/>
                <a:ea typeface="ＭＳ Ｐゴシック" pitchFamily="34" charset="-128"/>
                <a:cs typeface="Arial" charset="0"/>
              </a:rPr>
              <a:t>Bireysel Başvuru Usulü</a:t>
            </a:r>
            <a:endParaRPr lang="fr-FR" sz="3600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7171" name="Content Placeholder 2"/>
          <p:cNvSpPr txBox="1">
            <a:spLocks/>
          </p:cNvSpPr>
          <p:nvPr/>
        </p:nvSpPr>
        <p:spPr bwMode="auto">
          <a:xfrm>
            <a:off x="1155700" y="1365250"/>
            <a:ext cx="7056438" cy="469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400">
              <a:cs typeface="Arial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722519047"/>
              </p:ext>
            </p:extLst>
          </p:nvPr>
        </p:nvGraphicFramePr>
        <p:xfrm>
          <a:off x="856343" y="1396999"/>
          <a:ext cx="7532914" cy="4524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265113" y="346075"/>
            <a:ext cx="86788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tr-TR" sz="3600" b="1" smtClean="0">
                <a:solidFill>
                  <a:schemeClr val="tx2"/>
                </a:solidFill>
                <a:cs typeface="Arial" charset="0"/>
              </a:rPr>
              <a:t>Bireysel Başvuru Süreç Akışı</a:t>
            </a:r>
            <a:endParaRPr lang="en-GB" sz="3600" b="1">
              <a:solidFill>
                <a:schemeClr val="tx2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063240" y="992188"/>
            <a:ext cx="2575560" cy="457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smtClean="0"/>
              <a:t>Bireysel Şikayetin Yapılması</a:t>
            </a:r>
            <a:endParaRPr lang="tr-TR" sz="1400"/>
          </a:p>
        </p:txBody>
      </p:sp>
      <p:sp>
        <p:nvSpPr>
          <p:cNvPr id="5" name="Rounded Rectangle 4"/>
          <p:cNvSpPr/>
          <p:nvPr/>
        </p:nvSpPr>
        <p:spPr>
          <a:xfrm>
            <a:off x="3063240" y="1603376"/>
            <a:ext cx="2575560" cy="457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smtClean="0"/>
              <a:t>Kabuledilebilirlik İncelemesi</a:t>
            </a:r>
            <a:endParaRPr lang="tr-TR" sz="1400"/>
          </a:p>
        </p:txBody>
      </p:sp>
      <p:sp>
        <p:nvSpPr>
          <p:cNvPr id="6" name="Rounded Rectangle 5"/>
          <p:cNvSpPr/>
          <p:nvPr/>
        </p:nvSpPr>
        <p:spPr>
          <a:xfrm>
            <a:off x="1272540" y="2357756"/>
            <a:ext cx="1409700" cy="22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smtClean="0"/>
              <a:t>Kabul edilebilir</a:t>
            </a:r>
            <a:endParaRPr lang="tr-TR" sz="1400"/>
          </a:p>
        </p:txBody>
      </p:sp>
      <p:sp>
        <p:nvSpPr>
          <p:cNvPr id="7" name="Rounded Rectangle 6"/>
          <p:cNvSpPr/>
          <p:nvPr/>
        </p:nvSpPr>
        <p:spPr>
          <a:xfrm>
            <a:off x="3126105" y="2987040"/>
            <a:ext cx="2575560" cy="457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smtClean="0"/>
              <a:t>Başvurunun esasının değerlendirilmesi</a:t>
            </a:r>
            <a:endParaRPr lang="tr-TR" sz="1400"/>
          </a:p>
        </p:txBody>
      </p:sp>
      <p:sp>
        <p:nvSpPr>
          <p:cNvPr id="8" name="Rounded Rectangle 7"/>
          <p:cNvSpPr/>
          <p:nvPr/>
        </p:nvSpPr>
        <p:spPr>
          <a:xfrm>
            <a:off x="891539" y="3762991"/>
            <a:ext cx="1920241" cy="22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smtClean="0"/>
              <a:t>İhlal var</a:t>
            </a:r>
            <a:endParaRPr lang="tr-TR" sz="1400"/>
          </a:p>
        </p:txBody>
      </p:sp>
      <p:sp>
        <p:nvSpPr>
          <p:cNvPr id="9" name="Rounded Rectangle 8"/>
          <p:cNvSpPr/>
          <p:nvPr/>
        </p:nvSpPr>
        <p:spPr>
          <a:xfrm>
            <a:off x="5989320" y="2357756"/>
            <a:ext cx="1615440" cy="22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smtClean="0"/>
              <a:t>Kabul edilemez</a:t>
            </a:r>
            <a:endParaRPr lang="tr-TR" sz="1400"/>
          </a:p>
        </p:txBody>
      </p:sp>
      <p:sp>
        <p:nvSpPr>
          <p:cNvPr id="10" name="Rounded Rectangle 9"/>
          <p:cNvSpPr/>
          <p:nvPr/>
        </p:nvSpPr>
        <p:spPr>
          <a:xfrm>
            <a:off x="5989320" y="2813368"/>
            <a:ext cx="1615440" cy="22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smtClean="0"/>
              <a:t>Başvurunun sonu</a:t>
            </a:r>
            <a:endParaRPr lang="tr-TR" sz="1400"/>
          </a:p>
        </p:txBody>
      </p:sp>
      <p:sp>
        <p:nvSpPr>
          <p:cNvPr id="11" name="Rounded Rectangle 10"/>
          <p:cNvSpPr/>
          <p:nvPr/>
        </p:nvSpPr>
        <p:spPr>
          <a:xfrm>
            <a:off x="2682240" y="5160345"/>
            <a:ext cx="3505200" cy="457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smtClean="0"/>
              <a:t>Tatmin edici sonuca ulaşana kadar izleme</a:t>
            </a:r>
            <a:endParaRPr lang="tr-TR" sz="1400"/>
          </a:p>
        </p:txBody>
      </p:sp>
      <p:sp>
        <p:nvSpPr>
          <p:cNvPr id="12" name="Rounded Rectangle 11"/>
          <p:cNvSpPr/>
          <p:nvPr/>
        </p:nvSpPr>
        <p:spPr>
          <a:xfrm>
            <a:off x="1868806" y="4323716"/>
            <a:ext cx="5090160" cy="457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smtClean="0"/>
              <a:t>Taraf Devlet ihlalin ortadan kalkması için gereken tedbirleri almalı</a:t>
            </a:r>
            <a:endParaRPr lang="tr-TR" sz="1400"/>
          </a:p>
        </p:txBody>
      </p:sp>
      <p:sp>
        <p:nvSpPr>
          <p:cNvPr id="13" name="Rounded Rectangle 12"/>
          <p:cNvSpPr/>
          <p:nvPr/>
        </p:nvSpPr>
        <p:spPr>
          <a:xfrm>
            <a:off x="6073139" y="3762991"/>
            <a:ext cx="1737361" cy="228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smtClean="0"/>
              <a:t>İhlal yok</a:t>
            </a:r>
            <a:endParaRPr lang="tr-TR" sz="140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973580" y="2156460"/>
            <a:ext cx="4880610" cy="228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858000" y="2145030"/>
            <a:ext cx="0" cy="2127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6" idx="0"/>
          </p:cNvCxnSpPr>
          <p:nvPr/>
        </p:nvCxnSpPr>
        <p:spPr>
          <a:xfrm>
            <a:off x="1973580" y="2179320"/>
            <a:ext cx="3810" cy="1784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2"/>
          </p:cNvCxnSpPr>
          <p:nvPr/>
        </p:nvCxnSpPr>
        <p:spPr>
          <a:xfrm>
            <a:off x="4351020" y="2060576"/>
            <a:ext cx="0" cy="1187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2" idx="2"/>
            <a:endCxn id="5" idx="0"/>
          </p:cNvCxnSpPr>
          <p:nvPr/>
        </p:nvCxnSpPr>
        <p:spPr>
          <a:xfrm>
            <a:off x="4351020" y="1449388"/>
            <a:ext cx="0" cy="1539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9" idx="2"/>
            <a:endCxn id="10" idx="0"/>
          </p:cNvCxnSpPr>
          <p:nvPr/>
        </p:nvCxnSpPr>
        <p:spPr>
          <a:xfrm>
            <a:off x="6797040" y="2586356"/>
            <a:ext cx="0" cy="2270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6" idx="2"/>
          </p:cNvCxnSpPr>
          <p:nvPr/>
        </p:nvCxnSpPr>
        <p:spPr>
          <a:xfrm rot="16200000" flipH="1">
            <a:off x="3082131" y="1481614"/>
            <a:ext cx="227012" cy="2436495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413885" y="2813368"/>
            <a:ext cx="0" cy="1736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7" idx="2"/>
            <a:endCxn id="13" idx="0"/>
          </p:cNvCxnSpPr>
          <p:nvPr/>
        </p:nvCxnSpPr>
        <p:spPr>
          <a:xfrm rot="16200000" flipH="1">
            <a:off x="5518477" y="2339647"/>
            <a:ext cx="318751" cy="2527935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7" idx="2"/>
          </p:cNvCxnSpPr>
          <p:nvPr/>
        </p:nvCxnSpPr>
        <p:spPr>
          <a:xfrm rot="5400000">
            <a:off x="3092927" y="2189638"/>
            <a:ext cx="66357" cy="2575560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851659" y="3510597"/>
            <a:ext cx="1" cy="2523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8" idx="2"/>
            <a:endCxn id="12" idx="0"/>
          </p:cNvCxnSpPr>
          <p:nvPr/>
        </p:nvCxnSpPr>
        <p:spPr>
          <a:xfrm rot="16200000" flipH="1">
            <a:off x="2966711" y="2876540"/>
            <a:ext cx="332125" cy="2562226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12" idx="2"/>
            <a:endCxn id="11" idx="0"/>
          </p:cNvCxnSpPr>
          <p:nvPr/>
        </p:nvCxnSpPr>
        <p:spPr>
          <a:xfrm>
            <a:off x="4413886" y="4780916"/>
            <a:ext cx="20954" cy="37942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325438" y="274638"/>
            <a:ext cx="8439150" cy="1090612"/>
          </a:xfrm>
        </p:spPr>
        <p:txBody>
          <a:bodyPr/>
          <a:lstStyle/>
          <a:p>
            <a:pPr algn="ctr" eaLnBrk="1" hangingPunct="1"/>
            <a:endParaRPr lang="en-US" sz="360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9219" name="Content Placeholder 2"/>
          <p:cNvSpPr txBox="1">
            <a:spLocks/>
          </p:cNvSpPr>
          <p:nvPr/>
        </p:nvSpPr>
        <p:spPr bwMode="auto">
          <a:xfrm>
            <a:off x="1016000" y="1073150"/>
            <a:ext cx="7056438" cy="498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400">
              <a:cs typeface="Arial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29490"/>
              </p:ext>
            </p:extLst>
          </p:nvPr>
        </p:nvGraphicFramePr>
        <p:xfrm>
          <a:off x="325438" y="234950"/>
          <a:ext cx="8586787" cy="58277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586787"/>
              </a:tblGrid>
              <a:tr h="606003">
                <a:tc>
                  <a:txBody>
                    <a:bodyPr/>
                    <a:lstStyle/>
                    <a:p>
                      <a:r>
                        <a:rPr lang="tr-TR" sz="2800" smtClean="0">
                          <a:latin typeface="Arial" pitchFamily="34" charset="0"/>
                          <a:cs typeface="Arial" pitchFamily="34" charset="0"/>
                        </a:rPr>
                        <a:t>Bireysel Başvuru için Kontrol Listesi</a:t>
                      </a:r>
                      <a:endParaRPr lang="en-GB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1" marB="45721"/>
                </a:tc>
              </a:tr>
              <a:tr h="427767">
                <a:tc>
                  <a:txBody>
                    <a:bodyPr/>
                    <a:lstStyle/>
                    <a:p>
                      <a:r>
                        <a:rPr lang="tr-TR" sz="1800" smtClean="0">
                          <a:latin typeface="Arial" pitchFamily="34" charset="0"/>
                          <a:cs typeface="Arial" pitchFamily="34" charset="0"/>
                        </a:rPr>
                        <a:t>Yazılı başvuru </a:t>
                      </a:r>
                      <a:r>
                        <a:rPr lang="en-GB" sz="1800" baseline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tr-TR" sz="1800" baseline="0" smtClean="0">
                          <a:latin typeface="Arial" pitchFamily="34" charset="0"/>
                          <a:cs typeface="Arial" pitchFamily="34" charset="0"/>
                        </a:rPr>
                        <a:t>veya kabul edilir diğer formatlar</a:t>
                      </a:r>
                      <a:r>
                        <a:rPr lang="en-GB" sz="1800" baseline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1" marB="45721"/>
                </a:tc>
              </a:tr>
              <a:tr h="427767">
                <a:tc>
                  <a:txBody>
                    <a:bodyPr/>
                    <a:lstStyle/>
                    <a:p>
                      <a:r>
                        <a:rPr lang="tr-TR" sz="1800" baseline="0" smtClean="0">
                          <a:latin typeface="Arial" pitchFamily="34" charset="0"/>
                          <a:cs typeface="Arial" pitchFamily="34" charset="0"/>
                        </a:rPr>
                        <a:t>Başvurucu ve mağdurun belirtilmesi </a:t>
                      </a:r>
                      <a:r>
                        <a:rPr lang="en-GB" sz="1800" baseline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tr-TR" sz="1800" baseline="0" smtClean="0">
                          <a:latin typeface="Arial" pitchFamily="34" charset="0"/>
                          <a:cs typeface="Arial" pitchFamily="34" charset="0"/>
                        </a:rPr>
                        <a:t>isim</a:t>
                      </a:r>
                      <a:r>
                        <a:rPr lang="en-GB" sz="1800" baseline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sz="1800" baseline="0" smtClean="0">
                          <a:latin typeface="Arial" pitchFamily="34" charset="0"/>
                          <a:cs typeface="Arial" pitchFamily="34" charset="0"/>
                        </a:rPr>
                        <a:t>temas bilgileri vs</a:t>
                      </a:r>
                      <a:r>
                        <a:rPr lang="en-GB" sz="1800" baseline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lang="tr-TR" sz="1800" baseline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1" marB="45721"/>
                </a:tc>
              </a:tr>
              <a:tr h="5583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smtClean="0">
                          <a:latin typeface="Arial" pitchFamily="34" charset="0"/>
                          <a:cs typeface="Arial" pitchFamily="34" charset="0"/>
                        </a:rPr>
                        <a:t>İlgili Taraf Devletin hangi devlet olduğu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1" marB="45721"/>
                </a:tc>
              </a:tr>
              <a:tr h="5583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aseline="0" smtClean="0">
                          <a:latin typeface="Arial" pitchFamily="34" charset="0"/>
                          <a:cs typeface="Arial" pitchFamily="34" charset="0"/>
                        </a:rPr>
                        <a:t>Başvurunun konusunun açıkça belirtilmesi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1" marB="45721"/>
                </a:tc>
              </a:tr>
              <a:tr h="5583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aseline="0" smtClean="0">
                          <a:latin typeface="Arial" pitchFamily="34" charset="0"/>
                          <a:cs typeface="Arial" pitchFamily="34" charset="0"/>
                        </a:rPr>
                        <a:t>İddia edilen hak ihlalinin niteliğinin açıklanması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1" marB="45721"/>
                </a:tc>
              </a:tr>
              <a:tr h="5583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smtClean="0">
                          <a:latin typeface="Arial" pitchFamily="34" charset="0"/>
                          <a:cs typeface="Arial" pitchFamily="34" charset="0"/>
                        </a:rPr>
                        <a:t>İç</a:t>
                      </a:r>
                      <a:r>
                        <a:rPr lang="tr-TR" sz="1800" baseline="0" smtClean="0">
                          <a:latin typeface="Arial" pitchFamily="34" charset="0"/>
                          <a:cs typeface="Arial" pitchFamily="34" charset="0"/>
                        </a:rPr>
                        <a:t> hukuk yollarının tüketilmesi için yapılanlar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1" marB="45721"/>
                </a:tc>
              </a:tr>
              <a:tr h="48241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smtClean="0">
                          <a:latin typeface="Arial" pitchFamily="34" charset="0"/>
                          <a:cs typeface="Arial" pitchFamily="34" charset="0"/>
                        </a:rPr>
                        <a:t>Şikayeti inceleyen başka uluslararası merciler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1" marB="45721"/>
                </a:tc>
              </a:tr>
              <a:tr h="45085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smtClean="0">
                          <a:latin typeface="Arial" pitchFamily="34" charset="0"/>
                          <a:cs typeface="Arial" pitchFamily="34" charset="0"/>
                        </a:rPr>
                        <a:t>Talep edilen tedbirler ile yaptırımların ne olduğu 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1" marB="45721"/>
                </a:tc>
              </a:tr>
              <a:tr h="45085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smtClean="0">
                          <a:latin typeface="Arial" pitchFamily="34" charset="0"/>
                          <a:cs typeface="Arial" pitchFamily="34" charset="0"/>
                        </a:rPr>
                        <a:t>Tarih, yer ve imza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1" marB="45721"/>
                </a:tc>
              </a:tr>
              <a:tr h="74859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smtClean="0">
                          <a:latin typeface="Arial" pitchFamily="34" charset="0"/>
                          <a:cs typeface="Arial" pitchFamily="34" charset="0"/>
                        </a:rPr>
                        <a:t>Ekli belgelerin listesi </a:t>
                      </a:r>
                      <a:r>
                        <a:rPr lang="en-GB" sz="1800" baseline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tr-TR" sz="1800" baseline="0" smtClean="0">
                          <a:latin typeface="Arial" pitchFamily="34" charset="0"/>
                          <a:cs typeface="Arial" pitchFamily="34" charset="0"/>
                        </a:rPr>
                        <a:t>önceki kararlar</a:t>
                      </a:r>
                      <a:r>
                        <a:rPr lang="en-GB" sz="1800" baseline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tr-TR" sz="1800" baseline="0" smtClean="0">
                          <a:latin typeface="Arial" pitchFamily="34" charset="0"/>
                          <a:cs typeface="Arial" pitchFamily="34" charset="0"/>
                        </a:rPr>
                        <a:t>ulusal mevzuat gibi ilgili belgelerin Komite’nin çalışma dillerinden birinde hazırlanmış özetleri)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1" marB="4572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>
          <a:xfrm>
            <a:off x="317500" y="274638"/>
            <a:ext cx="8439150" cy="1090612"/>
          </a:xfrm>
        </p:spPr>
        <p:txBody>
          <a:bodyPr/>
          <a:lstStyle/>
          <a:p>
            <a:pPr algn="ctr" eaLnBrk="1" hangingPunct="1"/>
            <a:endParaRPr lang="en-US" sz="360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0243" name="Content Placeholder 2"/>
          <p:cNvSpPr txBox="1">
            <a:spLocks/>
          </p:cNvSpPr>
          <p:nvPr/>
        </p:nvSpPr>
        <p:spPr bwMode="auto">
          <a:xfrm>
            <a:off x="1016000" y="1073150"/>
            <a:ext cx="7056438" cy="498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400">
              <a:cs typeface="Arial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102104"/>
              </p:ext>
            </p:extLst>
          </p:nvPr>
        </p:nvGraphicFramePr>
        <p:xfrm>
          <a:off x="317500" y="209550"/>
          <a:ext cx="8588375" cy="66151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660092"/>
                <a:gridCol w="1013839"/>
                <a:gridCol w="914444"/>
              </a:tblGrid>
              <a:tr h="580408">
                <a:tc>
                  <a:txBody>
                    <a:bodyPr/>
                    <a:lstStyle/>
                    <a:p>
                      <a:r>
                        <a:rPr lang="tr-TR" sz="2800" smtClean="0">
                          <a:latin typeface="Arial" pitchFamily="34" charset="0"/>
                          <a:cs typeface="Arial" pitchFamily="34" charset="0"/>
                        </a:rPr>
                        <a:t>KABULEDİLEBİLİRLİK KRİTERLERİ</a:t>
                      </a:r>
                      <a:endParaRPr lang="en-GB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 marL="91444" marR="91444" marT="45724" marB="45724"/>
                </a:tc>
              </a:tr>
              <a:tr h="64013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smtClean="0">
                          <a:latin typeface="Arial" pitchFamily="34" charset="0"/>
                          <a:cs typeface="Arial" pitchFamily="34" charset="0"/>
                        </a:rPr>
                        <a:t>Bireysel başvuru birey veya birey grupları tarafından veya onlar adına mı yapılmış?</a:t>
                      </a:r>
                      <a:endParaRPr lang="en-US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smtClean="0">
                          <a:latin typeface="Arial" pitchFamily="34" charset="0"/>
                          <a:cs typeface="Arial" pitchFamily="34" charset="0"/>
                        </a:rPr>
                        <a:t>Evet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GB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</a:tr>
              <a:tr h="64013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aseline="0" smtClean="0">
                          <a:latin typeface="Arial" pitchFamily="34" charset="0"/>
                          <a:cs typeface="Arial" pitchFamily="34" charset="0"/>
                        </a:rPr>
                        <a:t>Birey veya grup Sözleşme’de korunan bir hakkın ihlalini mi iddia ediyor?</a:t>
                      </a:r>
                      <a:endParaRPr lang="en-US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smtClean="0">
                          <a:latin typeface="Arial" pitchFamily="34" charset="0"/>
                          <a:cs typeface="Arial" pitchFamily="34" charset="0"/>
                        </a:rPr>
                        <a:t>Evet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</a:tr>
              <a:tr h="70394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smtClean="0">
                          <a:latin typeface="Arial" pitchFamily="34" charset="0"/>
                          <a:cs typeface="Arial" pitchFamily="34" charset="0"/>
                        </a:rPr>
                        <a:t>Başvurucu Taraf Devlet’in yetki alanı içerisinde</a:t>
                      </a:r>
                      <a:r>
                        <a:rPr lang="tr-TR" sz="1800" baseline="0" smtClean="0">
                          <a:latin typeface="Arial" pitchFamily="34" charset="0"/>
                          <a:cs typeface="Arial" pitchFamily="34" charset="0"/>
                        </a:rPr>
                        <a:t> mi?</a:t>
                      </a:r>
                      <a:endParaRPr lang="en-US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smtClean="0">
                          <a:latin typeface="Arial" pitchFamily="34" charset="0"/>
                          <a:cs typeface="Arial" pitchFamily="34" charset="0"/>
                        </a:rPr>
                        <a:t>Evet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</a:tr>
              <a:tr h="5084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smtClean="0">
                          <a:latin typeface="Arial" pitchFamily="34" charset="0"/>
                          <a:cs typeface="Arial" pitchFamily="34" charset="0"/>
                        </a:rPr>
                        <a:t>Devlet İhtiyari Protokol’e taraf mı?</a:t>
                      </a:r>
                      <a:endParaRPr lang="en-US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smtClean="0">
                          <a:latin typeface="Arial" pitchFamily="34" charset="0"/>
                          <a:cs typeface="Arial" pitchFamily="34" charset="0"/>
                        </a:rPr>
                        <a:t>Evet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</a:tr>
              <a:tr h="5084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smtClean="0">
                          <a:latin typeface="Arial" pitchFamily="34" charset="0"/>
                          <a:cs typeface="Arial" pitchFamily="34" charset="0"/>
                        </a:rPr>
                        <a:t>Başvuru imzasız mı?</a:t>
                      </a:r>
                      <a:endParaRPr lang="en-GB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smtClean="0">
                          <a:latin typeface="Arial" pitchFamily="34" charset="0"/>
                          <a:cs typeface="Arial" pitchFamily="34" charset="0"/>
                        </a:rPr>
                        <a:t>Hayır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</a:tr>
              <a:tr h="5084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smtClean="0">
                          <a:latin typeface="Arial" pitchFamily="34" charset="0"/>
                          <a:cs typeface="Arial" pitchFamily="34" charset="0"/>
                        </a:rPr>
                        <a:t>Başvuru İhtiyari Protokol’ün kötüye kullanımı niteliğinde</a:t>
                      </a:r>
                      <a:r>
                        <a:rPr lang="tr-TR" sz="1800" baseline="0" smtClean="0">
                          <a:latin typeface="Arial" pitchFamily="34" charset="0"/>
                          <a:cs typeface="Arial" pitchFamily="34" charset="0"/>
                        </a:rPr>
                        <a:t> mi?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smtClean="0">
                          <a:latin typeface="Arial" pitchFamily="34" charset="0"/>
                          <a:cs typeface="Arial" pitchFamily="34" charset="0"/>
                        </a:rPr>
                        <a:t>Hayır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</a:tr>
              <a:tr h="64013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smtClean="0">
                          <a:latin typeface="Arial" pitchFamily="34" charset="0"/>
                          <a:cs typeface="Arial" pitchFamily="34" charset="0"/>
                        </a:rPr>
                        <a:t>Başvuru başka bir uluslararası inceleme</a:t>
                      </a:r>
                      <a:r>
                        <a:rPr lang="tr-TR" sz="1800" baseline="0" smtClean="0">
                          <a:latin typeface="Arial" pitchFamily="34" charset="0"/>
                          <a:cs typeface="Arial" pitchFamily="34" charset="0"/>
                        </a:rPr>
                        <a:t> veya çözüm merci tarafından incelenmiş mi?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smtClean="0">
                          <a:latin typeface="Arial" pitchFamily="34" charset="0"/>
                          <a:cs typeface="Arial" pitchFamily="34" charset="0"/>
                        </a:rPr>
                        <a:t>Hayır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</a:tr>
              <a:tr h="48183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smtClean="0">
                          <a:latin typeface="Arial" pitchFamily="34" charset="0"/>
                          <a:cs typeface="Arial" pitchFamily="34" charset="0"/>
                        </a:rPr>
                        <a:t>İç hukuk yolları tüketilmiş mi?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smtClean="0">
                          <a:latin typeface="Arial" pitchFamily="34" charset="0"/>
                          <a:cs typeface="Arial" pitchFamily="34" charset="0"/>
                        </a:rPr>
                        <a:t>Evet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</a:tr>
              <a:tr h="48884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smtClean="0">
                          <a:latin typeface="Arial" pitchFamily="34" charset="0"/>
                          <a:cs typeface="Arial" pitchFamily="34" charset="0"/>
                        </a:rPr>
                        <a:t>Başvuru dayanaktan yoksun mu?</a:t>
                      </a:r>
                      <a:endParaRPr lang="en-GB" sz="18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smtClean="0">
                          <a:latin typeface="Arial" pitchFamily="34" charset="0"/>
                          <a:cs typeface="Arial" pitchFamily="34" charset="0"/>
                        </a:rPr>
                        <a:t>Hayır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</a:tr>
              <a:tr h="9144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smtClean="0">
                          <a:latin typeface="Arial" pitchFamily="34" charset="0"/>
                          <a:cs typeface="Arial" pitchFamily="34" charset="0"/>
                        </a:rPr>
                        <a:t>Aleyhinde başvuru yapılan ihlal İhtiyari</a:t>
                      </a:r>
                      <a:r>
                        <a:rPr lang="tr-TR" sz="1800" baseline="0" smtClean="0">
                          <a:latin typeface="Arial" pitchFamily="34" charset="0"/>
                          <a:cs typeface="Arial" pitchFamily="34" charset="0"/>
                        </a:rPr>
                        <a:t> Protokol’ün Taraf Devlet bakımından yürürlüğe girmesinden sonra mı  meydana gelmiş?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smtClean="0">
                          <a:latin typeface="Arial" pitchFamily="34" charset="0"/>
                          <a:cs typeface="Arial" pitchFamily="34" charset="0"/>
                        </a:rPr>
                        <a:t>Evet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4" marR="91444" marT="45724" marB="4572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>
          <a:xfrm>
            <a:off x="741363" y="274638"/>
            <a:ext cx="8015287" cy="1090612"/>
          </a:xfrm>
        </p:spPr>
        <p:txBody>
          <a:bodyPr/>
          <a:lstStyle/>
          <a:p>
            <a:pPr algn="ctr" eaLnBrk="1" hangingPunct="1"/>
            <a:r>
              <a:rPr lang="tr-TR" sz="3600" smtClean="0">
                <a:latin typeface="Arial" charset="0"/>
                <a:ea typeface="ＭＳ Ｐゴシック" pitchFamily="34" charset="-128"/>
                <a:cs typeface="Arial" charset="0"/>
              </a:rPr>
              <a:t>Görüşler ve izleme</a:t>
            </a:r>
            <a:endParaRPr lang="fr-FR" sz="360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2291" name="Content Placeholder 2"/>
          <p:cNvSpPr txBox="1">
            <a:spLocks/>
          </p:cNvSpPr>
          <p:nvPr/>
        </p:nvSpPr>
        <p:spPr bwMode="auto">
          <a:xfrm>
            <a:off x="1016000" y="1365250"/>
            <a:ext cx="7056438" cy="392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>
              <a:cs typeface="Arial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83184637"/>
              </p:ext>
            </p:extLst>
          </p:nvPr>
        </p:nvGraphicFramePr>
        <p:xfrm>
          <a:off x="495300" y="1733550"/>
          <a:ext cx="8420100" cy="4533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495300" y="1390650"/>
            <a:ext cx="8420100" cy="1003300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smtClean="0">
                <a:latin typeface="Arial" pitchFamily="34" charset="0"/>
                <a:cs typeface="Arial" pitchFamily="34" charset="0"/>
              </a:rPr>
              <a:t>Komite’nin çalışma grubu veya özel raportör tarafından izleme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Up-Down Arrow 6"/>
          <p:cNvSpPr/>
          <p:nvPr/>
        </p:nvSpPr>
        <p:spPr>
          <a:xfrm>
            <a:off x="3486150" y="2638425"/>
            <a:ext cx="314325" cy="514350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" name="Up-Down Arrow 11"/>
          <p:cNvSpPr/>
          <p:nvPr/>
        </p:nvSpPr>
        <p:spPr>
          <a:xfrm>
            <a:off x="5629275" y="2638425"/>
            <a:ext cx="314325" cy="514350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Up-Down Arrow 12"/>
          <p:cNvSpPr/>
          <p:nvPr/>
        </p:nvSpPr>
        <p:spPr>
          <a:xfrm>
            <a:off x="7972425" y="2638425"/>
            <a:ext cx="314325" cy="514350"/>
          </a:xfrm>
          <a:prstGeom prst="up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>
          <a:xfrm>
            <a:off x="741363" y="274638"/>
            <a:ext cx="8015287" cy="1090612"/>
          </a:xfrm>
        </p:spPr>
        <p:txBody>
          <a:bodyPr/>
          <a:lstStyle/>
          <a:p>
            <a:pPr algn="ctr" eaLnBrk="1" hangingPunct="1"/>
            <a:r>
              <a:rPr lang="tr-TR" sz="3200" smtClean="0">
                <a:latin typeface="Arial" charset="0"/>
                <a:ea typeface="ＭＳ Ｐゴシック" pitchFamily="34" charset="-128"/>
                <a:cs typeface="Arial" charset="0"/>
              </a:rPr>
              <a:t>İhtiyari Protokol’ün Yararları</a:t>
            </a:r>
            <a:endParaRPr lang="fr-FR" sz="360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3315" name="Content Placeholder 2"/>
          <p:cNvSpPr txBox="1">
            <a:spLocks/>
          </p:cNvSpPr>
          <p:nvPr/>
        </p:nvSpPr>
        <p:spPr bwMode="auto">
          <a:xfrm>
            <a:off x="457200" y="914400"/>
            <a:ext cx="8299450" cy="518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tr-TR" sz="2000" smtClean="0">
                <a:cs typeface="Arial" charset="0"/>
              </a:rPr>
              <a:t>Mahkemeler gibi ulusal koruma mekanizmalarını güçlendirir;</a:t>
            </a:r>
            <a:endParaRPr lang="en-US" sz="2000" dirty="0" smtClean="0">
              <a:cs typeface="Arial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tr-TR" sz="2000" smtClean="0">
                <a:cs typeface="Arial" charset="0"/>
              </a:rPr>
              <a:t>Mevzuat ve politikaların uygunluğunun denetlenmesine olanak sağlar;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tr-TR" sz="2000" smtClean="0">
                <a:cs typeface="Arial" charset="0"/>
              </a:rPr>
              <a:t>Ulusal mahkeme kararlarının Sözleşme’ye uyumunun denetlenmesini mümkün kılar;</a:t>
            </a:r>
            <a:endParaRPr lang="en-US" sz="2000" dirty="0" smtClean="0">
              <a:cs typeface="Arial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tr-TR" sz="2000" smtClean="0">
                <a:cs typeface="Arial" charset="0"/>
              </a:rPr>
              <a:t>Hükümetlere ulusal düzlemde değişiklik yaratmalarında yardımcı olur;</a:t>
            </a:r>
            <a:endParaRPr lang="en-US" sz="2000" dirty="0" smtClean="0">
              <a:cs typeface="Arial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tr-TR" sz="2000" smtClean="0">
                <a:cs typeface="Arial" charset="0"/>
              </a:rPr>
              <a:t>Devletlere uluslararası uzmanların tavsiyelerinden yararlanma olanağı sağlar;</a:t>
            </a:r>
            <a:endParaRPr lang="en-US" sz="2000" dirty="0" smtClean="0">
              <a:cs typeface="Arial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tr-TR" sz="2000" smtClean="0">
                <a:cs typeface="Arial" charset="0"/>
              </a:rPr>
              <a:t>Somut durumlarda Sözleşme’nin nasıl uygulanması gerektiği konusunda açıklık sağlar;</a:t>
            </a:r>
            <a:endParaRPr lang="en-US" sz="2000" dirty="0" smtClean="0">
              <a:cs typeface="Arial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tr-TR" sz="2000" smtClean="0">
                <a:cs typeface="Arial" charset="0"/>
              </a:rPr>
              <a:t>Sözleşme’nin ulusal mevzuata aktarılmasını kolaylaştırır;</a:t>
            </a:r>
            <a:endParaRPr lang="en-US" sz="2000" dirty="0" smtClean="0">
              <a:cs typeface="Arial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tr-TR" sz="2000" smtClean="0">
                <a:cs typeface="Arial" charset="0"/>
              </a:rPr>
              <a:t>Sivil toplum örgütlerinin kilit değişikliklerin gerçekleşmesini sağlayacak stratejik davalar açmasına zemin sağlar;</a:t>
            </a:r>
            <a:endParaRPr lang="en-US" sz="2000" dirty="0" smtClean="0">
              <a:cs typeface="Arial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tr-TR" sz="2000" smtClean="0">
                <a:cs typeface="Arial" charset="0"/>
              </a:rPr>
              <a:t>Mağdurlara koruma sağlar;</a:t>
            </a:r>
            <a:endParaRPr lang="en-US" sz="2000" dirty="0" smtClean="0">
              <a:cs typeface="Arial" charset="0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ü"/>
              <a:defRPr/>
            </a:pPr>
            <a:r>
              <a:rPr lang="tr-TR" sz="2000" smtClean="0">
                <a:cs typeface="Arial" charset="0"/>
              </a:rPr>
              <a:t>Mağdurların nispeten kolay kullanabileceği bir mekanizmadır.</a:t>
            </a:r>
            <a:endParaRPr lang="en-US" sz="20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defRPr/>
            </a:pPr>
            <a:endParaRPr lang="en-US" sz="2200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741363" y="274638"/>
            <a:ext cx="8015287" cy="1090612"/>
          </a:xfrm>
        </p:spPr>
        <p:txBody>
          <a:bodyPr/>
          <a:lstStyle/>
          <a:p>
            <a:pPr algn="ctr" eaLnBrk="1" hangingPunct="1"/>
            <a:endParaRPr lang="en-US" sz="360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15363" name="Content Placeholder 2"/>
          <p:cNvSpPr txBox="1">
            <a:spLocks/>
          </p:cNvSpPr>
          <p:nvPr/>
        </p:nvSpPr>
        <p:spPr bwMode="auto">
          <a:xfrm>
            <a:off x="1016000" y="1365250"/>
            <a:ext cx="7056438" cy="392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>
              <a:cs typeface="Arial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672316"/>
              </p:ext>
            </p:extLst>
          </p:nvPr>
        </p:nvGraphicFramePr>
        <p:xfrm>
          <a:off x="536575" y="274638"/>
          <a:ext cx="8321676" cy="569179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04643"/>
                <a:gridCol w="2704643"/>
                <a:gridCol w="2912390"/>
              </a:tblGrid>
              <a:tr h="486438">
                <a:tc gridSpan="3">
                  <a:txBody>
                    <a:bodyPr/>
                    <a:lstStyle/>
                    <a:p>
                      <a:r>
                        <a:rPr lang="tr-TR" sz="1800" smtClean="0">
                          <a:latin typeface="Arial" pitchFamily="34" charset="0"/>
                          <a:cs typeface="Arial" pitchFamily="34" charset="0"/>
                        </a:rPr>
                        <a:t>İhtiyari Protokol’ün uygulanmasında Sivil Toplumun Rolü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86438">
                <a:tc>
                  <a:txBody>
                    <a:bodyPr/>
                    <a:lstStyle/>
                    <a:p>
                      <a:r>
                        <a:rPr lang="tr-TR" sz="1600" b="1" smtClean="0">
                          <a:latin typeface="Arial" pitchFamily="34" charset="0"/>
                          <a:cs typeface="Arial" pitchFamily="34" charset="0"/>
                        </a:rPr>
                        <a:t>Sivil Toplum</a:t>
                      </a:r>
                      <a:endParaRPr lang="en-GB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45" marR="91445"/>
                </a:tc>
              </a:tr>
              <a:tr h="486438">
                <a:tc>
                  <a:txBody>
                    <a:bodyPr/>
                    <a:lstStyle/>
                    <a:p>
                      <a:r>
                        <a:rPr lang="tr-TR" sz="1600" smtClean="0">
                          <a:latin typeface="Arial" pitchFamily="34" charset="0"/>
                          <a:cs typeface="Arial" pitchFamily="34" charset="0"/>
                        </a:rPr>
                        <a:t>Onay sürecinde</a:t>
                      </a:r>
                      <a:r>
                        <a:rPr lang="tr-TR" sz="1600" baseline="0" smtClean="0">
                          <a:latin typeface="Arial" pitchFamily="34" charset="0"/>
                          <a:cs typeface="Arial" pitchFamily="34" charset="0"/>
                        </a:rPr>
                        <a:t> etki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45" marR="91445"/>
                </a:tc>
              </a:tr>
              <a:tr h="818729">
                <a:tc>
                  <a:txBody>
                    <a:bodyPr/>
                    <a:lstStyle/>
                    <a:p>
                      <a:r>
                        <a:rPr lang="tr-TR" sz="1600" smtClean="0">
                          <a:latin typeface="Arial" pitchFamily="34" charset="0"/>
                          <a:cs typeface="Arial" pitchFamily="34" charset="0"/>
                        </a:rPr>
                        <a:t>Başvuruculara destek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45" marR="91445"/>
                </a:tc>
              </a:tr>
              <a:tr h="914398">
                <a:tc>
                  <a:txBody>
                    <a:bodyPr/>
                    <a:lstStyle/>
                    <a:p>
                      <a:r>
                        <a:rPr lang="tr-TR" sz="1600" smtClean="0">
                          <a:latin typeface="Arial" pitchFamily="34" charset="0"/>
                          <a:cs typeface="Arial" pitchFamily="34" charset="0"/>
                        </a:rPr>
                        <a:t>Mağdurlar adına başvuruları kaleme alma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45" marR="91445"/>
                </a:tc>
              </a:tr>
              <a:tr h="640078">
                <a:tc>
                  <a:txBody>
                    <a:bodyPr/>
                    <a:lstStyle/>
                    <a:p>
                      <a:r>
                        <a:rPr lang="tr-TR" sz="1600" smtClean="0">
                          <a:latin typeface="Arial" pitchFamily="34" charset="0"/>
                          <a:cs typeface="Arial" pitchFamily="34" charset="0"/>
                        </a:rPr>
                        <a:t>Güvenilir bilgi sağlama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45" marR="91445"/>
                </a:tc>
              </a:tr>
              <a:tr h="640078">
                <a:tc>
                  <a:txBody>
                    <a:bodyPr/>
                    <a:lstStyle/>
                    <a:p>
                      <a:r>
                        <a:rPr lang="tr-TR" sz="1600" smtClean="0">
                          <a:latin typeface="Arial" pitchFamily="34" charset="0"/>
                          <a:cs typeface="Arial" pitchFamily="34" charset="0"/>
                        </a:rPr>
                        <a:t>Sözleşme’ye uygunluğu izleme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45" marR="91445"/>
                </a:tc>
              </a:tr>
              <a:tr h="640078">
                <a:tc>
                  <a:txBody>
                    <a:bodyPr/>
                    <a:lstStyle/>
                    <a:p>
                      <a:r>
                        <a:rPr lang="tr-TR" sz="1600" smtClean="0">
                          <a:latin typeface="Arial" pitchFamily="34" charset="0"/>
                          <a:cs typeface="Arial" pitchFamily="34" charset="0"/>
                        </a:rPr>
                        <a:t>Komite’nin görüşlerinin öğrenilmesini sağlama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45" marR="91445"/>
                </a:tc>
              </a:tr>
              <a:tr h="486438">
                <a:tc>
                  <a:txBody>
                    <a:bodyPr/>
                    <a:lstStyle/>
                    <a:p>
                      <a:r>
                        <a:rPr lang="tr-TR" sz="1600" smtClean="0">
                          <a:latin typeface="Arial" pitchFamily="34" charset="0"/>
                          <a:cs typeface="Arial" pitchFamily="34" charset="0"/>
                        </a:rPr>
                        <a:t>Uygulama sürecini raporlama</a:t>
                      </a:r>
                      <a:endParaRPr lang="en-GB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45" marR="9144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ersonnalisée 7">
      <a:dk1>
        <a:srgbClr val="333333"/>
      </a:dk1>
      <a:lt1>
        <a:sysClr val="window" lastClr="FFFFFF"/>
      </a:lt1>
      <a:dk2>
        <a:srgbClr val="006FB7"/>
      </a:dk2>
      <a:lt2>
        <a:srgbClr val="CCCCCC"/>
      </a:lt2>
      <a:accent1>
        <a:srgbClr val="006FB7"/>
      </a:accent1>
      <a:accent2>
        <a:srgbClr val="5693C9"/>
      </a:accent2>
      <a:accent3>
        <a:srgbClr val="F18E00"/>
      </a:accent3>
      <a:accent4>
        <a:srgbClr val="8C1713"/>
      </a:accent4>
      <a:accent5>
        <a:srgbClr val="7FBADF"/>
      </a:accent5>
      <a:accent6>
        <a:srgbClr val="C58781"/>
      </a:accent6>
      <a:hlink>
        <a:srgbClr val="006FB7"/>
      </a:hlink>
      <a:folHlink>
        <a:srgbClr val="5693C9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7E66C97B4E2648BA610F9649EC5922" ma:contentTypeVersion="1" ma:contentTypeDescription="Create a new document." ma:contentTypeScope="" ma:versionID="8886ccf8d330ae5bd199ea66d5bdfa7f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949202dcc3c1780e91e58fb2af340b1d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8E1EA8F-47EC-4EB5-AF7F-28BA73081CB3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B27A7719-DBF1-4066-8A86-D1756F14C5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58BBA707-B4D5-4148-8120-CA27406FBE5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2441FF7-CDF6-4400-8EC7-47BDA68EA894}">
  <ds:schemaRefs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sharepoint/v3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3626</TotalTime>
  <Words>536</Words>
  <Application>Microsoft Office PowerPoint</Application>
  <PresentationFormat>On-screen Show (4:3)</PresentationFormat>
  <Paragraphs>100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Thème Office</vt:lpstr>
      <vt:lpstr>İhtiyari Protokol </vt:lpstr>
      <vt:lpstr>Bireysel Başvuru Usulü</vt:lpstr>
      <vt:lpstr>PowerPoint Presentation</vt:lpstr>
      <vt:lpstr>PowerPoint Presentation</vt:lpstr>
      <vt:lpstr>PowerPoint Presentation</vt:lpstr>
      <vt:lpstr>Görüşler ve izleme</vt:lpstr>
      <vt:lpstr>İhtiyari Protokol’ün Yararları</vt:lpstr>
      <vt:lpstr>PowerPoint Presentation</vt:lpstr>
    </vt:vector>
  </TitlesOfParts>
  <Company>Eddy Hill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Eddy Hill</dc:creator>
  <cp:lastModifiedBy>EEe</cp:lastModifiedBy>
  <cp:revision>273</cp:revision>
  <cp:lastPrinted>2011-08-24T07:57:36Z</cp:lastPrinted>
  <dcterms:created xsi:type="dcterms:W3CDTF">2010-05-19T14:44:31Z</dcterms:created>
  <dcterms:modified xsi:type="dcterms:W3CDTF">2012-12-11T07:46:04Z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David McCreery</vt:lpwstr>
  </property>
  <property fmtid="{D5CDD505-2E9C-101B-9397-08002B2CF9AE}" pid="3" name="xd_Signature">
    <vt:lpwstr/>
  </property>
  <property fmtid="{D5CDD505-2E9C-101B-9397-08002B2CF9AE}" pid="4" name="display_urn:schemas-microsoft-com:office:office#Author">
    <vt:lpwstr>David McCreery</vt:lpwstr>
  </property>
  <property fmtid="{D5CDD505-2E9C-101B-9397-08002B2CF9AE}" pid="5" name="TemplateUrl">
    <vt:lpwstr/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