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7" r:id="rId2"/>
    <p:sldId id="260" r:id="rId3"/>
    <p:sldId id="261" r:id="rId4"/>
    <p:sldId id="262" r:id="rId5"/>
    <p:sldId id="263" r:id="rId6"/>
    <p:sldId id="264" r:id="rId7"/>
    <p:sldId id="265" r:id="rId8"/>
    <p:sldId id="266" r:id="rId9"/>
    <p:sldId id="267" r:id="rId10"/>
    <p:sldId id="268" r:id="rId11"/>
    <p:sldId id="269" r:id="rId12"/>
    <p:sldId id="270" r:id="rId13"/>
    <p:sldId id="271" r:id="rId14"/>
    <p:sldId id="272" r:id="rId15"/>
    <p:sldId id="273" r:id="rId16"/>
    <p:sldId id="274" r:id="rId17"/>
    <p:sldId id="275" r:id="rId18"/>
    <p:sldId id="276" r:id="rId19"/>
    <p:sldId id="277" r:id="rId20"/>
    <p:sldId id="278" r:id="rId21"/>
    <p:sldId id="279" r:id="rId2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4" d="100"/>
          <a:sy n="54" d="100"/>
        </p:scale>
        <p:origin x="-418"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2F6640-6613-4AC0-9B50-46827A75A802}" type="datetimeFigureOut">
              <a:rPr lang="tr-TR" smtClean="0"/>
              <a:t>09.12.2012</a:t>
            </a:fld>
            <a:endParaRPr lang="tr-T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2C4C30F-C932-454C-9B24-362AE2AF0AE5}" type="slidenum">
              <a:rPr lang="tr-TR" smtClean="0"/>
              <a:t>‹#›</a:t>
            </a:fld>
            <a:endParaRPr lang="tr-TR"/>
          </a:p>
        </p:txBody>
      </p:sp>
    </p:spTree>
    <p:extLst>
      <p:ext uri="{BB962C8B-B14F-4D97-AF65-F5344CB8AC3E}">
        <p14:creationId xmlns:p14="http://schemas.microsoft.com/office/powerpoint/2010/main" val="2273691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a:p>
        </p:txBody>
      </p:sp>
      <p:sp>
        <p:nvSpPr>
          <p:cNvPr id="4" name="Slide Number Placeholder 3"/>
          <p:cNvSpPr>
            <a:spLocks noGrp="1"/>
          </p:cNvSpPr>
          <p:nvPr>
            <p:ph type="sldNum" sz="quarter" idx="10"/>
          </p:nvPr>
        </p:nvSpPr>
        <p:spPr/>
        <p:txBody>
          <a:bodyPr/>
          <a:lstStyle/>
          <a:p>
            <a:fld id="{DCD5342D-C86F-4976-A15F-83699F27FA07}" type="slidenum">
              <a:rPr lang="tr-TR" smtClean="0"/>
              <a:t>1</a:t>
            </a:fld>
            <a:endParaRPr lang="tr-TR"/>
          </a:p>
        </p:txBody>
      </p:sp>
    </p:spTree>
    <p:extLst>
      <p:ext uri="{BB962C8B-B14F-4D97-AF65-F5344CB8AC3E}">
        <p14:creationId xmlns:p14="http://schemas.microsoft.com/office/powerpoint/2010/main" val="35116038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B1DB63FF-D07A-44DE-9650-74A102E3D083}" type="datetimeFigureOut">
              <a:rPr lang="tr-TR" smtClean="0"/>
              <a:t>09.12.2012</a:t>
            </a:fld>
            <a:endParaRPr lang="tr-TR"/>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tr-TR"/>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B04BC533-A852-4E52-8476-0EF6393A8B25}" type="slidenum">
              <a:rPr lang="tr-TR" smtClean="0"/>
              <a:t>‹#›</a:t>
            </a:fld>
            <a:endParaRPr lang="tr-TR"/>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B63FF-D07A-44DE-9650-74A102E3D083}" type="datetimeFigureOut">
              <a:rPr lang="tr-TR" smtClean="0"/>
              <a:t>09.12.2012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4BC533-A852-4E52-8476-0EF6393A8B25}" type="slidenum">
              <a:rPr lang="tr-TR" smtClean="0"/>
              <a:t>‹#›</a:t>
            </a:fld>
            <a:endParaRPr lang="tr-TR"/>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B63FF-D07A-44DE-9650-74A102E3D083}" type="datetimeFigureOut">
              <a:rPr lang="tr-TR" smtClean="0"/>
              <a:t>09.12.2012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4BC533-A852-4E52-8476-0EF6393A8B25}" type="slidenum">
              <a:rPr lang="tr-TR" smtClean="0"/>
              <a:t>‹#›</a:t>
            </a:fld>
            <a:endParaRPr lang="tr-TR"/>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1DB63FF-D07A-44DE-9650-74A102E3D083}" type="datetimeFigureOut">
              <a:rPr lang="tr-TR" smtClean="0"/>
              <a:t>09.12.2012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4BC533-A852-4E52-8476-0EF6393A8B25}" type="slidenum">
              <a:rPr lang="tr-TR" smtClean="0"/>
              <a:t>‹#›</a:t>
            </a:fld>
            <a:endParaRPr lang="tr-TR"/>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1DB63FF-D07A-44DE-9650-74A102E3D083}" type="datetimeFigureOut">
              <a:rPr lang="tr-TR" smtClean="0"/>
              <a:t>09.12.2012</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04BC533-A852-4E52-8476-0EF6393A8B25}"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1DB63FF-D07A-44DE-9650-74A102E3D083}" type="datetimeFigureOut">
              <a:rPr lang="tr-TR" smtClean="0"/>
              <a:t>09.12.2012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4BC533-A852-4E52-8476-0EF6393A8B25}" type="slidenum">
              <a:rPr lang="tr-TR" smtClean="0"/>
              <a:t>‹#›</a:t>
            </a:fld>
            <a:endParaRPr lang="tr-TR"/>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1DB63FF-D07A-44DE-9650-74A102E3D083}" type="datetimeFigureOut">
              <a:rPr lang="tr-TR" smtClean="0"/>
              <a:t>09.12.2012</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04BC533-A852-4E52-8476-0EF6393A8B25}" type="slidenum">
              <a:rPr lang="tr-TR" smtClean="0"/>
              <a:t>‹#›</a:t>
            </a:fld>
            <a:endParaRPr lang="tr-TR"/>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1DB63FF-D07A-44DE-9650-74A102E3D083}" type="datetimeFigureOut">
              <a:rPr lang="tr-TR" smtClean="0"/>
              <a:t>09.12.2012</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04BC533-A852-4E52-8476-0EF6393A8B25}" type="slidenum">
              <a:rPr lang="tr-TR" smtClean="0"/>
              <a:t>‹#›</a:t>
            </a:fld>
            <a:endParaRPr lang="tr-TR"/>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DB63FF-D07A-44DE-9650-74A102E3D083}" type="datetimeFigureOut">
              <a:rPr lang="tr-TR" smtClean="0"/>
              <a:t>09.12.2012</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04BC533-A852-4E52-8476-0EF6393A8B25}"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B63FF-D07A-44DE-9650-74A102E3D083}" type="datetimeFigureOut">
              <a:rPr lang="tr-TR" smtClean="0"/>
              <a:t>09.12.2012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4BC533-A852-4E52-8476-0EF6393A8B25}"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1DB63FF-D07A-44DE-9650-74A102E3D083}" type="datetimeFigureOut">
              <a:rPr lang="tr-TR" smtClean="0"/>
              <a:t>09.12.2012</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04BC533-A852-4E52-8476-0EF6393A8B25}"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B1DB63FF-D07A-44DE-9650-74A102E3D083}" type="datetimeFigureOut">
              <a:rPr lang="tr-TR" smtClean="0"/>
              <a:t>09.12.2012</a:t>
            </a:fld>
            <a:endParaRPr lang="tr-TR"/>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tr-TR"/>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B04BC533-A852-4E52-8476-0EF6393A8B25}"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Autofit/>
          </a:bodyPr>
          <a:lstStyle/>
          <a:p>
            <a:pPr fontAlgn="auto">
              <a:spcAft>
                <a:spcPts val="0"/>
              </a:spcAft>
              <a:defRPr/>
            </a:pPr>
            <a:r>
              <a:rPr lang="tr-TR" sz="3600" smtClean="0"/>
              <a:t>Birleşmiş Milletler Engelli Hakları Sözleşmesi ve</a:t>
            </a:r>
            <a:br>
              <a:rPr lang="tr-TR" sz="3600" smtClean="0"/>
            </a:br>
            <a:r>
              <a:rPr lang="tr-TR" sz="3600" smtClean="0"/>
              <a:t>İzleme Mekanizmaları</a:t>
            </a:r>
            <a:endParaRPr lang="tr-TR" sz="3600"/>
          </a:p>
        </p:txBody>
      </p:sp>
      <p:sp>
        <p:nvSpPr>
          <p:cNvPr id="3" name="Subtitle 2"/>
          <p:cNvSpPr>
            <a:spLocks noGrp="1"/>
          </p:cNvSpPr>
          <p:nvPr>
            <p:ph type="subTitle" idx="1"/>
          </p:nvPr>
        </p:nvSpPr>
        <p:spPr>
          <a:xfrm>
            <a:off x="1371600" y="3767138"/>
            <a:ext cx="6400800" cy="1752600"/>
          </a:xfrm>
        </p:spPr>
        <p:txBody>
          <a:bodyPr rtlCol="0">
            <a:normAutofit/>
          </a:bodyPr>
          <a:lstStyle/>
          <a:p>
            <a:pPr fontAlgn="auto">
              <a:spcAft>
                <a:spcPts val="0"/>
              </a:spcAft>
              <a:defRPr/>
            </a:pPr>
            <a:r>
              <a:rPr lang="en-US" sz="2800" smtClean="0"/>
              <a:t>Damjan Tatic, </a:t>
            </a:r>
            <a:r>
              <a:rPr lang="tr-TR" sz="2800" smtClean="0"/>
              <a:t>BMEH Komitesi Üyesi</a:t>
            </a:r>
          </a:p>
          <a:p>
            <a:pPr fontAlgn="auto">
              <a:spcAft>
                <a:spcPts val="0"/>
              </a:spcAft>
              <a:defRPr/>
            </a:pPr>
            <a:r>
              <a:rPr lang="tr-TR" sz="2800" smtClean="0"/>
              <a:t>11 </a:t>
            </a:r>
            <a:r>
              <a:rPr lang="tr-TR" sz="2800" smtClean="0"/>
              <a:t>Aralık 2012, İstanbul</a:t>
            </a:r>
            <a:endParaRPr lang="tr-TR" sz="2800"/>
          </a:p>
        </p:txBody>
      </p:sp>
    </p:spTree>
    <p:extLst>
      <p:ext uri="{BB962C8B-B14F-4D97-AF65-F5344CB8AC3E}">
        <p14:creationId xmlns:p14="http://schemas.microsoft.com/office/powerpoint/2010/main" val="6403970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idx="1"/>
          </p:nvPr>
        </p:nvSpPr>
        <p:spPr/>
        <p:txBody>
          <a:bodyPr>
            <a:normAutofit fontScale="85000" lnSpcReduction="10000"/>
          </a:bodyPr>
          <a:lstStyle/>
          <a:p>
            <a:pPr marL="609600" indent="-609600">
              <a:lnSpc>
                <a:spcPct val="110000"/>
              </a:lnSpc>
            </a:pPr>
            <a:r>
              <a:rPr lang="tr-TR" smtClean="0"/>
              <a:t>BMEH Komitesi, Çin’e ilişkin Sonuç Gözlemleri’nde Sözleşme’nin 33. maddesinin 2. paragrafına ve insan haklarının korunması ve geliştirilmesine ilişkin ulusal kurumların statü ve işleyişine ilişkin ilkelere (Paris İlkeleri) uygun bir bağımsız ulusal izleme mekanizması kurulmasını tavsiye etmiştir </a:t>
            </a:r>
            <a:r>
              <a:rPr lang="en-GB" smtClean="0"/>
              <a:t>(CRPD/C/CHN/CO.1</a:t>
            </a:r>
            <a:r>
              <a:rPr lang="tr-TR" smtClean="0"/>
              <a:t>, para. 50</a:t>
            </a:r>
            <a:r>
              <a:rPr lang="en-GB" smtClean="0"/>
              <a:t>)</a:t>
            </a:r>
          </a:p>
          <a:p>
            <a:pPr marL="609600" indent="-609600">
              <a:lnSpc>
                <a:spcPct val="110000"/>
              </a:lnSpc>
            </a:pPr>
            <a:r>
              <a:rPr lang="tr-TR" smtClean="0"/>
              <a:t>BMEH Komitesi, Macaristan’a ilişkin Sonuç Gözlemleri’nde Taraf Devlet’in Paris İlkeleri’ne ve 33. maddenin 2. paragrafına uygun bir bağımsız izleme mekanizması kurması ve sivil toplumun, özellikle de engelli örgütlerinin izleme süreç ve yapılarına tam katılımını sağlaması çağrısında bulunmuştur </a:t>
            </a:r>
            <a:r>
              <a:rPr lang="en-GB" smtClean="0"/>
              <a:t>(CRPD/C/HUN/CO.1</a:t>
            </a:r>
            <a:r>
              <a:rPr lang="tr-TR" smtClean="0"/>
              <a:t>, para. 52</a:t>
            </a:r>
            <a:r>
              <a:rPr lang="en-GB" smtClean="0"/>
              <a:t>)</a:t>
            </a:r>
            <a:endParaRPr lang="sr-Latn-CS" smtClean="0"/>
          </a:p>
        </p:txBody>
      </p:sp>
      <p:sp>
        <p:nvSpPr>
          <p:cNvPr id="21507"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1993851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idx="1"/>
          </p:nvPr>
        </p:nvSpPr>
        <p:spPr/>
        <p:txBody>
          <a:bodyPr rtlCol="0">
            <a:normAutofit lnSpcReduction="10000"/>
          </a:bodyPr>
          <a:lstStyle/>
          <a:p>
            <a:pPr marL="365760" indent="-365760" fontAlgn="auto">
              <a:lnSpc>
                <a:spcPct val="90000"/>
              </a:lnSpc>
              <a:spcAft>
                <a:spcPts val="0"/>
              </a:spcAft>
              <a:defRPr/>
            </a:pPr>
            <a:r>
              <a:rPr lang="tr-TR" smtClean="0">
                <a:solidFill>
                  <a:schemeClr val="tx1">
                    <a:lumMod val="85000"/>
                    <a:lumOff val="15000"/>
                  </a:schemeClr>
                </a:solidFill>
              </a:rPr>
              <a:t>BMEHS’nin 34. maddesine göre, BMEH Komitesi üyeleri Taraf Devletlerce seçilir. </a:t>
            </a:r>
            <a:endParaRPr lang="en-US">
              <a:solidFill>
                <a:schemeClr val="tx1">
                  <a:lumMod val="85000"/>
                  <a:lumOff val="15000"/>
                </a:schemeClr>
              </a:solidFill>
            </a:endParaRPr>
          </a:p>
          <a:p>
            <a:pPr marL="365760" indent="-365760" fontAlgn="auto">
              <a:lnSpc>
                <a:spcPct val="90000"/>
              </a:lnSpc>
              <a:spcAft>
                <a:spcPts val="0"/>
              </a:spcAft>
              <a:defRPr/>
            </a:pPr>
            <a:r>
              <a:rPr lang="tr-TR" smtClean="0">
                <a:solidFill>
                  <a:schemeClr val="tx1">
                    <a:lumMod val="85000"/>
                    <a:lumOff val="15000"/>
                  </a:schemeClr>
                </a:solidFill>
              </a:rPr>
              <a:t>Üyeler yüksek ahlaki karaktere sahip ve Sözleşme’de düzenlenen alandaki bilgi ve deneyimleriyle tanınan kişiler arasından seçilir ve kişisel sıfatlarıyla görev yaparlar.</a:t>
            </a:r>
          </a:p>
          <a:p>
            <a:pPr marL="365760" indent="-365760" fontAlgn="auto">
              <a:lnSpc>
                <a:spcPct val="90000"/>
              </a:lnSpc>
              <a:spcAft>
                <a:spcPts val="0"/>
              </a:spcAft>
              <a:defRPr/>
            </a:pPr>
            <a:r>
              <a:rPr lang="tr-TR" smtClean="0">
                <a:solidFill>
                  <a:schemeClr val="tx1">
                    <a:lumMod val="85000"/>
                    <a:lumOff val="15000"/>
                  </a:schemeClr>
                </a:solidFill>
              </a:rPr>
              <a:t>Komite üyelerinin seçiminde ayrıca:</a:t>
            </a:r>
          </a:p>
          <a:p>
            <a:pPr marL="777240" lvl="1" indent="-365760" fontAlgn="auto">
              <a:lnSpc>
                <a:spcPct val="90000"/>
              </a:lnSpc>
              <a:spcAft>
                <a:spcPts val="0"/>
              </a:spcAft>
              <a:defRPr/>
            </a:pPr>
            <a:r>
              <a:rPr lang="tr-TR" sz="2000" smtClean="0">
                <a:solidFill>
                  <a:schemeClr val="tx1">
                    <a:lumMod val="85000"/>
                    <a:lumOff val="15000"/>
                  </a:schemeClr>
                </a:solidFill>
              </a:rPr>
              <a:t>Eşit coğrafi dağılım;</a:t>
            </a:r>
          </a:p>
          <a:p>
            <a:pPr marL="777240" lvl="1" indent="-365760" fontAlgn="auto">
              <a:lnSpc>
                <a:spcPct val="90000"/>
              </a:lnSpc>
              <a:spcAft>
                <a:spcPts val="0"/>
              </a:spcAft>
              <a:defRPr/>
            </a:pPr>
            <a:r>
              <a:rPr lang="tr-TR" sz="2000" smtClean="0">
                <a:solidFill>
                  <a:schemeClr val="tx1">
                    <a:lumMod val="85000"/>
                    <a:lumOff val="15000"/>
                  </a:schemeClr>
                </a:solidFill>
              </a:rPr>
              <a:t>Farklı uygarlık biçimleri ve belli başlı hukuk sistemlerinin temsili;</a:t>
            </a:r>
          </a:p>
          <a:p>
            <a:pPr marL="777240" lvl="1" indent="-365760" fontAlgn="auto">
              <a:lnSpc>
                <a:spcPct val="90000"/>
              </a:lnSpc>
              <a:spcAft>
                <a:spcPts val="0"/>
              </a:spcAft>
              <a:defRPr/>
            </a:pPr>
            <a:r>
              <a:rPr lang="tr-TR" sz="2000" smtClean="0">
                <a:solidFill>
                  <a:schemeClr val="tx1">
                    <a:lumMod val="85000"/>
                    <a:lumOff val="15000"/>
                  </a:schemeClr>
                </a:solidFill>
              </a:rPr>
              <a:t>Cinsiyet dengesi ve </a:t>
            </a:r>
          </a:p>
          <a:p>
            <a:pPr marL="777240" lvl="1" indent="-365760" fontAlgn="auto">
              <a:lnSpc>
                <a:spcPct val="90000"/>
              </a:lnSpc>
              <a:spcAft>
                <a:spcPts val="0"/>
              </a:spcAft>
              <a:defRPr/>
            </a:pPr>
            <a:r>
              <a:rPr lang="tr-TR" sz="2000" smtClean="0">
                <a:solidFill>
                  <a:schemeClr val="tx1">
                    <a:lumMod val="85000"/>
                    <a:lumOff val="15000"/>
                  </a:schemeClr>
                </a:solidFill>
              </a:rPr>
              <a:t>Deneyimle uzman engellilerin katılımı da gözetilir. </a:t>
            </a:r>
            <a:endParaRPr lang="sr-Latn-CS" sz="2400">
              <a:solidFill>
                <a:schemeClr val="tx1">
                  <a:lumMod val="85000"/>
                  <a:lumOff val="15000"/>
                </a:schemeClr>
              </a:solidFill>
            </a:endParaRPr>
          </a:p>
        </p:txBody>
      </p:sp>
      <p:sp>
        <p:nvSpPr>
          <p:cNvPr id="22531"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29335270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Grp="1" noChangeArrowheads="1"/>
          </p:cNvSpPr>
          <p:nvPr>
            <p:ph idx="1"/>
          </p:nvPr>
        </p:nvSpPr>
        <p:spPr/>
        <p:txBody>
          <a:bodyPr rtlCol="0">
            <a:normAutofit fontScale="92500" lnSpcReduction="10000"/>
          </a:bodyPr>
          <a:lstStyle/>
          <a:p>
            <a:pPr marL="365760" indent="-365760" fontAlgn="auto">
              <a:lnSpc>
                <a:spcPct val="90000"/>
              </a:lnSpc>
              <a:spcAft>
                <a:spcPts val="0"/>
              </a:spcAft>
              <a:defRPr/>
            </a:pPr>
            <a:r>
              <a:rPr lang="en-US" smtClean="0">
                <a:solidFill>
                  <a:schemeClr val="tx1">
                    <a:lumMod val="85000"/>
                    <a:lumOff val="15000"/>
                  </a:schemeClr>
                </a:solidFill>
              </a:rPr>
              <a:t>2008</a:t>
            </a:r>
            <a:r>
              <a:rPr lang="tr-TR" smtClean="0">
                <a:solidFill>
                  <a:schemeClr val="tx1">
                    <a:lumMod val="85000"/>
                    <a:lumOff val="15000"/>
                  </a:schemeClr>
                </a:solidFill>
              </a:rPr>
              <a:t>’de Komite’ye </a:t>
            </a:r>
            <a:r>
              <a:rPr lang="en-US" smtClean="0">
                <a:solidFill>
                  <a:schemeClr val="tx1">
                    <a:lumMod val="85000"/>
                    <a:lumOff val="15000"/>
                  </a:schemeClr>
                </a:solidFill>
              </a:rPr>
              <a:t>12 </a:t>
            </a:r>
            <a:r>
              <a:rPr lang="tr-TR" smtClean="0">
                <a:solidFill>
                  <a:schemeClr val="tx1">
                    <a:lumMod val="85000"/>
                    <a:lumOff val="15000"/>
                  </a:schemeClr>
                </a:solidFill>
              </a:rPr>
              <a:t>uzman üye olarak seçilmiştir Bunlardan 6’sı 4 yıllık tam dönem; 6’sı ise yeniden seçilme olanağı olan 2 yıllık yarım dönem için seçilmiştir. </a:t>
            </a:r>
            <a:endParaRPr lang="en-US">
              <a:solidFill>
                <a:schemeClr val="tx1">
                  <a:lumMod val="85000"/>
                  <a:lumOff val="15000"/>
                </a:schemeClr>
              </a:solidFill>
            </a:endParaRPr>
          </a:p>
          <a:p>
            <a:pPr marL="365760" indent="-365760" fontAlgn="auto">
              <a:lnSpc>
                <a:spcPct val="90000"/>
              </a:lnSpc>
              <a:spcAft>
                <a:spcPts val="0"/>
              </a:spcAft>
              <a:defRPr/>
            </a:pPr>
            <a:r>
              <a:rPr lang="tr-TR" smtClean="0">
                <a:solidFill>
                  <a:schemeClr val="tx1">
                    <a:lumMod val="85000"/>
                    <a:lumOff val="15000"/>
                  </a:schemeClr>
                </a:solidFill>
              </a:rPr>
              <a:t>Kimin 2 yıl, kimin 4 yıl görev yapacağına kura ile karar verilmiştir. </a:t>
            </a:r>
            <a:endParaRPr lang="en-US">
              <a:solidFill>
                <a:schemeClr val="tx1">
                  <a:lumMod val="85000"/>
                  <a:lumOff val="15000"/>
                </a:schemeClr>
              </a:solidFill>
            </a:endParaRPr>
          </a:p>
          <a:p>
            <a:pPr marL="365760" indent="-365760" fontAlgn="auto">
              <a:lnSpc>
                <a:spcPct val="90000"/>
              </a:lnSpc>
              <a:spcAft>
                <a:spcPts val="0"/>
              </a:spcAft>
              <a:defRPr/>
            </a:pPr>
            <a:r>
              <a:rPr lang="en-US" smtClean="0">
                <a:solidFill>
                  <a:schemeClr val="tx1">
                    <a:lumMod val="85000"/>
                    <a:lumOff val="15000"/>
                  </a:schemeClr>
                </a:solidFill>
              </a:rPr>
              <a:t>2010</a:t>
            </a:r>
            <a:r>
              <a:rPr lang="tr-TR" smtClean="0">
                <a:solidFill>
                  <a:schemeClr val="tx1">
                    <a:lumMod val="85000"/>
                    <a:lumOff val="15000"/>
                  </a:schemeClr>
                </a:solidFill>
              </a:rPr>
              <a:t>’da BMEHS’ne taraf olan devletlerin sayısının </a:t>
            </a:r>
            <a:r>
              <a:rPr lang="en-US" smtClean="0">
                <a:solidFill>
                  <a:schemeClr val="tx1">
                    <a:lumMod val="85000"/>
                    <a:lumOff val="15000"/>
                  </a:schemeClr>
                </a:solidFill>
              </a:rPr>
              <a:t>80</a:t>
            </a:r>
            <a:r>
              <a:rPr lang="tr-TR" smtClean="0">
                <a:solidFill>
                  <a:schemeClr val="tx1">
                    <a:lumMod val="85000"/>
                    <a:lumOff val="15000"/>
                  </a:schemeClr>
                </a:solidFill>
              </a:rPr>
              <a:t>’i geçmesiyle</a:t>
            </a:r>
            <a:r>
              <a:rPr lang="en-US" smtClean="0">
                <a:solidFill>
                  <a:schemeClr val="tx1">
                    <a:lumMod val="85000"/>
                    <a:lumOff val="15000"/>
                  </a:schemeClr>
                </a:solidFill>
              </a:rPr>
              <a:t>,</a:t>
            </a:r>
            <a:r>
              <a:rPr lang="tr-TR" smtClean="0">
                <a:solidFill>
                  <a:schemeClr val="tx1">
                    <a:lumMod val="85000"/>
                    <a:lumOff val="15000"/>
                  </a:schemeClr>
                </a:solidFill>
              </a:rPr>
              <a:t> boşalan 6 üyelik için seçim ile, yeni 6 üyelik için seçim yapılmıştır. </a:t>
            </a:r>
            <a:r>
              <a:rPr lang="en-US" smtClean="0">
                <a:solidFill>
                  <a:schemeClr val="tx1">
                    <a:lumMod val="85000"/>
                    <a:lumOff val="15000"/>
                  </a:schemeClr>
                </a:solidFill>
              </a:rPr>
              <a:t> </a:t>
            </a:r>
            <a:r>
              <a:rPr lang="tr-TR" smtClean="0">
                <a:solidFill>
                  <a:schemeClr val="tx1">
                    <a:lumMod val="85000"/>
                    <a:lumOff val="15000"/>
                  </a:schemeClr>
                </a:solidFill>
              </a:rPr>
              <a:t>Ocak 2011 itibariyle Komite’nin üye sayısı </a:t>
            </a:r>
            <a:r>
              <a:rPr lang="en-US" smtClean="0">
                <a:solidFill>
                  <a:schemeClr val="tx1">
                    <a:lumMod val="85000"/>
                    <a:lumOff val="15000"/>
                  </a:schemeClr>
                </a:solidFill>
              </a:rPr>
              <a:t>18</a:t>
            </a:r>
            <a:r>
              <a:rPr lang="tr-TR" smtClean="0">
                <a:solidFill>
                  <a:schemeClr val="tx1">
                    <a:lumMod val="85000"/>
                    <a:lumOff val="15000"/>
                  </a:schemeClr>
                </a:solidFill>
              </a:rPr>
              <a:t>’dir.</a:t>
            </a:r>
            <a:endParaRPr lang="en-US">
              <a:solidFill>
                <a:schemeClr val="tx1">
                  <a:lumMod val="85000"/>
                  <a:lumOff val="15000"/>
                </a:schemeClr>
              </a:solidFill>
            </a:endParaRPr>
          </a:p>
          <a:p>
            <a:pPr marL="365760" indent="-365760" fontAlgn="auto">
              <a:lnSpc>
                <a:spcPct val="90000"/>
              </a:lnSpc>
              <a:spcAft>
                <a:spcPts val="0"/>
              </a:spcAft>
              <a:defRPr/>
            </a:pPr>
            <a:r>
              <a:rPr lang="tr-TR" smtClean="0">
                <a:solidFill>
                  <a:schemeClr val="tx1">
                    <a:lumMod val="85000"/>
                    <a:lumOff val="15000"/>
                  </a:schemeClr>
                </a:solidFill>
              </a:rPr>
              <a:t>Yeni seçilen 6 üyenin 3’ü 31 Aralık 2014’e kadar, 3’ü yeniden seçilme olanağı olmak koşuluyla 31 Aralık 2012’ye kadar görev yapacaktır.</a:t>
            </a:r>
            <a:endParaRPr lang="sr-Latn-CS">
              <a:solidFill>
                <a:schemeClr val="tx1">
                  <a:lumMod val="85000"/>
                  <a:lumOff val="15000"/>
                </a:schemeClr>
              </a:solidFill>
            </a:endParaRPr>
          </a:p>
        </p:txBody>
      </p:sp>
      <p:sp>
        <p:nvSpPr>
          <p:cNvPr id="23555"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413299327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3"/>
          <p:cNvSpPr>
            <a:spLocks noGrp="1" noChangeArrowheads="1"/>
          </p:cNvSpPr>
          <p:nvPr>
            <p:ph idx="1"/>
          </p:nvPr>
        </p:nvSpPr>
        <p:spPr/>
        <p:txBody>
          <a:bodyPr>
            <a:normAutofit lnSpcReduction="10000"/>
          </a:bodyPr>
          <a:lstStyle/>
          <a:p>
            <a:pPr>
              <a:lnSpc>
                <a:spcPct val="90000"/>
              </a:lnSpc>
            </a:pPr>
            <a:r>
              <a:rPr lang="en-US" sz="1800" smtClean="0"/>
              <a:t>2008</a:t>
            </a:r>
            <a:r>
              <a:rPr lang="tr-TR" sz="1800" smtClean="0"/>
              <a:t>’de yapılan ilk seçimlerle BMEH Komitesi üyeleri şu ükelerden gelen uzmanlardan oluşmaktaydı: </a:t>
            </a:r>
            <a:r>
              <a:rPr lang="en-US" sz="1800" smtClean="0"/>
              <a:t>A</a:t>
            </a:r>
            <a:r>
              <a:rPr lang="tr-TR" sz="1800" smtClean="0"/>
              <a:t>v</a:t>
            </a:r>
            <a:r>
              <a:rPr lang="en-US" sz="1800" smtClean="0"/>
              <a:t>ustral</a:t>
            </a:r>
            <a:r>
              <a:rPr lang="tr-TR" sz="1800" smtClean="0"/>
              <a:t>y</a:t>
            </a:r>
            <a:r>
              <a:rPr lang="en-US" sz="1800" smtClean="0"/>
              <a:t>a, Banglade</a:t>
            </a:r>
            <a:r>
              <a:rPr lang="tr-TR" sz="1800" smtClean="0"/>
              <a:t>ş</a:t>
            </a:r>
            <a:r>
              <a:rPr lang="en-US" sz="1800" smtClean="0"/>
              <a:t>, </a:t>
            </a:r>
            <a:r>
              <a:rPr lang="tr-TR" sz="1800" smtClean="0"/>
              <a:t>Şili</a:t>
            </a:r>
            <a:r>
              <a:rPr lang="en-US" sz="1800" smtClean="0"/>
              <a:t>, </a:t>
            </a:r>
            <a:r>
              <a:rPr lang="tr-TR" sz="1800" smtClean="0"/>
              <a:t>Çin</a:t>
            </a:r>
            <a:r>
              <a:rPr lang="en-US" sz="1800" smtClean="0"/>
              <a:t>, E</a:t>
            </a:r>
            <a:r>
              <a:rPr lang="tr-TR" sz="1800" smtClean="0"/>
              <a:t>kvator</a:t>
            </a:r>
            <a:r>
              <a:rPr lang="en-US" sz="1800" smtClean="0"/>
              <a:t>, </a:t>
            </a:r>
            <a:r>
              <a:rPr lang="tr-TR" sz="1800" smtClean="0"/>
              <a:t>Macaristan</a:t>
            </a:r>
            <a:r>
              <a:rPr lang="en-US" sz="1800" smtClean="0"/>
              <a:t>, </a:t>
            </a:r>
            <a:r>
              <a:rPr lang="tr-TR" sz="1800" smtClean="0"/>
              <a:t>Ürdün</a:t>
            </a:r>
            <a:r>
              <a:rPr lang="en-US" sz="1800" smtClean="0"/>
              <a:t>, Kenya, </a:t>
            </a:r>
            <a:r>
              <a:rPr lang="tr-TR" sz="1800" smtClean="0"/>
              <a:t>K</a:t>
            </a:r>
            <a:r>
              <a:rPr lang="en-US" sz="1800" smtClean="0"/>
              <a:t>atar, Sloven</a:t>
            </a:r>
            <a:r>
              <a:rPr lang="tr-TR" sz="1800" smtClean="0"/>
              <a:t>y</a:t>
            </a:r>
            <a:r>
              <a:rPr lang="en-US" sz="1800" smtClean="0"/>
              <a:t>a, </a:t>
            </a:r>
            <a:r>
              <a:rPr lang="tr-TR" sz="1800" smtClean="0"/>
              <a:t>İspanya ve Tunus.</a:t>
            </a:r>
            <a:endParaRPr lang="en-US" sz="1800" smtClean="0"/>
          </a:p>
          <a:p>
            <a:pPr>
              <a:lnSpc>
                <a:spcPct val="90000"/>
              </a:lnSpc>
            </a:pPr>
            <a:r>
              <a:rPr lang="en-US" sz="1800" smtClean="0"/>
              <a:t>2010 </a:t>
            </a:r>
            <a:r>
              <a:rPr lang="tr-TR" sz="1800" smtClean="0"/>
              <a:t>seçimleri sonrasında 1 Ocak </a:t>
            </a:r>
            <a:r>
              <a:rPr lang="en-US" sz="1800" smtClean="0"/>
              <a:t>2011</a:t>
            </a:r>
            <a:r>
              <a:rPr lang="tr-TR" sz="1800" smtClean="0"/>
              <a:t>’den itibaren Komite şu ülkelerden gelen uzmanlardan oluşmakta: Cezayir,</a:t>
            </a:r>
            <a:r>
              <a:rPr lang="en-US" sz="1800" smtClean="0"/>
              <a:t> A</a:t>
            </a:r>
            <a:r>
              <a:rPr lang="tr-TR" sz="1800" smtClean="0"/>
              <a:t>v</a:t>
            </a:r>
            <a:r>
              <a:rPr lang="en-US" sz="1800" smtClean="0"/>
              <a:t>ustral</a:t>
            </a:r>
            <a:r>
              <a:rPr lang="tr-TR" sz="1800" smtClean="0"/>
              <a:t>y</a:t>
            </a:r>
            <a:r>
              <a:rPr lang="en-US" sz="1800" smtClean="0"/>
              <a:t>a, </a:t>
            </a:r>
            <a:r>
              <a:rPr lang="tr-TR" sz="1800" smtClean="0"/>
              <a:t>B</a:t>
            </a:r>
            <a:r>
              <a:rPr lang="en-US" sz="1800" smtClean="0"/>
              <a:t>anglade</a:t>
            </a:r>
            <a:r>
              <a:rPr lang="tr-TR" sz="1800" smtClean="0"/>
              <a:t>ş</a:t>
            </a:r>
            <a:r>
              <a:rPr lang="en-US" sz="1800" smtClean="0"/>
              <a:t>, </a:t>
            </a:r>
            <a:r>
              <a:rPr lang="tr-TR" sz="1800" smtClean="0"/>
              <a:t>Şili</a:t>
            </a:r>
            <a:r>
              <a:rPr lang="en-US" sz="1800" smtClean="0"/>
              <a:t>, </a:t>
            </a:r>
            <a:r>
              <a:rPr lang="tr-TR" sz="1800" smtClean="0"/>
              <a:t>Çin</a:t>
            </a:r>
            <a:r>
              <a:rPr lang="en-US" sz="1800" smtClean="0"/>
              <a:t>, D</a:t>
            </a:r>
            <a:r>
              <a:rPr lang="tr-TR" sz="1800" smtClean="0"/>
              <a:t>a</a:t>
            </a:r>
            <a:r>
              <a:rPr lang="en-US" sz="1800" smtClean="0"/>
              <a:t>n</a:t>
            </a:r>
            <a:r>
              <a:rPr lang="tr-TR" sz="1800" smtClean="0"/>
              <a:t>i</a:t>
            </a:r>
            <a:r>
              <a:rPr lang="en-US" sz="1800" smtClean="0"/>
              <a:t>mark</a:t>
            </a:r>
            <a:r>
              <a:rPr lang="tr-TR" sz="1800" smtClean="0"/>
              <a:t>a</a:t>
            </a:r>
            <a:r>
              <a:rPr lang="en-US" sz="1800" smtClean="0"/>
              <a:t>, E</a:t>
            </a:r>
            <a:r>
              <a:rPr lang="tr-TR" sz="1800" smtClean="0"/>
              <a:t>kvator</a:t>
            </a:r>
            <a:r>
              <a:rPr lang="en-US" sz="1800" smtClean="0"/>
              <a:t>, </a:t>
            </a:r>
            <a:r>
              <a:rPr lang="tr-TR" sz="1800" smtClean="0"/>
              <a:t>Almanya</a:t>
            </a:r>
            <a:r>
              <a:rPr lang="en-US" sz="1800" smtClean="0"/>
              <a:t>, Guatemala, </a:t>
            </a:r>
            <a:r>
              <a:rPr lang="tr-TR" sz="1800" smtClean="0"/>
              <a:t>Macaristan</a:t>
            </a:r>
            <a:r>
              <a:rPr lang="en-US" sz="1800" smtClean="0"/>
              <a:t>, </a:t>
            </a:r>
            <a:r>
              <a:rPr lang="tr-TR" sz="1800" smtClean="0"/>
              <a:t>Ürdün</a:t>
            </a:r>
            <a:r>
              <a:rPr lang="en-US" sz="1800" smtClean="0"/>
              <a:t>, Kenya, Me</a:t>
            </a:r>
            <a:r>
              <a:rPr lang="tr-TR" sz="1800" smtClean="0"/>
              <a:t>ksika</a:t>
            </a:r>
            <a:r>
              <a:rPr lang="en-US" sz="1800" smtClean="0"/>
              <a:t>, </a:t>
            </a:r>
            <a:r>
              <a:rPr lang="tr-TR" sz="1800" smtClean="0"/>
              <a:t>K</a:t>
            </a:r>
            <a:r>
              <a:rPr lang="en-US" sz="1800" smtClean="0"/>
              <a:t>atar, Kore</a:t>
            </a:r>
            <a:r>
              <a:rPr lang="tr-TR" sz="1800" smtClean="0"/>
              <a:t> Cumhuriyeti</a:t>
            </a:r>
            <a:r>
              <a:rPr lang="en-US" sz="1800" smtClean="0"/>
              <a:t>, S</a:t>
            </a:r>
            <a:r>
              <a:rPr lang="tr-TR" sz="1800" smtClean="0"/>
              <a:t>ırbistan</a:t>
            </a:r>
            <a:r>
              <a:rPr lang="en-US" sz="1800" smtClean="0"/>
              <a:t>, </a:t>
            </a:r>
            <a:r>
              <a:rPr lang="tr-TR" sz="1800" smtClean="0"/>
              <a:t>İspanya</a:t>
            </a:r>
            <a:r>
              <a:rPr lang="en-US" sz="1800" smtClean="0"/>
              <a:t> </a:t>
            </a:r>
            <a:r>
              <a:rPr lang="tr-TR" sz="1800" smtClean="0"/>
              <a:t>ve Tunus.</a:t>
            </a:r>
            <a:endParaRPr lang="en-US" sz="1800" smtClean="0"/>
          </a:p>
          <a:p>
            <a:pPr>
              <a:lnSpc>
                <a:spcPct val="90000"/>
              </a:lnSpc>
            </a:pPr>
            <a:r>
              <a:rPr lang="en-US" sz="1800" smtClean="0"/>
              <a:t>2012 </a:t>
            </a:r>
            <a:r>
              <a:rPr lang="tr-TR" sz="1800" smtClean="0"/>
              <a:t>seçimleri sonrasında 1 Ocak </a:t>
            </a:r>
            <a:r>
              <a:rPr lang="en-US" sz="1800" smtClean="0"/>
              <a:t>201</a:t>
            </a:r>
            <a:r>
              <a:rPr lang="tr-TR" sz="1800" smtClean="0"/>
              <a:t>3’ten itibaren Komite şu ülkelerden gelen uzmanlardan oluşmakta: </a:t>
            </a:r>
            <a:r>
              <a:rPr lang="en-US" sz="1800" smtClean="0"/>
              <a:t>A</a:t>
            </a:r>
            <a:r>
              <a:rPr lang="tr-TR" sz="1800" smtClean="0"/>
              <a:t>v</a:t>
            </a:r>
            <a:r>
              <a:rPr lang="en-US" sz="1800" smtClean="0"/>
              <a:t>ustral</a:t>
            </a:r>
            <a:r>
              <a:rPr lang="tr-TR" sz="1800" smtClean="0"/>
              <a:t>y</a:t>
            </a:r>
            <a:r>
              <a:rPr lang="en-US" sz="1800" smtClean="0"/>
              <a:t>a, </a:t>
            </a:r>
            <a:r>
              <a:rPr lang="tr-TR" sz="1800" smtClean="0"/>
              <a:t>Şili</a:t>
            </a:r>
            <a:r>
              <a:rPr lang="en-US" sz="1800" smtClean="0"/>
              <a:t>, D</a:t>
            </a:r>
            <a:r>
              <a:rPr lang="tr-TR" sz="1800" smtClean="0"/>
              <a:t>a</a:t>
            </a:r>
            <a:r>
              <a:rPr lang="en-US" sz="1800" smtClean="0"/>
              <a:t>n</a:t>
            </a:r>
            <a:r>
              <a:rPr lang="tr-TR" sz="1800" smtClean="0"/>
              <a:t>i</a:t>
            </a:r>
            <a:r>
              <a:rPr lang="en-US" sz="1800" smtClean="0"/>
              <a:t>mark</a:t>
            </a:r>
            <a:r>
              <a:rPr lang="tr-TR" sz="1800" smtClean="0"/>
              <a:t>a</a:t>
            </a:r>
            <a:r>
              <a:rPr lang="en-US" sz="1800" smtClean="0"/>
              <a:t>, E</a:t>
            </a:r>
            <a:r>
              <a:rPr lang="tr-TR" sz="1800" smtClean="0"/>
              <a:t>kvator</a:t>
            </a:r>
            <a:r>
              <a:rPr lang="en-US" sz="1800" smtClean="0"/>
              <a:t>, </a:t>
            </a:r>
            <a:r>
              <a:rPr lang="tr-TR" sz="1800" smtClean="0"/>
              <a:t>Almanya</a:t>
            </a:r>
            <a:r>
              <a:rPr lang="en-US" sz="1800" smtClean="0"/>
              <a:t>, Guatemala, </a:t>
            </a:r>
            <a:r>
              <a:rPr lang="tr-TR" sz="1800" smtClean="0"/>
              <a:t>Macaristan</a:t>
            </a:r>
            <a:r>
              <a:rPr lang="en-US" sz="1800" smtClean="0"/>
              <a:t>, </a:t>
            </a:r>
            <a:r>
              <a:rPr lang="tr-TR" sz="1800" smtClean="0"/>
              <a:t>Ürdün</a:t>
            </a:r>
            <a:r>
              <a:rPr lang="en-US" sz="1800" smtClean="0"/>
              <a:t>, Kenya, Me</a:t>
            </a:r>
            <a:r>
              <a:rPr lang="tr-TR" sz="1800" smtClean="0"/>
              <a:t>ksika</a:t>
            </a:r>
            <a:r>
              <a:rPr lang="en-US" sz="1800" smtClean="0"/>
              <a:t>, </a:t>
            </a:r>
            <a:r>
              <a:rPr lang="tr-TR" sz="1800" smtClean="0"/>
              <a:t>K</a:t>
            </a:r>
            <a:r>
              <a:rPr lang="en-US" sz="1800" smtClean="0"/>
              <a:t>atar, Kore</a:t>
            </a:r>
            <a:r>
              <a:rPr lang="tr-TR" sz="1800" smtClean="0"/>
              <a:t> Cumhuriyeti</a:t>
            </a:r>
            <a:r>
              <a:rPr lang="en-US" sz="1800" smtClean="0"/>
              <a:t>, S</a:t>
            </a:r>
            <a:r>
              <a:rPr lang="tr-TR" sz="1800" smtClean="0"/>
              <a:t>ırbistan</a:t>
            </a:r>
            <a:r>
              <a:rPr lang="en-US" sz="1800" smtClean="0"/>
              <a:t>, </a:t>
            </a:r>
            <a:r>
              <a:rPr lang="tr-TR" sz="1800" smtClean="0"/>
              <a:t>İspanya, Tayland,</a:t>
            </a:r>
            <a:r>
              <a:rPr lang="en-US" sz="1800" smtClean="0"/>
              <a:t> </a:t>
            </a:r>
            <a:r>
              <a:rPr lang="tr-TR" sz="1800" smtClean="0"/>
              <a:t>Tunus, Türkiye, Uganda ve Birleşik Krallık.</a:t>
            </a:r>
          </a:p>
          <a:p>
            <a:pPr>
              <a:lnSpc>
                <a:spcPct val="90000"/>
              </a:lnSpc>
            </a:pPr>
            <a:r>
              <a:rPr lang="en-US" sz="1800" smtClean="0"/>
              <a:t>T</a:t>
            </a:r>
            <a:r>
              <a:rPr lang="tr-TR" sz="1800" smtClean="0"/>
              <a:t>ürkiye’den seçilen uzman</a:t>
            </a:r>
            <a:r>
              <a:rPr lang="en-US" sz="1800" smtClean="0"/>
              <a:t>: </a:t>
            </a:r>
            <a:r>
              <a:rPr lang="tr-TR" sz="1800" smtClean="0"/>
              <a:t>Ş</a:t>
            </a:r>
            <a:r>
              <a:rPr lang="en-US" sz="1800" smtClean="0"/>
              <a:t>afak Pavey, </a:t>
            </a:r>
            <a:r>
              <a:rPr lang="tr-TR" sz="1800" smtClean="0"/>
              <a:t>BMEK Komitesi’nin eski sekreteri ve Milletvekili.</a:t>
            </a:r>
            <a:endParaRPr lang="sr-Latn-CS" sz="1800" smtClean="0"/>
          </a:p>
        </p:txBody>
      </p:sp>
      <p:sp>
        <p:nvSpPr>
          <p:cNvPr id="24579"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26954808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idx="1"/>
          </p:nvPr>
        </p:nvSpPr>
        <p:spPr/>
        <p:txBody>
          <a:bodyPr rtlCol="0">
            <a:normAutofit fontScale="92500"/>
          </a:bodyPr>
          <a:lstStyle/>
          <a:p>
            <a:pPr marL="365760" indent="-365760" fontAlgn="auto">
              <a:lnSpc>
                <a:spcPct val="90000"/>
              </a:lnSpc>
              <a:spcAft>
                <a:spcPts val="0"/>
              </a:spcAft>
              <a:defRPr/>
            </a:pPr>
            <a:r>
              <a:rPr lang="tr-TR" sz="2200" smtClean="0">
                <a:solidFill>
                  <a:schemeClr val="tx1">
                    <a:lumMod val="85000"/>
                    <a:lumOff val="15000"/>
                  </a:schemeClr>
                </a:solidFill>
              </a:rPr>
              <a:t>Her Taraf Devlet, Sözleşme’ye taraf olduktan sonraki 2 yıl içerisinde BMEH Komitesi’ne Sözleşme’nin uygulamasına ilişkin ilk raporunu sunmakla yükümlüdür.</a:t>
            </a:r>
          </a:p>
          <a:p>
            <a:pPr marL="365760" indent="-365760" fontAlgn="auto">
              <a:lnSpc>
                <a:spcPct val="90000"/>
              </a:lnSpc>
              <a:spcAft>
                <a:spcPts val="0"/>
              </a:spcAft>
              <a:defRPr/>
            </a:pPr>
            <a:r>
              <a:rPr lang="tr-TR" sz="2200" smtClean="0">
                <a:solidFill>
                  <a:schemeClr val="tx1">
                    <a:lumMod val="85000"/>
                    <a:lumOff val="15000"/>
                  </a:schemeClr>
                </a:solidFill>
              </a:rPr>
              <a:t>İlk rapordan sonra, Taraf Devletler her 4 yılda bir BMEH Komitesi’ne rapor sunmakla yükümlüdür.</a:t>
            </a:r>
            <a:endParaRPr lang="en-US" sz="2200">
              <a:solidFill>
                <a:schemeClr val="tx1">
                  <a:lumMod val="85000"/>
                  <a:lumOff val="15000"/>
                </a:schemeClr>
              </a:solidFill>
            </a:endParaRPr>
          </a:p>
          <a:p>
            <a:pPr marL="365760" indent="-365760" fontAlgn="auto">
              <a:lnSpc>
                <a:spcPct val="90000"/>
              </a:lnSpc>
              <a:spcAft>
                <a:spcPts val="0"/>
              </a:spcAft>
              <a:defRPr/>
            </a:pPr>
            <a:r>
              <a:rPr lang="en-US" sz="2200" smtClean="0">
                <a:solidFill>
                  <a:schemeClr val="tx1">
                    <a:lumMod val="85000"/>
                    <a:lumOff val="15000"/>
                  </a:schemeClr>
                </a:solidFill>
              </a:rPr>
              <a:t>28</a:t>
            </a:r>
            <a:r>
              <a:rPr lang="tr-TR" sz="2200" smtClean="0">
                <a:solidFill>
                  <a:schemeClr val="tx1">
                    <a:lumMod val="85000"/>
                    <a:lumOff val="15000"/>
                  </a:schemeClr>
                </a:solidFill>
              </a:rPr>
              <a:t> Eylül</a:t>
            </a:r>
            <a:r>
              <a:rPr lang="en-US" sz="2200" smtClean="0">
                <a:solidFill>
                  <a:schemeClr val="tx1">
                    <a:lumMod val="85000"/>
                    <a:lumOff val="15000"/>
                  </a:schemeClr>
                </a:solidFill>
              </a:rPr>
              <a:t> 2012</a:t>
            </a:r>
            <a:r>
              <a:rPr lang="tr-TR" sz="2200" smtClean="0">
                <a:solidFill>
                  <a:schemeClr val="tx1">
                    <a:lumMod val="85000"/>
                    <a:lumOff val="15000"/>
                  </a:schemeClr>
                </a:solidFill>
              </a:rPr>
              <a:t>’ye kadar BMEH Komitesi’ne şu devletlerden rapor sunulmuştur:</a:t>
            </a:r>
            <a:r>
              <a:rPr lang="en-US" sz="2200" smtClean="0">
                <a:solidFill>
                  <a:schemeClr val="tx1">
                    <a:lumMod val="85000"/>
                    <a:lumOff val="15000"/>
                  </a:schemeClr>
                </a:solidFill>
              </a:rPr>
              <a:t> Ar</a:t>
            </a:r>
            <a:r>
              <a:rPr lang="tr-TR" sz="2200" smtClean="0">
                <a:solidFill>
                  <a:schemeClr val="tx1">
                    <a:lumMod val="85000"/>
                    <a:lumOff val="15000"/>
                  </a:schemeClr>
                </a:solidFill>
              </a:rPr>
              <a:t>jantin</a:t>
            </a:r>
            <a:r>
              <a:rPr lang="en-US" sz="2200" smtClean="0">
                <a:solidFill>
                  <a:schemeClr val="tx1">
                    <a:lumMod val="85000"/>
                    <a:lumOff val="15000"/>
                  </a:schemeClr>
                </a:solidFill>
              </a:rPr>
              <a:t>, A</a:t>
            </a:r>
            <a:r>
              <a:rPr lang="tr-TR" sz="2200" smtClean="0">
                <a:solidFill>
                  <a:schemeClr val="tx1">
                    <a:lumMod val="85000"/>
                    <a:lumOff val="15000"/>
                  </a:schemeClr>
                </a:solidFill>
              </a:rPr>
              <a:t>vusturya</a:t>
            </a:r>
            <a:r>
              <a:rPr lang="en-US" sz="2200" smtClean="0">
                <a:solidFill>
                  <a:schemeClr val="tx1">
                    <a:lumMod val="85000"/>
                    <a:lumOff val="15000"/>
                  </a:schemeClr>
                </a:solidFill>
              </a:rPr>
              <a:t>, A</a:t>
            </a:r>
            <a:r>
              <a:rPr lang="tr-TR" sz="2200" smtClean="0">
                <a:solidFill>
                  <a:schemeClr val="tx1">
                    <a:lumMod val="85000"/>
                    <a:lumOff val="15000"/>
                  </a:schemeClr>
                </a:solidFill>
              </a:rPr>
              <a:t>v</a:t>
            </a:r>
            <a:r>
              <a:rPr lang="en-US" sz="2200" smtClean="0">
                <a:solidFill>
                  <a:schemeClr val="tx1">
                    <a:lumMod val="85000"/>
                    <a:lumOff val="15000"/>
                  </a:schemeClr>
                </a:solidFill>
              </a:rPr>
              <a:t>ustral</a:t>
            </a:r>
            <a:r>
              <a:rPr lang="tr-TR" sz="2200" smtClean="0">
                <a:solidFill>
                  <a:schemeClr val="tx1">
                    <a:lumMod val="85000"/>
                    <a:lumOff val="15000"/>
                  </a:schemeClr>
                </a:solidFill>
              </a:rPr>
              <a:t>y</a:t>
            </a:r>
            <a:r>
              <a:rPr lang="en-US" sz="2200" smtClean="0">
                <a:solidFill>
                  <a:schemeClr val="tx1">
                    <a:lumMod val="85000"/>
                    <a:lumOff val="15000"/>
                  </a:schemeClr>
                </a:solidFill>
              </a:rPr>
              <a:t>a</a:t>
            </a:r>
            <a:r>
              <a:rPr lang="en-US" sz="2200">
                <a:solidFill>
                  <a:schemeClr val="tx1">
                    <a:lumMod val="85000"/>
                    <a:lumOff val="15000"/>
                  </a:schemeClr>
                </a:solidFill>
              </a:rPr>
              <a:t>, </a:t>
            </a:r>
            <a:r>
              <a:rPr lang="en-US" sz="2200" smtClean="0">
                <a:solidFill>
                  <a:schemeClr val="tx1">
                    <a:lumMod val="85000"/>
                    <a:lumOff val="15000"/>
                  </a:schemeClr>
                </a:solidFill>
              </a:rPr>
              <a:t>Azerba</a:t>
            </a:r>
            <a:r>
              <a:rPr lang="tr-TR" sz="2200" smtClean="0">
                <a:solidFill>
                  <a:schemeClr val="tx1">
                    <a:lumMod val="85000"/>
                    <a:lumOff val="15000"/>
                  </a:schemeClr>
                </a:solidFill>
              </a:rPr>
              <a:t>yc</a:t>
            </a:r>
            <a:r>
              <a:rPr lang="en-US" sz="2200" smtClean="0">
                <a:solidFill>
                  <a:schemeClr val="tx1">
                    <a:lumMod val="85000"/>
                    <a:lumOff val="15000"/>
                  </a:schemeClr>
                </a:solidFill>
              </a:rPr>
              <a:t>an</a:t>
            </a:r>
            <a:r>
              <a:rPr lang="en-US" sz="2200">
                <a:solidFill>
                  <a:schemeClr val="tx1">
                    <a:lumMod val="85000"/>
                    <a:lumOff val="15000"/>
                  </a:schemeClr>
                </a:solidFill>
              </a:rPr>
              <a:t>, </a:t>
            </a:r>
            <a:r>
              <a:rPr lang="en-US" sz="2200" smtClean="0">
                <a:solidFill>
                  <a:schemeClr val="tx1">
                    <a:lumMod val="85000"/>
                    <a:lumOff val="15000"/>
                  </a:schemeClr>
                </a:solidFill>
              </a:rPr>
              <a:t>Bel</a:t>
            </a:r>
            <a:r>
              <a:rPr lang="tr-TR" sz="2200" smtClean="0">
                <a:solidFill>
                  <a:schemeClr val="tx1">
                    <a:lumMod val="85000"/>
                    <a:lumOff val="15000"/>
                  </a:schemeClr>
                </a:solidFill>
              </a:rPr>
              <a:t>çika</a:t>
            </a:r>
            <a:r>
              <a:rPr lang="en-US" sz="2200" smtClean="0">
                <a:solidFill>
                  <a:schemeClr val="tx1">
                    <a:lumMod val="85000"/>
                    <a:lumOff val="15000"/>
                  </a:schemeClr>
                </a:solidFill>
              </a:rPr>
              <a:t>, </a:t>
            </a:r>
            <a:r>
              <a:rPr lang="tr-TR" sz="2200" smtClean="0">
                <a:solidFill>
                  <a:schemeClr val="tx1">
                    <a:lumMod val="85000"/>
                    <a:lumOff val="15000"/>
                  </a:schemeClr>
                </a:solidFill>
              </a:rPr>
              <a:t>Çin</a:t>
            </a:r>
            <a:r>
              <a:rPr lang="en-US" sz="2200" smtClean="0">
                <a:solidFill>
                  <a:schemeClr val="tx1">
                    <a:lumMod val="85000"/>
                    <a:lumOff val="15000"/>
                  </a:schemeClr>
                </a:solidFill>
              </a:rPr>
              <a:t>, </a:t>
            </a:r>
            <a:r>
              <a:rPr lang="tr-TR" sz="2200" smtClean="0">
                <a:solidFill>
                  <a:schemeClr val="tx1">
                    <a:lumMod val="85000"/>
                    <a:lumOff val="15000"/>
                  </a:schemeClr>
                </a:solidFill>
              </a:rPr>
              <a:t>Şili</a:t>
            </a:r>
            <a:r>
              <a:rPr lang="en-US" sz="2200" smtClean="0">
                <a:solidFill>
                  <a:schemeClr val="tx1">
                    <a:lumMod val="85000"/>
                    <a:lumOff val="15000"/>
                  </a:schemeClr>
                </a:solidFill>
              </a:rPr>
              <a:t>, </a:t>
            </a:r>
            <a:r>
              <a:rPr lang="en-US" sz="2200">
                <a:solidFill>
                  <a:schemeClr val="tx1">
                    <a:lumMod val="85000"/>
                    <a:lumOff val="15000"/>
                  </a:schemeClr>
                </a:solidFill>
              </a:rPr>
              <a:t>Cook </a:t>
            </a:r>
            <a:r>
              <a:rPr lang="tr-TR" sz="2200" smtClean="0">
                <a:solidFill>
                  <a:schemeClr val="tx1">
                    <a:lumMod val="85000"/>
                    <a:lumOff val="15000"/>
                  </a:schemeClr>
                </a:solidFill>
              </a:rPr>
              <a:t>Adaları</a:t>
            </a:r>
            <a:r>
              <a:rPr lang="en-US" sz="2200" smtClean="0">
                <a:solidFill>
                  <a:schemeClr val="tx1">
                    <a:lumMod val="85000"/>
                    <a:lumOff val="15000"/>
                  </a:schemeClr>
                </a:solidFill>
              </a:rPr>
              <a:t>, </a:t>
            </a:r>
            <a:r>
              <a:rPr lang="tr-TR" sz="2200" smtClean="0">
                <a:solidFill>
                  <a:schemeClr val="tx1">
                    <a:lumMod val="85000"/>
                    <a:lumOff val="15000"/>
                  </a:schemeClr>
                </a:solidFill>
              </a:rPr>
              <a:t>K</a:t>
            </a:r>
            <a:r>
              <a:rPr lang="en-US" sz="2200" smtClean="0">
                <a:solidFill>
                  <a:schemeClr val="tx1">
                    <a:lumMod val="85000"/>
                    <a:lumOff val="15000"/>
                  </a:schemeClr>
                </a:solidFill>
              </a:rPr>
              <a:t>osta Ri</a:t>
            </a:r>
            <a:r>
              <a:rPr lang="tr-TR" sz="2200" smtClean="0">
                <a:solidFill>
                  <a:schemeClr val="tx1">
                    <a:lumMod val="85000"/>
                    <a:lumOff val="15000"/>
                  </a:schemeClr>
                </a:solidFill>
              </a:rPr>
              <a:t>k</a:t>
            </a:r>
            <a:r>
              <a:rPr lang="en-US" sz="2200" smtClean="0">
                <a:solidFill>
                  <a:schemeClr val="tx1">
                    <a:lumMod val="85000"/>
                    <a:lumOff val="15000"/>
                  </a:schemeClr>
                </a:solidFill>
              </a:rPr>
              <a:t>a</a:t>
            </a:r>
            <a:r>
              <a:rPr lang="en-US" sz="2200">
                <a:solidFill>
                  <a:schemeClr val="tx1">
                    <a:lumMod val="85000"/>
                    <a:lumOff val="15000"/>
                  </a:schemeClr>
                </a:solidFill>
              </a:rPr>
              <a:t>, </a:t>
            </a:r>
            <a:r>
              <a:rPr lang="tr-TR" sz="2200" smtClean="0">
                <a:solidFill>
                  <a:schemeClr val="tx1">
                    <a:lumMod val="85000"/>
                    <a:lumOff val="15000"/>
                  </a:schemeClr>
                </a:solidFill>
              </a:rPr>
              <a:t>Hırvatistan</a:t>
            </a:r>
            <a:r>
              <a:rPr lang="en-US" sz="2200" smtClean="0">
                <a:solidFill>
                  <a:schemeClr val="tx1">
                    <a:lumMod val="85000"/>
                    <a:lumOff val="15000"/>
                  </a:schemeClr>
                </a:solidFill>
              </a:rPr>
              <a:t>, </a:t>
            </a:r>
            <a:r>
              <a:rPr lang="tr-TR" sz="2200" smtClean="0">
                <a:solidFill>
                  <a:schemeClr val="tx1">
                    <a:lumMod val="85000"/>
                    <a:lumOff val="15000"/>
                  </a:schemeClr>
                </a:solidFill>
              </a:rPr>
              <a:t>Çek Cumhuriyeti</a:t>
            </a:r>
            <a:r>
              <a:rPr lang="en-US" sz="2200" smtClean="0">
                <a:solidFill>
                  <a:schemeClr val="tx1">
                    <a:lumMod val="85000"/>
                    <a:lumOff val="15000"/>
                  </a:schemeClr>
                </a:solidFill>
              </a:rPr>
              <a:t>, D</a:t>
            </a:r>
            <a:r>
              <a:rPr lang="tr-TR" sz="2200" smtClean="0">
                <a:solidFill>
                  <a:schemeClr val="tx1">
                    <a:lumMod val="85000"/>
                    <a:lumOff val="15000"/>
                  </a:schemeClr>
                </a:solidFill>
              </a:rPr>
              <a:t>a</a:t>
            </a:r>
            <a:r>
              <a:rPr lang="en-US" sz="2200" smtClean="0">
                <a:solidFill>
                  <a:schemeClr val="tx1">
                    <a:lumMod val="85000"/>
                    <a:lumOff val="15000"/>
                  </a:schemeClr>
                </a:solidFill>
              </a:rPr>
              <a:t>n</a:t>
            </a:r>
            <a:r>
              <a:rPr lang="tr-TR" sz="2200" smtClean="0">
                <a:solidFill>
                  <a:schemeClr val="tx1">
                    <a:lumMod val="85000"/>
                    <a:lumOff val="15000"/>
                  </a:schemeClr>
                </a:solidFill>
              </a:rPr>
              <a:t>i</a:t>
            </a:r>
            <a:r>
              <a:rPr lang="en-US" sz="2200" smtClean="0">
                <a:solidFill>
                  <a:schemeClr val="tx1">
                    <a:lumMod val="85000"/>
                    <a:lumOff val="15000"/>
                  </a:schemeClr>
                </a:solidFill>
              </a:rPr>
              <a:t>mark</a:t>
            </a:r>
            <a:r>
              <a:rPr lang="tr-TR" sz="2200" smtClean="0">
                <a:solidFill>
                  <a:schemeClr val="tx1">
                    <a:lumMod val="85000"/>
                    <a:lumOff val="15000"/>
                  </a:schemeClr>
                </a:solidFill>
              </a:rPr>
              <a:t>a</a:t>
            </a:r>
            <a:r>
              <a:rPr lang="en-US" sz="2200" smtClean="0">
                <a:solidFill>
                  <a:schemeClr val="tx1">
                    <a:lumMod val="85000"/>
                    <a:lumOff val="15000"/>
                  </a:schemeClr>
                </a:solidFill>
              </a:rPr>
              <a:t>, Domini</a:t>
            </a:r>
            <a:r>
              <a:rPr lang="tr-TR" sz="2200" smtClean="0">
                <a:solidFill>
                  <a:schemeClr val="tx1">
                    <a:lumMod val="85000"/>
                    <a:lumOff val="15000"/>
                  </a:schemeClr>
                </a:solidFill>
              </a:rPr>
              <a:t>k Cumhuriyeti</a:t>
            </a:r>
            <a:r>
              <a:rPr lang="en-US" sz="2200" smtClean="0">
                <a:solidFill>
                  <a:schemeClr val="tx1">
                    <a:lumMod val="85000"/>
                    <a:lumOff val="15000"/>
                  </a:schemeClr>
                </a:solidFill>
              </a:rPr>
              <a:t>, E</a:t>
            </a:r>
            <a:r>
              <a:rPr lang="tr-TR" sz="2200" smtClean="0">
                <a:solidFill>
                  <a:schemeClr val="tx1">
                    <a:lumMod val="85000"/>
                    <a:lumOff val="15000"/>
                  </a:schemeClr>
                </a:solidFill>
              </a:rPr>
              <a:t>kvator</a:t>
            </a:r>
            <a:r>
              <a:rPr lang="en-US" sz="2200" smtClean="0">
                <a:solidFill>
                  <a:schemeClr val="tx1">
                    <a:lumMod val="85000"/>
                    <a:lumOff val="15000"/>
                  </a:schemeClr>
                </a:solidFill>
              </a:rPr>
              <a:t>, </a:t>
            </a:r>
            <a:r>
              <a:rPr lang="en-US" sz="2200">
                <a:solidFill>
                  <a:schemeClr val="tx1">
                    <a:lumMod val="85000"/>
                    <a:lumOff val="15000"/>
                  </a:schemeClr>
                </a:solidFill>
              </a:rPr>
              <a:t>El Salvador, </a:t>
            </a:r>
            <a:r>
              <a:rPr lang="tr-TR" sz="2200" smtClean="0">
                <a:solidFill>
                  <a:schemeClr val="tx1">
                    <a:lumMod val="85000"/>
                    <a:lumOff val="15000"/>
                  </a:schemeClr>
                </a:solidFill>
              </a:rPr>
              <a:t>Macaristan</a:t>
            </a:r>
            <a:r>
              <a:rPr lang="en-US" sz="2200" smtClean="0">
                <a:solidFill>
                  <a:schemeClr val="tx1">
                    <a:lumMod val="85000"/>
                    <a:lumOff val="15000"/>
                  </a:schemeClr>
                </a:solidFill>
              </a:rPr>
              <a:t>, </a:t>
            </a:r>
            <a:r>
              <a:rPr lang="en-US" sz="2200">
                <a:solidFill>
                  <a:schemeClr val="tx1">
                    <a:lumMod val="85000"/>
                    <a:lumOff val="15000"/>
                  </a:schemeClr>
                </a:solidFill>
              </a:rPr>
              <a:t>Kenya, </a:t>
            </a:r>
            <a:r>
              <a:rPr lang="en-US" sz="2200" smtClean="0">
                <a:solidFill>
                  <a:schemeClr val="tx1">
                    <a:lumMod val="85000"/>
                    <a:lumOff val="15000"/>
                  </a:schemeClr>
                </a:solidFill>
              </a:rPr>
              <a:t>Me</a:t>
            </a:r>
            <a:r>
              <a:rPr lang="tr-TR" sz="2200" smtClean="0">
                <a:solidFill>
                  <a:schemeClr val="tx1">
                    <a:lumMod val="85000"/>
                    <a:lumOff val="15000"/>
                  </a:schemeClr>
                </a:solidFill>
              </a:rPr>
              <a:t>ksika</a:t>
            </a:r>
            <a:r>
              <a:rPr lang="en-US" sz="2200" smtClean="0">
                <a:solidFill>
                  <a:schemeClr val="tx1">
                    <a:lumMod val="85000"/>
                    <a:lumOff val="15000"/>
                  </a:schemeClr>
                </a:solidFill>
              </a:rPr>
              <a:t>, Mo</a:t>
            </a:r>
            <a:r>
              <a:rPr lang="tr-TR" sz="2200" smtClean="0">
                <a:solidFill>
                  <a:schemeClr val="tx1">
                    <a:lumMod val="85000"/>
                    <a:lumOff val="15000"/>
                  </a:schemeClr>
                </a:solidFill>
              </a:rPr>
              <a:t>ğolistan</a:t>
            </a:r>
            <a:r>
              <a:rPr lang="en-US" sz="2200" smtClean="0">
                <a:solidFill>
                  <a:schemeClr val="tx1">
                    <a:lumMod val="85000"/>
                    <a:lumOff val="15000"/>
                  </a:schemeClr>
                </a:solidFill>
              </a:rPr>
              <a:t>, </a:t>
            </a:r>
            <a:r>
              <a:rPr lang="tr-TR" sz="2200" smtClean="0">
                <a:solidFill>
                  <a:schemeClr val="tx1">
                    <a:lumMod val="85000"/>
                    <a:lumOff val="15000"/>
                  </a:schemeClr>
                </a:solidFill>
              </a:rPr>
              <a:t>Yeni Zelanda</a:t>
            </a:r>
            <a:r>
              <a:rPr lang="en-US" sz="2200" smtClean="0">
                <a:solidFill>
                  <a:schemeClr val="tx1">
                    <a:lumMod val="85000"/>
                    <a:lumOff val="15000"/>
                  </a:schemeClr>
                </a:solidFill>
              </a:rPr>
              <a:t>, </a:t>
            </a:r>
            <a:r>
              <a:rPr lang="en-US" sz="2200">
                <a:solidFill>
                  <a:schemeClr val="tx1">
                    <a:lumMod val="85000"/>
                    <a:lumOff val="15000"/>
                  </a:schemeClr>
                </a:solidFill>
              </a:rPr>
              <a:t>Paraguay, Peru, </a:t>
            </a:r>
            <a:r>
              <a:rPr lang="en-US" sz="2200" smtClean="0">
                <a:solidFill>
                  <a:schemeClr val="tx1">
                    <a:lumMod val="85000"/>
                    <a:lumOff val="15000"/>
                  </a:schemeClr>
                </a:solidFill>
              </a:rPr>
              <a:t>Port</a:t>
            </a:r>
            <a:r>
              <a:rPr lang="tr-TR" sz="2200" smtClean="0">
                <a:solidFill>
                  <a:schemeClr val="tx1">
                    <a:lumMod val="85000"/>
                    <a:lumOff val="15000"/>
                  </a:schemeClr>
                </a:solidFill>
              </a:rPr>
              <a:t>ekiz</a:t>
            </a:r>
            <a:r>
              <a:rPr lang="en-US" sz="2200" smtClean="0">
                <a:solidFill>
                  <a:schemeClr val="tx1">
                    <a:lumMod val="85000"/>
                    <a:lumOff val="15000"/>
                  </a:schemeClr>
                </a:solidFill>
              </a:rPr>
              <a:t>, </a:t>
            </a:r>
            <a:r>
              <a:rPr lang="tr-TR" sz="2200">
                <a:solidFill>
                  <a:schemeClr val="tx1">
                    <a:lumMod val="85000"/>
                    <a:lumOff val="15000"/>
                  </a:schemeClr>
                </a:solidFill>
              </a:rPr>
              <a:t>K</a:t>
            </a:r>
            <a:r>
              <a:rPr lang="en-US" sz="2200" smtClean="0">
                <a:solidFill>
                  <a:schemeClr val="tx1">
                    <a:lumMod val="85000"/>
                    <a:lumOff val="15000"/>
                  </a:schemeClr>
                </a:solidFill>
              </a:rPr>
              <a:t>atar</a:t>
            </a:r>
            <a:r>
              <a:rPr lang="en-US" sz="2200">
                <a:solidFill>
                  <a:schemeClr val="tx1">
                    <a:lumMod val="85000"/>
                    <a:lumOff val="15000"/>
                  </a:schemeClr>
                </a:solidFill>
              </a:rPr>
              <a:t>, </a:t>
            </a:r>
            <a:r>
              <a:rPr lang="en-US" sz="2200" smtClean="0">
                <a:solidFill>
                  <a:schemeClr val="tx1">
                    <a:lumMod val="85000"/>
                    <a:lumOff val="15000"/>
                  </a:schemeClr>
                </a:solidFill>
              </a:rPr>
              <a:t>Kore</a:t>
            </a:r>
            <a:r>
              <a:rPr lang="tr-TR" sz="2200" smtClean="0">
                <a:solidFill>
                  <a:schemeClr val="tx1">
                    <a:lumMod val="85000"/>
                    <a:lumOff val="15000"/>
                  </a:schemeClr>
                </a:solidFill>
              </a:rPr>
              <a:t> Cumhuriyeti</a:t>
            </a:r>
            <a:r>
              <a:rPr lang="en-US" sz="2200" smtClean="0">
                <a:solidFill>
                  <a:schemeClr val="tx1">
                    <a:lumMod val="85000"/>
                    <a:lumOff val="15000"/>
                  </a:schemeClr>
                </a:solidFill>
              </a:rPr>
              <a:t>, S</a:t>
            </a:r>
            <a:r>
              <a:rPr lang="tr-TR" sz="2200" smtClean="0">
                <a:solidFill>
                  <a:schemeClr val="tx1">
                    <a:lumMod val="85000"/>
                    <a:lumOff val="15000"/>
                  </a:schemeClr>
                </a:solidFill>
              </a:rPr>
              <a:t>ırbistan</a:t>
            </a:r>
            <a:r>
              <a:rPr lang="en-US" sz="2200" smtClean="0">
                <a:solidFill>
                  <a:schemeClr val="tx1">
                    <a:lumMod val="85000"/>
                    <a:lumOff val="15000"/>
                  </a:schemeClr>
                </a:solidFill>
              </a:rPr>
              <a:t>, Slovak</a:t>
            </a:r>
            <a:r>
              <a:rPr lang="tr-TR" sz="2200" smtClean="0">
                <a:solidFill>
                  <a:schemeClr val="tx1">
                    <a:lumMod val="85000"/>
                    <a:lumOff val="15000"/>
                  </a:schemeClr>
                </a:solidFill>
              </a:rPr>
              <a:t>ya</a:t>
            </a:r>
            <a:r>
              <a:rPr lang="en-US" sz="2200" smtClean="0">
                <a:solidFill>
                  <a:schemeClr val="tx1">
                    <a:lumMod val="85000"/>
                    <a:lumOff val="15000"/>
                  </a:schemeClr>
                </a:solidFill>
              </a:rPr>
              <a:t> </a:t>
            </a:r>
            <a:r>
              <a:rPr lang="tr-TR" sz="2200" smtClean="0">
                <a:solidFill>
                  <a:schemeClr val="tx1">
                    <a:lumMod val="85000"/>
                    <a:lumOff val="15000"/>
                  </a:schemeClr>
                </a:solidFill>
              </a:rPr>
              <a:t>Cumhuriyeti</a:t>
            </a:r>
            <a:r>
              <a:rPr lang="en-US" sz="2200" smtClean="0">
                <a:solidFill>
                  <a:schemeClr val="tx1">
                    <a:lumMod val="85000"/>
                    <a:lumOff val="15000"/>
                  </a:schemeClr>
                </a:solidFill>
              </a:rPr>
              <a:t>, </a:t>
            </a:r>
            <a:r>
              <a:rPr lang="tr-TR" sz="2200" smtClean="0">
                <a:solidFill>
                  <a:schemeClr val="tx1">
                    <a:lumMod val="85000"/>
                    <a:lumOff val="15000"/>
                  </a:schemeClr>
                </a:solidFill>
              </a:rPr>
              <a:t>İspanya</a:t>
            </a:r>
            <a:r>
              <a:rPr lang="en-US" sz="2200" smtClean="0">
                <a:solidFill>
                  <a:schemeClr val="tx1">
                    <a:lumMod val="85000"/>
                    <a:lumOff val="15000"/>
                  </a:schemeClr>
                </a:solidFill>
              </a:rPr>
              <a:t>, </a:t>
            </a:r>
            <a:r>
              <a:rPr lang="tr-TR" sz="2200" smtClean="0">
                <a:solidFill>
                  <a:schemeClr val="tx1">
                    <a:lumMod val="85000"/>
                    <a:lumOff val="15000"/>
                  </a:schemeClr>
                </a:solidFill>
              </a:rPr>
              <a:t>İsveç</a:t>
            </a:r>
            <a:r>
              <a:rPr lang="en-US" sz="2200" smtClean="0">
                <a:solidFill>
                  <a:schemeClr val="tx1">
                    <a:lumMod val="85000"/>
                    <a:lumOff val="15000"/>
                  </a:schemeClr>
                </a:solidFill>
              </a:rPr>
              <a:t>, T</a:t>
            </a:r>
            <a:r>
              <a:rPr lang="tr-TR" sz="2200" smtClean="0">
                <a:solidFill>
                  <a:schemeClr val="tx1">
                    <a:lumMod val="85000"/>
                    <a:lumOff val="15000"/>
                  </a:schemeClr>
                </a:solidFill>
              </a:rPr>
              <a:t>ü</a:t>
            </a:r>
            <a:r>
              <a:rPr lang="en-US" sz="2200" smtClean="0">
                <a:solidFill>
                  <a:schemeClr val="tx1">
                    <a:lumMod val="85000"/>
                    <a:lumOff val="15000"/>
                  </a:schemeClr>
                </a:solidFill>
              </a:rPr>
              <a:t>rkmenistan</a:t>
            </a:r>
            <a:r>
              <a:rPr lang="en-US" sz="2200">
                <a:solidFill>
                  <a:schemeClr val="tx1">
                    <a:lumMod val="85000"/>
                    <a:lumOff val="15000"/>
                  </a:schemeClr>
                </a:solidFill>
              </a:rPr>
              <a:t>, </a:t>
            </a:r>
            <a:r>
              <a:rPr lang="tr-TR" sz="2200" smtClean="0">
                <a:solidFill>
                  <a:schemeClr val="tx1">
                    <a:lumMod val="85000"/>
                    <a:lumOff val="15000"/>
                  </a:schemeClr>
                </a:solidFill>
              </a:rPr>
              <a:t>Ukrayna</a:t>
            </a:r>
            <a:r>
              <a:rPr lang="en-US" sz="2200" smtClean="0">
                <a:solidFill>
                  <a:schemeClr val="tx1">
                    <a:lumMod val="85000"/>
                    <a:lumOff val="15000"/>
                  </a:schemeClr>
                </a:solidFill>
              </a:rPr>
              <a:t>, </a:t>
            </a:r>
            <a:r>
              <a:rPr lang="tr-TR" sz="2200" smtClean="0">
                <a:solidFill>
                  <a:schemeClr val="tx1">
                    <a:lumMod val="85000"/>
                    <a:lumOff val="15000"/>
                  </a:schemeClr>
                </a:solidFill>
              </a:rPr>
              <a:t>Birleşik Krallık.</a:t>
            </a:r>
            <a:endParaRPr lang="sr-Latn-CS" sz="2200">
              <a:solidFill>
                <a:schemeClr val="tx1">
                  <a:lumMod val="85000"/>
                  <a:lumOff val="15000"/>
                </a:schemeClr>
              </a:solidFill>
            </a:endParaRPr>
          </a:p>
        </p:txBody>
      </p:sp>
      <p:sp>
        <p:nvSpPr>
          <p:cNvPr id="25603"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22798829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idx="1"/>
          </p:nvPr>
        </p:nvSpPr>
        <p:spPr/>
        <p:txBody>
          <a:bodyPr rtlCol="0">
            <a:normAutofit lnSpcReduction="10000"/>
          </a:bodyPr>
          <a:lstStyle/>
          <a:p>
            <a:pPr marL="365760" indent="-365760" fontAlgn="auto">
              <a:lnSpc>
                <a:spcPct val="90000"/>
              </a:lnSpc>
              <a:spcAft>
                <a:spcPts val="0"/>
              </a:spcAft>
              <a:defRPr/>
            </a:pPr>
            <a:r>
              <a:rPr lang="tr-TR" smtClean="0">
                <a:solidFill>
                  <a:schemeClr val="tx1">
                    <a:lumMod val="85000"/>
                    <a:lumOff val="15000"/>
                  </a:schemeClr>
                </a:solidFill>
              </a:rPr>
              <a:t>Birleşmiş Milletler Genel Kurulu’nun BMEH Komitesi çalışmalarına ayırdığı sürenin sınırlı olması nedeniyle, Komite ilk raporların incelenmesinde zorlukla karşılaşmaktadır.</a:t>
            </a:r>
            <a:endParaRPr lang="en-US">
              <a:solidFill>
                <a:schemeClr val="tx1">
                  <a:lumMod val="85000"/>
                  <a:lumOff val="15000"/>
                </a:schemeClr>
              </a:solidFill>
            </a:endParaRPr>
          </a:p>
          <a:p>
            <a:pPr marL="365760" indent="-365760" fontAlgn="auto">
              <a:lnSpc>
                <a:spcPct val="90000"/>
              </a:lnSpc>
              <a:spcAft>
                <a:spcPts val="0"/>
              </a:spcAft>
              <a:defRPr/>
            </a:pPr>
            <a:r>
              <a:rPr lang="en-US" smtClean="0">
                <a:solidFill>
                  <a:schemeClr val="tx1">
                    <a:lumMod val="85000"/>
                    <a:lumOff val="15000"/>
                  </a:schemeClr>
                </a:solidFill>
              </a:rPr>
              <a:t>2012</a:t>
            </a:r>
            <a:r>
              <a:rPr lang="tr-TR" smtClean="0">
                <a:solidFill>
                  <a:schemeClr val="tx1">
                    <a:lumMod val="85000"/>
                    <a:lumOff val="15000"/>
                  </a:schemeClr>
                </a:solidFill>
              </a:rPr>
              <a:t>’de Birleşmiş Milletler Genel Kurulu Komite çalışmaları için sadece 3 hafta ayırmıştır.</a:t>
            </a:r>
            <a:endParaRPr lang="en-US">
              <a:solidFill>
                <a:schemeClr val="tx1">
                  <a:lumMod val="85000"/>
                  <a:lumOff val="15000"/>
                </a:schemeClr>
              </a:solidFill>
            </a:endParaRPr>
          </a:p>
          <a:p>
            <a:pPr marL="365760" indent="-365760" fontAlgn="auto">
              <a:lnSpc>
                <a:spcPct val="90000"/>
              </a:lnSpc>
              <a:spcAft>
                <a:spcPts val="0"/>
              </a:spcAft>
              <a:defRPr/>
            </a:pPr>
            <a:r>
              <a:rPr lang="tr-TR" smtClean="0">
                <a:solidFill>
                  <a:schemeClr val="tx1">
                    <a:lumMod val="85000"/>
                    <a:lumOff val="15000"/>
                  </a:schemeClr>
                </a:solidFill>
              </a:rPr>
              <a:t>Bugüne kadar Komite şu Taraf Devletlerin ilk raporlarını değerlendirmiştir:</a:t>
            </a:r>
            <a:endParaRPr lang="en-US">
              <a:solidFill>
                <a:schemeClr val="tx1">
                  <a:lumMod val="85000"/>
                  <a:lumOff val="15000"/>
                </a:schemeClr>
              </a:solidFill>
            </a:endParaRPr>
          </a:p>
          <a:p>
            <a:pPr marL="777240" lvl="1" indent="-365760" fontAlgn="auto">
              <a:lnSpc>
                <a:spcPct val="90000"/>
              </a:lnSpc>
              <a:spcAft>
                <a:spcPts val="0"/>
              </a:spcAft>
              <a:defRPr/>
            </a:pPr>
            <a:r>
              <a:rPr lang="en-US" sz="2000" smtClean="0">
                <a:solidFill>
                  <a:schemeClr val="tx1">
                    <a:lumMod val="85000"/>
                    <a:lumOff val="15000"/>
                  </a:schemeClr>
                </a:solidFill>
              </a:rPr>
              <a:t>Tun</a:t>
            </a:r>
            <a:r>
              <a:rPr lang="tr-TR" sz="2000" smtClean="0">
                <a:solidFill>
                  <a:schemeClr val="tx1">
                    <a:lumMod val="85000"/>
                    <a:lumOff val="15000"/>
                  </a:schemeClr>
                </a:solidFill>
              </a:rPr>
              <a:t>u</a:t>
            </a:r>
            <a:r>
              <a:rPr lang="en-US" sz="2000" smtClean="0">
                <a:solidFill>
                  <a:schemeClr val="tx1">
                    <a:lumMod val="85000"/>
                    <a:lumOff val="15000"/>
                  </a:schemeClr>
                </a:solidFill>
              </a:rPr>
              <a:t>s (</a:t>
            </a:r>
            <a:r>
              <a:rPr lang="tr-TR" sz="2000" smtClean="0">
                <a:solidFill>
                  <a:schemeClr val="tx1">
                    <a:lumMod val="85000"/>
                    <a:lumOff val="15000"/>
                  </a:schemeClr>
                </a:solidFill>
              </a:rPr>
              <a:t>Nisan </a:t>
            </a:r>
            <a:r>
              <a:rPr lang="en-US" sz="2000" smtClean="0">
                <a:solidFill>
                  <a:schemeClr val="tx1">
                    <a:lumMod val="85000"/>
                    <a:lumOff val="15000"/>
                  </a:schemeClr>
                </a:solidFill>
              </a:rPr>
              <a:t>2011</a:t>
            </a:r>
            <a:r>
              <a:rPr lang="en-US" sz="2000">
                <a:solidFill>
                  <a:schemeClr val="tx1">
                    <a:lumMod val="85000"/>
                    <a:lumOff val="15000"/>
                  </a:schemeClr>
                </a:solidFill>
              </a:rPr>
              <a:t>)</a:t>
            </a:r>
          </a:p>
          <a:p>
            <a:pPr marL="777240" lvl="1" indent="-365760" fontAlgn="auto">
              <a:lnSpc>
                <a:spcPct val="90000"/>
              </a:lnSpc>
              <a:spcAft>
                <a:spcPts val="0"/>
              </a:spcAft>
              <a:defRPr/>
            </a:pPr>
            <a:r>
              <a:rPr lang="tr-TR" sz="2000" smtClean="0">
                <a:solidFill>
                  <a:schemeClr val="tx1">
                    <a:lumMod val="85000"/>
                    <a:lumOff val="15000"/>
                  </a:schemeClr>
                </a:solidFill>
              </a:rPr>
              <a:t>İspanya </a:t>
            </a:r>
            <a:r>
              <a:rPr lang="en-US" sz="2000" smtClean="0">
                <a:solidFill>
                  <a:schemeClr val="tx1">
                    <a:lumMod val="85000"/>
                    <a:lumOff val="15000"/>
                  </a:schemeClr>
                </a:solidFill>
              </a:rPr>
              <a:t>(</a:t>
            </a:r>
            <a:r>
              <a:rPr lang="tr-TR" sz="2000" smtClean="0">
                <a:solidFill>
                  <a:schemeClr val="tx1">
                    <a:lumMod val="85000"/>
                    <a:lumOff val="15000"/>
                  </a:schemeClr>
                </a:solidFill>
              </a:rPr>
              <a:t>Eylül </a:t>
            </a:r>
            <a:r>
              <a:rPr lang="en-US" sz="2000" smtClean="0">
                <a:solidFill>
                  <a:schemeClr val="tx1">
                    <a:lumMod val="85000"/>
                    <a:lumOff val="15000"/>
                  </a:schemeClr>
                </a:solidFill>
              </a:rPr>
              <a:t>2011</a:t>
            </a:r>
            <a:r>
              <a:rPr lang="en-US" sz="2000">
                <a:solidFill>
                  <a:schemeClr val="tx1">
                    <a:lumMod val="85000"/>
                    <a:lumOff val="15000"/>
                  </a:schemeClr>
                </a:solidFill>
              </a:rPr>
              <a:t>)</a:t>
            </a:r>
          </a:p>
          <a:p>
            <a:pPr marL="777240" lvl="1" indent="-365760" fontAlgn="auto">
              <a:lnSpc>
                <a:spcPct val="90000"/>
              </a:lnSpc>
              <a:spcAft>
                <a:spcPts val="0"/>
              </a:spcAft>
              <a:defRPr/>
            </a:pPr>
            <a:r>
              <a:rPr lang="en-US" sz="2000">
                <a:solidFill>
                  <a:schemeClr val="tx1">
                    <a:lumMod val="85000"/>
                    <a:lumOff val="15000"/>
                  </a:schemeClr>
                </a:solidFill>
              </a:rPr>
              <a:t>Peru </a:t>
            </a:r>
            <a:r>
              <a:rPr lang="en-US" sz="2000" smtClean="0">
                <a:solidFill>
                  <a:schemeClr val="tx1">
                    <a:lumMod val="85000"/>
                    <a:lumOff val="15000"/>
                  </a:schemeClr>
                </a:solidFill>
              </a:rPr>
              <a:t>(</a:t>
            </a:r>
            <a:r>
              <a:rPr lang="tr-TR" sz="2000" smtClean="0">
                <a:solidFill>
                  <a:schemeClr val="tx1">
                    <a:lumMod val="85000"/>
                    <a:lumOff val="15000"/>
                  </a:schemeClr>
                </a:solidFill>
              </a:rPr>
              <a:t>Nisan </a:t>
            </a:r>
            <a:r>
              <a:rPr lang="en-US" sz="2000" smtClean="0">
                <a:solidFill>
                  <a:schemeClr val="tx1">
                    <a:lumMod val="85000"/>
                    <a:lumOff val="15000"/>
                  </a:schemeClr>
                </a:solidFill>
              </a:rPr>
              <a:t>2012</a:t>
            </a:r>
            <a:r>
              <a:rPr lang="en-US" sz="2000">
                <a:solidFill>
                  <a:schemeClr val="tx1">
                    <a:lumMod val="85000"/>
                    <a:lumOff val="15000"/>
                  </a:schemeClr>
                </a:solidFill>
              </a:rPr>
              <a:t>)</a:t>
            </a:r>
          </a:p>
          <a:p>
            <a:pPr marL="777240" lvl="1" indent="-365760" fontAlgn="auto">
              <a:lnSpc>
                <a:spcPct val="90000"/>
              </a:lnSpc>
              <a:spcAft>
                <a:spcPts val="0"/>
              </a:spcAft>
              <a:defRPr/>
            </a:pPr>
            <a:r>
              <a:rPr lang="tr-TR" sz="2000" smtClean="0">
                <a:solidFill>
                  <a:schemeClr val="tx1">
                    <a:lumMod val="85000"/>
                    <a:lumOff val="15000"/>
                  </a:schemeClr>
                </a:solidFill>
              </a:rPr>
              <a:t>Çin, Arjantin ve Macaristan</a:t>
            </a:r>
            <a:r>
              <a:rPr lang="en-US" sz="2000" smtClean="0">
                <a:solidFill>
                  <a:schemeClr val="tx1">
                    <a:lumMod val="85000"/>
                    <a:lumOff val="15000"/>
                  </a:schemeClr>
                </a:solidFill>
              </a:rPr>
              <a:t> (</a:t>
            </a:r>
            <a:r>
              <a:rPr lang="tr-TR" sz="2000" smtClean="0">
                <a:solidFill>
                  <a:schemeClr val="tx1">
                    <a:lumMod val="85000"/>
                    <a:lumOff val="15000"/>
                  </a:schemeClr>
                </a:solidFill>
              </a:rPr>
              <a:t>Eylül </a:t>
            </a:r>
            <a:r>
              <a:rPr lang="en-US" sz="2000" smtClean="0">
                <a:solidFill>
                  <a:schemeClr val="tx1">
                    <a:lumMod val="85000"/>
                    <a:lumOff val="15000"/>
                  </a:schemeClr>
                </a:solidFill>
              </a:rPr>
              <a:t>2012</a:t>
            </a:r>
            <a:r>
              <a:rPr lang="en-US" sz="2000">
                <a:solidFill>
                  <a:schemeClr val="tx1">
                    <a:lumMod val="85000"/>
                    <a:lumOff val="15000"/>
                  </a:schemeClr>
                </a:solidFill>
              </a:rPr>
              <a:t>)</a:t>
            </a:r>
            <a:endParaRPr lang="sr-Latn-CS" sz="2000">
              <a:solidFill>
                <a:schemeClr val="tx1">
                  <a:lumMod val="85000"/>
                  <a:lumOff val="15000"/>
                </a:schemeClr>
              </a:solidFill>
            </a:endParaRPr>
          </a:p>
        </p:txBody>
      </p:sp>
      <p:sp>
        <p:nvSpPr>
          <p:cNvPr id="26627"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14470651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idx="1"/>
          </p:nvPr>
        </p:nvSpPr>
        <p:spPr/>
        <p:txBody>
          <a:bodyPr rtlCol="0">
            <a:normAutofit fontScale="92500" lnSpcReduction="20000"/>
          </a:bodyPr>
          <a:lstStyle/>
          <a:p>
            <a:pPr marL="365760" indent="-365760" fontAlgn="auto">
              <a:spcAft>
                <a:spcPts val="0"/>
              </a:spcAft>
              <a:defRPr/>
            </a:pPr>
            <a:r>
              <a:rPr lang="tr-TR" smtClean="0">
                <a:solidFill>
                  <a:schemeClr val="tx1">
                    <a:lumMod val="85000"/>
                    <a:lumOff val="15000"/>
                  </a:schemeClr>
                </a:solidFill>
              </a:rPr>
              <a:t>BMEH Komitesi, bir Taraf Devlet’in ilk raporunun incelenmesi için bir ülke raportörü seçmektedir;</a:t>
            </a:r>
            <a:endParaRPr lang="en-US">
              <a:solidFill>
                <a:schemeClr val="tx1">
                  <a:lumMod val="85000"/>
                  <a:lumOff val="15000"/>
                </a:schemeClr>
              </a:solidFill>
            </a:endParaRPr>
          </a:p>
          <a:p>
            <a:pPr marL="365760" indent="-365760" fontAlgn="auto">
              <a:spcAft>
                <a:spcPts val="0"/>
              </a:spcAft>
              <a:defRPr/>
            </a:pPr>
            <a:r>
              <a:rPr lang="tr-TR" smtClean="0">
                <a:solidFill>
                  <a:schemeClr val="tx1">
                    <a:lumMod val="85000"/>
                    <a:lumOff val="15000"/>
                  </a:schemeClr>
                </a:solidFill>
              </a:rPr>
              <a:t>Raporu inceleme sürecine alınan devletin vatandaşı olan Komite üyesinin bu süreçte yer alması mümkün değildir.</a:t>
            </a:r>
            <a:endParaRPr lang="en-US">
              <a:solidFill>
                <a:schemeClr val="tx1">
                  <a:lumMod val="85000"/>
                  <a:lumOff val="15000"/>
                </a:schemeClr>
              </a:solidFill>
            </a:endParaRPr>
          </a:p>
          <a:p>
            <a:pPr marL="365760" indent="-365760" fontAlgn="auto">
              <a:spcAft>
                <a:spcPts val="0"/>
              </a:spcAft>
              <a:defRPr/>
            </a:pPr>
            <a:r>
              <a:rPr lang="tr-TR" smtClean="0">
                <a:solidFill>
                  <a:schemeClr val="tx1">
                    <a:lumMod val="85000"/>
                    <a:lumOff val="15000"/>
                  </a:schemeClr>
                </a:solidFill>
              </a:rPr>
              <a:t>Ülke raportörü genellikle, raporun yazıldığı dili bilen ve incelenmekte olan devletle aynı bölgeden gelen bir Komite üyesidir. </a:t>
            </a:r>
            <a:endParaRPr lang="en-US">
              <a:solidFill>
                <a:schemeClr val="tx1">
                  <a:lumMod val="85000"/>
                  <a:lumOff val="15000"/>
                </a:schemeClr>
              </a:solidFill>
            </a:endParaRPr>
          </a:p>
          <a:p>
            <a:pPr marL="365760" indent="-365760" fontAlgn="auto">
              <a:spcAft>
                <a:spcPts val="0"/>
              </a:spcAft>
              <a:defRPr/>
            </a:pPr>
            <a:r>
              <a:rPr lang="tr-TR" smtClean="0">
                <a:solidFill>
                  <a:schemeClr val="tx1">
                    <a:lumMod val="85000"/>
                    <a:lumOff val="15000"/>
                  </a:schemeClr>
                </a:solidFill>
              </a:rPr>
              <a:t>Ülke raportörü, raporun değerlendirileceği tarih belirlendikten sonra, raporda açık olmayan hususların açıklığa kavuşturulması ve/veya ek bilgi istenmesi amacıyla, Taraf Devlete gönderilmek üzere bir «sorunlar listesi» hazırlar.</a:t>
            </a:r>
            <a:endParaRPr lang="sr-Latn-CS">
              <a:solidFill>
                <a:schemeClr val="tx1">
                  <a:lumMod val="85000"/>
                  <a:lumOff val="15000"/>
                </a:schemeClr>
              </a:solidFill>
            </a:endParaRPr>
          </a:p>
        </p:txBody>
      </p:sp>
      <p:sp>
        <p:nvSpPr>
          <p:cNvPr id="27651"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16103917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p:txBody>
          <a:bodyPr rtlCol="0">
            <a:normAutofit fontScale="92500" lnSpcReduction="10000"/>
          </a:bodyPr>
          <a:lstStyle/>
          <a:p>
            <a:pPr marL="365760" indent="-365760" fontAlgn="auto">
              <a:spcAft>
                <a:spcPts val="0"/>
              </a:spcAft>
              <a:defRPr/>
            </a:pPr>
            <a:r>
              <a:rPr lang="tr-TR" smtClean="0">
                <a:solidFill>
                  <a:schemeClr val="tx1">
                    <a:lumMod val="85000"/>
                    <a:lumOff val="15000"/>
                  </a:schemeClr>
                </a:solidFill>
              </a:rPr>
              <a:t>BMEH Komitesi sorunlar listesini Taraf Devlete Komite’nin Sekreteryası aracılığıyla iletir.</a:t>
            </a:r>
            <a:endParaRPr lang="en-US">
              <a:solidFill>
                <a:schemeClr val="tx1">
                  <a:lumMod val="85000"/>
                  <a:lumOff val="15000"/>
                </a:schemeClr>
              </a:solidFill>
            </a:endParaRPr>
          </a:p>
          <a:p>
            <a:pPr marL="365760" indent="-365760" fontAlgn="auto">
              <a:spcAft>
                <a:spcPts val="0"/>
              </a:spcAft>
              <a:defRPr/>
            </a:pPr>
            <a:r>
              <a:rPr lang="tr-TR" smtClean="0">
                <a:solidFill>
                  <a:schemeClr val="tx1">
                    <a:lumMod val="85000"/>
                    <a:lumOff val="15000"/>
                  </a:schemeClr>
                </a:solidFill>
              </a:rPr>
              <a:t>Komite’nin bir sonraki oturumunda Taraf Devlet delegasyonu ile bir diyalog gerçekleştirilir. </a:t>
            </a:r>
            <a:endParaRPr lang="en-US">
              <a:solidFill>
                <a:schemeClr val="tx1">
                  <a:lumMod val="85000"/>
                  <a:lumOff val="15000"/>
                </a:schemeClr>
              </a:solidFill>
            </a:endParaRPr>
          </a:p>
          <a:p>
            <a:pPr marL="365760" indent="-365760" fontAlgn="auto">
              <a:spcAft>
                <a:spcPts val="0"/>
              </a:spcAft>
              <a:defRPr/>
            </a:pPr>
            <a:r>
              <a:rPr lang="tr-TR" smtClean="0">
                <a:solidFill>
                  <a:schemeClr val="tx1">
                    <a:lumMod val="85000"/>
                    <a:lumOff val="15000"/>
                  </a:schemeClr>
                </a:solidFill>
              </a:rPr>
              <a:t>Diyalog, kamuya açık bir oturum ile gerçekleşir.</a:t>
            </a:r>
            <a:r>
              <a:rPr lang="en-US" smtClean="0">
                <a:solidFill>
                  <a:schemeClr val="tx1">
                    <a:lumMod val="85000"/>
                    <a:lumOff val="15000"/>
                  </a:schemeClr>
                </a:solidFill>
              </a:rPr>
              <a:t> </a:t>
            </a:r>
            <a:r>
              <a:rPr lang="tr-TR" smtClean="0">
                <a:solidFill>
                  <a:schemeClr val="tx1">
                    <a:lumMod val="85000"/>
                    <a:lumOff val="15000"/>
                  </a:schemeClr>
                </a:solidFill>
              </a:rPr>
              <a:t>Genellikle bir günün öğleden sonrasında başlar ve sonraki günün sabah oturumunda tamamlanır</a:t>
            </a:r>
            <a:r>
              <a:rPr lang="en-US" smtClean="0">
                <a:solidFill>
                  <a:schemeClr val="tx1">
                    <a:lumMod val="85000"/>
                    <a:lumOff val="15000"/>
                  </a:schemeClr>
                </a:solidFill>
              </a:rPr>
              <a:t> (6 </a:t>
            </a:r>
            <a:r>
              <a:rPr lang="tr-TR" smtClean="0">
                <a:solidFill>
                  <a:schemeClr val="tx1">
                    <a:lumMod val="85000"/>
                    <a:lumOff val="15000"/>
                  </a:schemeClr>
                </a:solidFill>
              </a:rPr>
              <a:t>saate kadar sürebilir</a:t>
            </a:r>
            <a:r>
              <a:rPr lang="en-US" smtClean="0">
                <a:solidFill>
                  <a:schemeClr val="tx1">
                    <a:lumMod val="85000"/>
                    <a:lumOff val="15000"/>
                  </a:schemeClr>
                </a:solidFill>
              </a:rPr>
              <a:t>)</a:t>
            </a:r>
            <a:endParaRPr lang="en-US">
              <a:solidFill>
                <a:schemeClr val="tx1">
                  <a:lumMod val="85000"/>
                  <a:lumOff val="15000"/>
                </a:schemeClr>
              </a:solidFill>
            </a:endParaRPr>
          </a:p>
          <a:p>
            <a:pPr marL="365760" indent="-365760" fontAlgn="auto">
              <a:spcAft>
                <a:spcPts val="0"/>
              </a:spcAft>
              <a:defRPr/>
            </a:pPr>
            <a:r>
              <a:rPr lang="tr-TR" smtClean="0">
                <a:solidFill>
                  <a:schemeClr val="tx1">
                    <a:lumMod val="85000"/>
                    <a:lumOff val="15000"/>
                  </a:schemeClr>
                </a:solidFill>
              </a:rPr>
              <a:t>BMEH Komitesi kapalı bir oturumda Sonuç Gözlemlerini kabul eder ve Sonuç Gözlemleri Komite Sekreteryası aracılığıyla Taraf Devlete iletilir. </a:t>
            </a:r>
            <a:endParaRPr lang="sr-Latn-CS">
              <a:solidFill>
                <a:schemeClr val="tx1">
                  <a:lumMod val="85000"/>
                  <a:lumOff val="15000"/>
                </a:schemeClr>
              </a:solidFill>
            </a:endParaRPr>
          </a:p>
        </p:txBody>
      </p:sp>
      <p:sp>
        <p:nvSpPr>
          <p:cNvPr id="28675"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211412105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3"/>
          <p:cNvSpPr>
            <a:spLocks noGrp="1" noChangeArrowheads="1"/>
          </p:cNvSpPr>
          <p:nvPr>
            <p:ph idx="1"/>
          </p:nvPr>
        </p:nvSpPr>
        <p:spPr/>
        <p:txBody>
          <a:bodyPr rtlCol="0">
            <a:normAutofit lnSpcReduction="10000"/>
          </a:bodyPr>
          <a:lstStyle/>
          <a:p>
            <a:pPr marL="365760" indent="-365760" fontAlgn="auto">
              <a:lnSpc>
                <a:spcPct val="90000"/>
              </a:lnSpc>
              <a:spcAft>
                <a:spcPts val="0"/>
              </a:spcAft>
              <a:defRPr/>
            </a:pPr>
            <a:r>
              <a:rPr lang="tr-TR" smtClean="0">
                <a:solidFill>
                  <a:schemeClr val="tx1">
                    <a:lumMod val="85000"/>
                    <a:lumOff val="15000"/>
                  </a:schemeClr>
                </a:solidFill>
              </a:rPr>
              <a:t>BMEH Komitesi, Sözleşme’nin belli maddelerine ilişkin olarak, Taraf Devletlerin söz konusu maddeleri daha başarılı ve etkili şekilde uygulamasına rehberlik etmek amacıyla «genel yorum»lar da yayımlar. </a:t>
            </a:r>
            <a:endParaRPr lang="en-US">
              <a:solidFill>
                <a:schemeClr val="tx1">
                  <a:lumMod val="85000"/>
                  <a:lumOff val="15000"/>
                </a:schemeClr>
              </a:solidFill>
            </a:endParaRPr>
          </a:p>
          <a:p>
            <a:pPr marL="365760" indent="-365760" fontAlgn="auto">
              <a:lnSpc>
                <a:spcPct val="90000"/>
              </a:lnSpc>
              <a:spcAft>
                <a:spcPts val="0"/>
              </a:spcAft>
              <a:defRPr/>
            </a:pPr>
            <a:r>
              <a:rPr lang="tr-TR" smtClean="0">
                <a:solidFill>
                  <a:schemeClr val="tx1">
                    <a:lumMod val="85000"/>
                    <a:lumOff val="15000"/>
                  </a:schemeClr>
                </a:solidFill>
              </a:rPr>
              <a:t>Bugüne kadar BMEH Komitesi Sözleşme’nin 2 maddesine ilişkin Genel Yorum taslağı hazırlamıştır:</a:t>
            </a:r>
          </a:p>
          <a:p>
            <a:pPr marL="777240" lvl="1" indent="-365760" fontAlgn="auto">
              <a:lnSpc>
                <a:spcPct val="90000"/>
              </a:lnSpc>
              <a:spcAft>
                <a:spcPts val="0"/>
              </a:spcAft>
              <a:defRPr/>
            </a:pPr>
            <a:r>
              <a:rPr lang="tr-TR" sz="2000" smtClean="0">
                <a:solidFill>
                  <a:schemeClr val="tx1">
                    <a:lumMod val="85000"/>
                    <a:lumOff val="15000"/>
                  </a:schemeClr>
                </a:solidFill>
              </a:rPr>
              <a:t>9. maddeye ilişkin Genel Yorum üzerine çalışan Çalışma Grubunun Başkanı</a:t>
            </a:r>
            <a:r>
              <a:rPr lang="en-US" sz="2000" smtClean="0">
                <a:solidFill>
                  <a:schemeClr val="tx1">
                    <a:lumMod val="85000"/>
                    <a:lumOff val="15000"/>
                  </a:schemeClr>
                </a:solidFill>
              </a:rPr>
              <a:t> </a:t>
            </a:r>
            <a:r>
              <a:rPr lang="en-US" sz="2000">
                <a:solidFill>
                  <a:schemeClr val="tx1">
                    <a:lumMod val="85000"/>
                    <a:lumOff val="15000"/>
                  </a:schemeClr>
                </a:solidFill>
              </a:rPr>
              <a:t>Mohammed </a:t>
            </a:r>
            <a:r>
              <a:rPr lang="en-US" sz="2000" smtClean="0">
                <a:solidFill>
                  <a:schemeClr val="tx1">
                    <a:lumMod val="85000"/>
                    <a:lumOff val="15000"/>
                  </a:schemeClr>
                </a:solidFill>
              </a:rPr>
              <a:t>Al-Tarawneh (</a:t>
            </a:r>
            <a:r>
              <a:rPr lang="tr-TR" sz="2000" smtClean="0">
                <a:solidFill>
                  <a:schemeClr val="tx1">
                    <a:lumMod val="85000"/>
                    <a:lumOff val="15000"/>
                  </a:schemeClr>
                </a:solidFill>
              </a:rPr>
              <a:t>Ürdün</a:t>
            </a:r>
            <a:r>
              <a:rPr lang="en-US" sz="2000" smtClean="0">
                <a:solidFill>
                  <a:schemeClr val="tx1">
                    <a:lumMod val="85000"/>
                    <a:lumOff val="15000"/>
                  </a:schemeClr>
                </a:solidFill>
              </a:rPr>
              <a:t>) </a:t>
            </a:r>
            <a:r>
              <a:rPr lang="tr-TR" sz="2000" smtClean="0">
                <a:solidFill>
                  <a:schemeClr val="tx1">
                    <a:lumMod val="85000"/>
                    <a:lumOff val="15000"/>
                  </a:schemeClr>
                </a:solidFill>
              </a:rPr>
              <a:t>ve Başkan Yardımcısı ile </a:t>
            </a:r>
            <a:r>
              <a:rPr lang="en-US" sz="2000" smtClean="0">
                <a:solidFill>
                  <a:schemeClr val="tx1">
                    <a:lumMod val="85000"/>
                    <a:lumOff val="15000"/>
                  </a:schemeClr>
                </a:solidFill>
              </a:rPr>
              <a:t>Damjan Tatic</a:t>
            </a:r>
            <a:r>
              <a:rPr lang="tr-TR" sz="2000" smtClean="0">
                <a:solidFill>
                  <a:schemeClr val="tx1">
                    <a:lumMod val="85000"/>
                    <a:lumOff val="15000"/>
                  </a:schemeClr>
                </a:solidFill>
              </a:rPr>
              <a:t>’tir</a:t>
            </a:r>
            <a:r>
              <a:rPr lang="en-US" sz="2000" smtClean="0">
                <a:solidFill>
                  <a:schemeClr val="tx1">
                    <a:lumMod val="85000"/>
                    <a:lumOff val="15000"/>
                  </a:schemeClr>
                </a:solidFill>
              </a:rPr>
              <a:t> (</a:t>
            </a:r>
            <a:r>
              <a:rPr lang="tr-TR" sz="2000" smtClean="0">
                <a:solidFill>
                  <a:schemeClr val="tx1">
                    <a:lumMod val="85000"/>
                    <a:lumOff val="15000"/>
                  </a:schemeClr>
                </a:solidFill>
              </a:rPr>
              <a:t>Sırbistan</a:t>
            </a:r>
            <a:r>
              <a:rPr lang="en-US" sz="2000" smtClean="0">
                <a:solidFill>
                  <a:schemeClr val="tx1">
                    <a:lumMod val="85000"/>
                    <a:lumOff val="15000"/>
                  </a:schemeClr>
                </a:solidFill>
              </a:rPr>
              <a:t>)</a:t>
            </a:r>
            <a:r>
              <a:rPr lang="tr-TR" sz="2000" smtClean="0">
                <a:solidFill>
                  <a:schemeClr val="tx1">
                    <a:lumMod val="85000"/>
                    <a:lumOff val="15000"/>
                  </a:schemeClr>
                </a:solidFill>
              </a:rPr>
              <a:t>.</a:t>
            </a:r>
            <a:endParaRPr lang="en-US" sz="2000">
              <a:solidFill>
                <a:schemeClr val="tx1">
                  <a:lumMod val="85000"/>
                  <a:lumOff val="15000"/>
                </a:schemeClr>
              </a:solidFill>
            </a:endParaRPr>
          </a:p>
          <a:p>
            <a:pPr marL="777240" lvl="1" indent="-365760" fontAlgn="auto">
              <a:lnSpc>
                <a:spcPct val="90000"/>
              </a:lnSpc>
              <a:spcAft>
                <a:spcPts val="0"/>
              </a:spcAft>
              <a:defRPr/>
            </a:pPr>
            <a:r>
              <a:rPr lang="tr-TR" sz="2000" smtClean="0">
                <a:solidFill>
                  <a:schemeClr val="tx1">
                    <a:lumMod val="85000"/>
                    <a:lumOff val="15000"/>
                  </a:schemeClr>
                </a:solidFill>
              </a:rPr>
              <a:t>12. maddeye ilişkin Genel Yorum üzerine çalışan Çalışma Grubunun eski Başkanı</a:t>
            </a:r>
            <a:r>
              <a:rPr lang="en-US" sz="2000" smtClean="0">
                <a:solidFill>
                  <a:schemeClr val="tx1">
                    <a:lumMod val="85000"/>
                    <a:lumOff val="15000"/>
                  </a:schemeClr>
                </a:solidFill>
              </a:rPr>
              <a:t> Edah </a:t>
            </a:r>
            <a:r>
              <a:rPr lang="en-US" sz="2000">
                <a:solidFill>
                  <a:schemeClr val="tx1">
                    <a:lumMod val="85000"/>
                    <a:lumOff val="15000"/>
                  </a:schemeClr>
                </a:solidFill>
              </a:rPr>
              <a:t>Maina (Kenya), </a:t>
            </a:r>
            <a:r>
              <a:rPr lang="tr-TR" sz="2000" smtClean="0">
                <a:solidFill>
                  <a:schemeClr val="tx1">
                    <a:lumMod val="85000"/>
                    <a:lumOff val="15000"/>
                  </a:schemeClr>
                </a:solidFill>
              </a:rPr>
              <a:t>şimdiki Başkanı ise</a:t>
            </a:r>
            <a:r>
              <a:rPr lang="en-US" sz="2000" smtClean="0">
                <a:solidFill>
                  <a:schemeClr val="tx1">
                    <a:lumMod val="85000"/>
                    <a:lumOff val="15000"/>
                  </a:schemeClr>
                </a:solidFill>
              </a:rPr>
              <a:t> </a:t>
            </a:r>
            <a:r>
              <a:rPr lang="en-US" sz="2000">
                <a:solidFill>
                  <a:schemeClr val="tx1">
                    <a:lumMod val="85000"/>
                    <a:lumOff val="15000"/>
                  </a:schemeClr>
                </a:solidFill>
              </a:rPr>
              <a:t>Gabor </a:t>
            </a:r>
            <a:r>
              <a:rPr lang="en-US" sz="2000" smtClean="0">
                <a:solidFill>
                  <a:schemeClr val="tx1">
                    <a:lumMod val="85000"/>
                    <a:lumOff val="15000"/>
                  </a:schemeClr>
                </a:solidFill>
              </a:rPr>
              <a:t>Gombos</a:t>
            </a:r>
            <a:r>
              <a:rPr lang="tr-TR" sz="2000" smtClean="0">
                <a:solidFill>
                  <a:schemeClr val="tx1">
                    <a:lumMod val="85000"/>
                    <a:lumOff val="15000"/>
                  </a:schemeClr>
                </a:solidFill>
              </a:rPr>
              <a:t>’tur</a:t>
            </a:r>
            <a:r>
              <a:rPr lang="en-US" sz="2000" smtClean="0">
                <a:solidFill>
                  <a:schemeClr val="tx1">
                    <a:lumMod val="85000"/>
                    <a:lumOff val="15000"/>
                  </a:schemeClr>
                </a:solidFill>
              </a:rPr>
              <a:t> (</a:t>
            </a:r>
            <a:r>
              <a:rPr lang="tr-TR" sz="2000" smtClean="0">
                <a:solidFill>
                  <a:schemeClr val="tx1">
                    <a:lumMod val="85000"/>
                    <a:lumOff val="15000"/>
                  </a:schemeClr>
                </a:solidFill>
              </a:rPr>
              <a:t>Macaristan</a:t>
            </a:r>
            <a:r>
              <a:rPr lang="en-US" sz="2000" smtClean="0">
                <a:solidFill>
                  <a:schemeClr val="tx1">
                    <a:lumMod val="85000"/>
                    <a:lumOff val="15000"/>
                  </a:schemeClr>
                </a:solidFill>
              </a:rPr>
              <a:t>)</a:t>
            </a:r>
            <a:r>
              <a:rPr lang="tr-TR" sz="2000" smtClean="0">
                <a:solidFill>
                  <a:schemeClr val="tx1">
                    <a:lumMod val="85000"/>
                    <a:lumOff val="15000"/>
                  </a:schemeClr>
                </a:solidFill>
              </a:rPr>
              <a:t>.</a:t>
            </a:r>
            <a:endParaRPr lang="sr-Latn-CS" sz="2000">
              <a:solidFill>
                <a:schemeClr val="tx1">
                  <a:lumMod val="85000"/>
                  <a:lumOff val="15000"/>
                </a:schemeClr>
              </a:solidFill>
            </a:endParaRPr>
          </a:p>
        </p:txBody>
      </p:sp>
      <p:sp>
        <p:nvSpPr>
          <p:cNvPr id="29699"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6892842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3"/>
          <p:cNvSpPr>
            <a:spLocks noGrp="1" noChangeArrowheads="1"/>
          </p:cNvSpPr>
          <p:nvPr>
            <p:ph idx="1"/>
          </p:nvPr>
        </p:nvSpPr>
        <p:spPr/>
        <p:txBody>
          <a:bodyPr rtlCol="0">
            <a:normAutofit fontScale="92500" lnSpcReduction="10000"/>
          </a:bodyPr>
          <a:lstStyle/>
          <a:p>
            <a:pPr marL="365760" indent="-365760" fontAlgn="auto">
              <a:spcAft>
                <a:spcPts val="0"/>
              </a:spcAft>
              <a:defRPr/>
            </a:pPr>
            <a:r>
              <a:rPr lang="tr-TR" sz="2000" smtClean="0">
                <a:solidFill>
                  <a:schemeClr val="tx1">
                    <a:lumMod val="85000"/>
                    <a:lumOff val="15000"/>
                  </a:schemeClr>
                </a:solidFill>
              </a:rPr>
              <a:t>BMEH Komitesi hava ulaşımında erişilebilirliğe ilişkin , yine Başkanlığını Mohammed </a:t>
            </a:r>
            <a:r>
              <a:rPr lang="en-US" sz="2000" smtClean="0">
                <a:solidFill>
                  <a:schemeClr val="tx1">
                    <a:lumMod val="85000"/>
                    <a:lumOff val="15000"/>
                  </a:schemeClr>
                </a:solidFill>
              </a:rPr>
              <a:t>Al-Tarawneh</a:t>
            </a:r>
            <a:r>
              <a:rPr lang="tr-TR" sz="2000" smtClean="0">
                <a:solidFill>
                  <a:schemeClr val="tx1">
                    <a:lumMod val="85000"/>
                    <a:lumOff val="15000"/>
                  </a:schemeClr>
                </a:solidFill>
              </a:rPr>
              <a:t>’in yaptığı bir Çalışma Grubu daha kurmuştur.</a:t>
            </a:r>
            <a:endParaRPr lang="en-US" sz="2000">
              <a:solidFill>
                <a:schemeClr val="tx1">
                  <a:lumMod val="85000"/>
                  <a:lumOff val="15000"/>
                </a:schemeClr>
              </a:solidFill>
            </a:endParaRPr>
          </a:p>
          <a:p>
            <a:pPr marL="365760" indent="-365760" fontAlgn="auto">
              <a:spcAft>
                <a:spcPts val="0"/>
              </a:spcAft>
              <a:defRPr/>
            </a:pPr>
            <a:r>
              <a:rPr lang="tr-TR" sz="2000" smtClean="0">
                <a:solidFill>
                  <a:schemeClr val="tx1">
                    <a:lumMod val="85000"/>
                    <a:lumOff val="15000"/>
                  </a:schemeClr>
                </a:solidFill>
              </a:rPr>
              <a:t>Bu grup </a:t>
            </a:r>
            <a:r>
              <a:rPr lang="en-US" sz="2000" smtClean="0">
                <a:solidFill>
                  <a:schemeClr val="tx1">
                    <a:lumMod val="85000"/>
                    <a:lumOff val="15000"/>
                  </a:schemeClr>
                </a:solidFill>
              </a:rPr>
              <a:t>IATA</a:t>
            </a:r>
            <a:r>
              <a:rPr lang="tr-TR" sz="2000" smtClean="0">
                <a:solidFill>
                  <a:schemeClr val="tx1">
                    <a:lumMod val="85000"/>
                    <a:lumOff val="15000"/>
                  </a:schemeClr>
                </a:solidFill>
              </a:rPr>
              <a:t> (Uluslararası Hava Taşımacılığı Birliği) </a:t>
            </a:r>
            <a:r>
              <a:rPr lang="en-US" sz="2000" smtClean="0">
                <a:solidFill>
                  <a:schemeClr val="tx1">
                    <a:lumMod val="85000"/>
                    <a:lumOff val="15000"/>
                  </a:schemeClr>
                </a:solidFill>
              </a:rPr>
              <a:t> </a:t>
            </a:r>
            <a:r>
              <a:rPr lang="tr-TR" sz="2000" smtClean="0">
                <a:solidFill>
                  <a:schemeClr val="tx1">
                    <a:lumMod val="85000"/>
                    <a:lumOff val="15000"/>
                  </a:schemeClr>
                </a:solidFill>
              </a:rPr>
              <a:t>uzmanları ile toplantılar yapmıştır. </a:t>
            </a:r>
            <a:endParaRPr lang="en-US" sz="2000">
              <a:solidFill>
                <a:schemeClr val="tx1">
                  <a:lumMod val="85000"/>
                  <a:lumOff val="15000"/>
                </a:schemeClr>
              </a:solidFill>
            </a:endParaRPr>
          </a:p>
          <a:p>
            <a:pPr marL="365760" indent="-365760" fontAlgn="auto">
              <a:spcAft>
                <a:spcPts val="0"/>
              </a:spcAft>
              <a:defRPr/>
            </a:pPr>
            <a:r>
              <a:rPr lang="tr-TR" sz="2000" smtClean="0">
                <a:solidFill>
                  <a:schemeClr val="tx1">
                    <a:lumMod val="85000"/>
                    <a:lumOff val="15000"/>
                  </a:schemeClr>
                </a:solidFill>
              </a:rPr>
              <a:t>Komite, BMEHS’nin İhtiyari Protokolü’nü onaylamış Taraf Devletler bakımından bireysel şikayetleri de değerlendirebilmektedir. </a:t>
            </a:r>
          </a:p>
          <a:p>
            <a:pPr marL="365760" indent="-365760" fontAlgn="auto">
              <a:spcAft>
                <a:spcPts val="0"/>
              </a:spcAft>
              <a:defRPr/>
            </a:pPr>
            <a:r>
              <a:rPr lang="tr-TR" sz="2000" smtClean="0">
                <a:solidFill>
                  <a:schemeClr val="tx1">
                    <a:lumMod val="85000"/>
                    <a:lumOff val="15000"/>
                  </a:schemeClr>
                </a:solidFill>
              </a:rPr>
              <a:t>Bireysel şikayetler, kapalı oturumlarda gizlilik kuralına uygun olarak değerlendirilir. </a:t>
            </a:r>
            <a:endParaRPr lang="en-US" sz="2000">
              <a:solidFill>
                <a:schemeClr val="tx1">
                  <a:lumMod val="85000"/>
                  <a:lumOff val="15000"/>
                </a:schemeClr>
              </a:solidFill>
            </a:endParaRPr>
          </a:p>
          <a:p>
            <a:pPr marL="365760" indent="-365760" fontAlgn="auto">
              <a:spcAft>
                <a:spcPts val="0"/>
              </a:spcAft>
              <a:defRPr/>
            </a:pPr>
            <a:r>
              <a:rPr lang="tr-TR" sz="2000" smtClean="0">
                <a:solidFill>
                  <a:schemeClr val="tx1">
                    <a:lumMod val="85000"/>
                    <a:lumOff val="15000"/>
                  </a:schemeClr>
                </a:solidFill>
              </a:rPr>
              <a:t>Bugüne kadar Komite tek bir bireysel şikayetin değerlendirmesini tamamlamış ve tavsiyelerde bulunmuştur: </a:t>
            </a:r>
            <a:r>
              <a:rPr lang="en-US" sz="2000" smtClean="0">
                <a:solidFill>
                  <a:schemeClr val="tx1">
                    <a:lumMod val="85000"/>
                    <a:lumOff val="15000"/>
                  </a:schemeClr>
                </a:solidFill>
              </a:rPr>
              <a:t>H.M</a:t>
            </a:r>
            <a:r>
              <a:rPr lang="en-US" sz="2000">
                <a:solidFill>
                  <a:schemeClr val="tx1">
                    <a:lumMod val="85000"/>
                    <a:lumOff val="15000"/>
                  </a:schemeClr>
                </a:solidFill>
              </a:rPr>
              <a:t>. vs. </a:t>
            </a:r>
            <a:r>
              <a:rPr lang="tr-TR" sz="2000" smtClean="0">
                <a:solidFill>
                  <a:schemeClr val="tx1">
                    <a:lumMod val="85000"/>
                    <a:lumOff val="15000"/>
                  </a:schemeClr>
                </a:solidFill>
              </a:rPr>
              <a:t>İsveç</a:t>
            </a:r>
            <a:endParaRPr lang="en-US" sz="2000">
              <a:solidFill>
                <a:schemeClr val="tx1">
                  <a:lumMod val="85000"/>
                  <a:lumOff val="15000"/>
                </a:schemeClr>
              </a:solidFill>
            </a:endParaRPr>
          </a:p>
          <a:p>
            <a:pPr marL="365760" indent="-365760" fontAlgn="auto">
              <a:spcAft>
                <a:spcPts val="0"/>
              </a:spcAft>
              <a:defRPr/>
            </a:pPr>
            <a:r>
              <a:rPr lang="tr-TR" sz="2000" smtClean="0">
                <a:solidFill>
                  <a:schemeClr val="tx1">
                    <a:lumMod val="85000"/>
                    <a:lumOff val="15000"/>
                  </a:schemeClr>
                </a:solidFill>
              </a:rPr>
              <a:t>Diğer şikayetlerin değerlendirilmesine devam edilmektedir. </a:t>
            </a:r>
            <a:endParaRPr lang="sr-Latn-CS" sz="2000">
              <a:solidFill>
                <a:schemeClr val="tx1">
                  <a:lumMod val="85000"/>
                  <a:lumOff val="15000"/>
                </a:schemeClr>
              </a:solidFill>
            </a:endParaRPr>
          </a:p>
        </p:txBody>
      </p:sp>
      <p:sp>
        <p:nvSpPr>
          <p:cNvPr id="30723"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329712103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3"/>
          <p:cNvSpPr>
            <a:spLocks noGrp="1" noChangeArrowheads="1"/>
          </p:cNvSpPr>
          <p:nvPr>
            <p:ph idx="1"/>
          </p:nvPr>
        </p:nvSpPr>
        <p:spPr/>
        <p:txBody>
          <a:bodyPr rtlCol="0">
            <a:normAutofit/>
          </a:bodyPr>
          <a:lstStyle/>
          <a:p>
            <a:pPr>
              <a:defRPr/>
            </a:pPr>
            <a:r>
              <a:rPr lang="en-GB"/>
              <a:t>Taraf Devletler kendi örgütlenme biçimlerine uygun olarak mevcut sözleşmenin uygulanmasıyla ilgili konular için hükümet içinde bir veya daha fazla kilit nokta tahsis eder ve hükümet içinde farklı sektörler ve farklı düzeylerdeki konuyla ilgili faaliyetlerin teşvik edilmesi için koordinasyon mekanizması </a:t>
            </a:r>
            <a:r>
              <a:rPr lang="en-GB" smtClean="0"/>
              <a:t>kurar</a:t>
            </a:r>
            <a:r>
              <a:rPr lang="tr-TR" smtClean="0">
                <a:solidFill>
                  <a:schemeClr val="tx1">
                    <a:lumMod val="85000"/>
                    <a:lumOff val="15000"/>
                  </a:schemeClr>
                </a:solidFill>
              </a:rPr>
              <a:t> </a:t>
            </a:r>
            <a:r>
              <a:rPr lang="en-US" smtClean="0">
                <a:solidFill>
                  <a:schemeClr val="tx1">
                    <a:lumMod val="85000"/>
                    <a:lumOff val="15000"/>
                  </a:schemeClr>
                </a:solidFill>
              </a:rPr>
              <a:t>(</a:t>
            </a:r>
            <a:r>
              <a:rPr lang="tr-TR" smtClean="0">
                <a:solidFill>
                  <a:schemeClr val="tx1">
                    <a:lumMod val="85000"/>
                    <a:lumOff val="15000"/>
                  </a:schemeClr>
                </a:solidFill>
              </a:rPr>
              <a:t>BMEHS madde </a:t>
            </a:r>
            <a:r>
              <a:rPr lang="en-US" smtClean="0">
                <a:solidFill>
                  <a:schemeClr val="tx1">
                    <a:lumMod val="85000"/>
                    <a:lumOff val="15000"/>
                  </a:schemeClr>
                </a:solidFill>
              </a:rPr>
              <a:t>33</a:t>
            </a:r>
            <a:r>
              <a:rPr lang="tr-TR" smtClean="0">
                <a:solidFill>
                  <a:schemeClr val="tx1">
                    <a:lumMod val="85000"/>
                    <a:lumOff val="15000"/>
                  </a:schemeClr>
                </a:solidFill>
              </a:rPr>
              <a:t>/1</a:t>
            </a:r>
            <a:r>
              <a:rPr lang="en-US" smtClean="0">
                <a:solidFill>
                  <a:schemeClr val="tx1">
                    <a:lumMod val="85000"/>
                    <a:lumOff val="15000"/>
                  </a:schemeClr>
                </a:solidFill>
              </a:rPr>
              <a:t>).</a:t>
            </a:r>
            <a:endParaRPr lang="sr-Latn-CS">
              <a:solidFill>
                <a:schemeClr val="tx1">
                  <a:lumMod val="85000"/>
                  <a:lumOff val="15000"/>
                </a:schemeClr>
              </a:solidFill>
            </a:endParaRPr>
          </a:p>
        </p:txBody>
      </p:sp>
      <p:sp>
        <p:nvSpPr>
          <p:cNvPr id="13315"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25455695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3"/>
          <p:cNvSpPr>
            <a:spLocks noGrp="1" noChangeArrowheads="1"/>
          </p:cNvSpPr>
          <p:nvPr>
            <p:ph idx="1"/>
          </p:nvPr>
        </p:nvSpPr>
        <p:spPr/>
        <p:txBody>
          <a:bodyPr rtlCol="0">
            <a:normAutofit fontScale="92500"/>
          </a:bodyPr>
          <a:lstStyle/>
          <a:p>
            <a:pPr marL="365760" indent="-365760" fontAlgn="auto">
              <a:spcAft>
                <a:spcPts val="0"/>
              </a:spcAft>
              <a:defRPr/>
            </a:pPr>
            <a:r>
              <a:rPr lang="tr-TR" sz="2200" smtClean="0">
                <a:solidFill>
                  <a:schemeClr val="tx1">
                    <a:lumMod val="85000"/>
                    <a:lumOff val="15000"/>
                  </a:schemeClr>
                </a:solidFill>
              </a:rPr>
              <a:t>BMEH Komitesi her yıl 2 defa Cenevre’de toplanmaktadır;</a:t>
            </a:r>
          </a:p>
          <a:p>
            <a:pPr marL="365760" indent="-365760" fontAlgn="auto">
              <a:spcAft>
                <a:spcPts val="0"/>
              </a:spcAft>
              <a:defRPr/>
            </a:pPr>
            <a:r>
              <a:rPr lang="tr-TR" sz="2200" smtClean="0">
                <a:solidFill>
                  <a:schemeClr val="tx1">
                    <a:lumMod val="85000"/>
                    <a:lumOff val="15000"/>
                  </a:schemeClr>
                </a:solidFill>
              </a:rPr>
              <a:t>BMEH Komitesi kendi Usul Kuralları’nı benimsemiştir;</a:t>
            </a:r>
            <a:endParaRPr lang="en-US" sz="2200">
              <a:solidFill>
                <a:schemeClr val="tx1">
                  <a:lumMod val="85000"/>
                  <a:lumOff val="15000"/>
                </a:schemeClr>
              </a:solidFill>
            </a:endParaRPr>
          </a:p>
          <a:p>
            <a:pPr marL="365760" indent="-365760" fontAlgn="auto">
              <a:spcAft>
                <a:spcPts val="0"/>
              </a:spcAft>
              <a:defRPr/>
            </a:pPr>
            <a:r>
              <a:rPr lang="tr-TR" sz="2200" smtClean="0">
                <a:solidFill>
                  <a:schemeClr val="tx1">
                    <a:lumMod val="85000"/>
                    <a:lumOff val="15000"/>
                  </a:schemeClr>
                </a:solidFill>
              </a:rPr>
              <a:t>BMEH Komitesi, 1 Başkan, 3 Başkan Yardımcısı ve 1 Raportör’den oluşan bir Büro’ya sahiptir;</a:t>
            </a:r>
            <a:endParaRPr lang="en-US" sz="2200">
              <a:solidFill>
                <a:schemeClr val="tx1">
                  <a:lumMod val="85000"/>
                  <a:lumOff val="15000"/>
                </a:schemeClr>
              </a:solidFill>
            </a:endParaRPr>
          </a:p>
          <a:p>
            <a:pPr marL="365760" indent="-365760" fontAlgn="auto">
              <a:spcAft>
                <a:spcPts val="0"/>
              </a:spcAft>
              <a:defRPr/>
            </a:pPr>
            <a:r>
              <a:rPr lang="tr-TR" sz="2200" smtClean="0">
                <a:solidFill>
                  <a:schemeClr val="tx1">
                    <a:lumMod val="85000"/>
                    <a:lumOff val="15000"/>
                  </a:schemeClr>
                </a:solidFill>
              </a:rPr>
              <a:t>Çalışmalarında BMEH Komitesi’ne Sekreteryası ve İnsan Hakları Yüksek Komiserliği de destek sağlamaktadır;</a:t>
            </a:r>
            <a:endParaRPr lang="en-US" sz="2200">
              <a:solidFill>
                <a:schemeClr val="tx1">
                  <a:lumMod val="85000"/>
                  <a:lumOff val="15000"/>
                </a:schemeClr>
              </a:solidFill>
            </a:endParaRPr>
          </a:p>
          <a:p>
            <a:pPr marL="365760" indent="-365760" fontAlgn="auto">
              <a:spcAft>
                <a:spcPts val="0"/>
              </a:spcAft>
              <a:defRPr/>
            </a:pPr>
            <a:r>
              <a:rPr lang="tr-TR" sz="2200" smtClean="0">
                <a:solidFill>
                  <a:schemeClr val="tx1">
                    <a:lumMod val="85000"/>
                    <a:lumOff val="15000"/>
                  </a:schemeClr>
                </a:solidFill>
              </a:rPr>
              <a:t>BMEH Komitesi diğer Birleşmiş Milletler kurumları ve insan hakları sözleşme mekanizmaları ile de işbirliği içindedir;</a:t>
            </a:r>
            <a:endParaRPr lang="en-US" sz="2200">
              <a:solidFill>
                <a:schemeClr val="tx1">
                  <a:lumMod val="85000"/>
                  <a:lumOff val="15000"/>
                </a:schemeClr>
              </a:solidFill>
            </a:endParaRPr>
          </a:p>
          <a:p>
            <a:pPr marL="365760" indent="-365760" fontAlgn="auto">
              <a:spcAft>
                <a:spcPts val="0"/>
              </a:spcAft>
              <a:defRPr/>
            </a:pPr>
            <a:r>
              <a:rPr lang="tr-TR" sz="2200" smtClean="0">
                <a:solidFill>
                  <a:schemeClr val="tx1">
                    <a:lumMod val="85000"/>
                    <a:lumOff val="15000"/>
                  </a:schemeClr>
                </a:solidFill>
              </a:rPr>
              <a:t>BMEH Komitesi Birleşmiş Milletler Genel Kurulu’na ve Ekonomik ve Sosyal Konsey’e her 2 yılda bir raporlama yapmaktadır. </a:t>
            </a:r>
            <a:endParaRPr lang="sr-Latn-CS" sz="2200">
              <a:solidFill>
                <a:schemeClr val="tx1">
                  <a:lumMod val="85000"/>
                  <a:lumOff val="15000"/>
                </a:schemeClr>
              </a:solidFill>
            </a:endParaRPr>
          </a:p>
        </p:txBody>
      </p:sp>
      <p:sp>
        <p:nvSpPr>
          <p:cNvPr id="31747"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11508649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3"/>
          <p:cNvSpPr>
            <a:spLocks noGrp="1" noChangeArrowheads="1"/>
          </p:cNvSpPr>
          <p:nvPr>
            <p:ph idx="1"/>
          </p:nvPr>
        </p:nvSpPr>
        <p:spPr/>
        <p:txBody>
          <a:bodyPr/>
          <a:lstStyle/>
          <a:p>
            <a:pPr marL="0" indent="0" algn="ctr">
              <a:buFont typeface="Wingdings" pitchFamily="2" charset="2"/>
              <a:buNone/>
            </a:pPr>
            <a:r>
              <a:rPr lang="tr-TR" sz="6600" smtClean="0"/>
              <a:t>Dinlediğiniz için teşekkür ederim!</a:t>
            </a:r>
            <a:endParaRPr lang="sr-Latn-CS" sz="6600" smtClean="0"/>
          </a:p>
        </p:txBody>
      </p:sp>
      <p:sp>
        <p:nvSpPr>
          <p:cNvPr id="32771"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283682173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idx="1"/>
          </p:nvPr>
        </p:nvSpPr>
        <p:spPr/>
        <p:txBody>
          <a:bodyPr rtlCol="0">
            <a:normAutofit fontScale="92500"/>
          </a:bodyPr>
          <a:lstStyle/>
          <a:p>
            <a:pPr marL="365760" indent="-365760" fontAlgn="auto">
              <a:spcAft>
                <a:spcPts val="0"/>
              </a:spcAft>
              <a:defRPr/>
            </a:pPr>
            <a:r>
              <a:rPr lang="tr-TR" smtClean="0">
                <a:solidFill>
                  <a:schemeClr val="tx1">
                    <a:lumMod val="85000"/>
                    <a:lumOff val="15000"/>
                  </a:schemeClr>
                </a:solidFill>
              </a:rPr>
              <a:t>Taraf Devletler genellikle bakanlıkları veya engellilerin haklarına ve durumuna ilişkin yetkinlikleri bulunan diğer kurum veya kuruluşları BMEHS’nin uygulanmasının koordinasyonunu sağlayacak odak/kilit nokta olarak kabul etmişlerdir. </a:t>
            </a:r>
            <a:endParaRPr lang="en-US">
              <a:solidFill>
                <a:schemeClr val="tx1">
                  <a:lumMod val="85000"/>
                  <a:lumOff val="15000"/>
                </a:schemeClr>
              </a:solidFill>
            </a:endParaRPr>
          </a:p>
          <a:p>
            <a:pPr marL="365760" indent="-365760" fontAlgn="auto">
              <a:spcAft>
                <a:spcPts val="0"/>
              </a:spcAft>
              <a:defRPr/>
            </a:pPr>
            <a:r>
              <a:rPr lang="tr-TR" smtClean="0">
                <a:solidFill>
                  <a:schemeClr val="tx1">
                    <a:lumMod val="85000"/>
                    <a:lumOff val="15000"/>
                  </a:schemeClr>
                </a:solidFill>
              </a:rPr>
              <a:t>BMEH Komitesi’ne sunulan ilk raporlara bakıldığında, aşağıdaki kurumların odak/kilit nokta olarak kabul edildiği görülmektedir</a:t>
            </a:r>
            <a:r>
              <a:rPr lang="en-US" smtClean="0">
                <a:solidFill>
                  <a:schemeClr val="tx1">
                    <a:lumMod val="85000"/>
                    <a:lumOff val="15000"/>
                  </a:schemeClr>
                </a:solidFill>
              </a:rPr>
              <a:t>:</a:t>
            </a:r>
            <a:endParaRPr lang="en-US">
              <a:solidFill>
                <a:schemeClr val="tx1">
                  <a:lumMod val="85000"/>
                  <a:lumOff val="15000"/>
                </a:schemeClr>
              </a:solidFill>
            </a:endParaRPr>
          </a:p>
          <a:p>
            <a:pPr marL="777240" lvl="1" indent="-365760" fontAlgn="auto">
              <a:spcAft>
                <a:spcPts val="0"/>
              </a:spcAft>
              <a:defRPr/>
            </a:pPr>
            <a:r>
              <a:rPr lang="tr-TR" sz="2000" smtClean="0">
                <a:solidFill>
                  <a:schemeClr val="tx1">
                    <a:lumMod val="85000"/>
                    <a:lumOff val="15000"/>
                  </a:schemeClr>
                </a:solidFill>
              </a:rPr>
              <a:t>Engellilere Yönelik Bakım Hizmetleri Yüksek Konseyi</a:t>
            </a:r>
            <a:r>
              <a:rPr lang="en-GB" sz="2000" smtClean="0">
                <a:solidFill>
                  <a:schemeClr val="tx1">
                    <a:lumMod val="85000"/>
                    <a:lumOff val="15000"/>
                  </a:schemeClr>
                </a:solidFill>
              </a:rPr>
              <a:t> (Tun</a:t>
            </a:r>
            <a:r>
              <a:rPr lang="tr-TR" sz="2000" smtClean="0">
                <a:solidFill>
                  <a:schemeClr val="tx1">
                    <a:lumMod val="85000"/>
                    <a:lumOff val="15000"/>
                  </a:schemeClr>
                </a:solidFill>
              </a:rPr>
              <a:t>u</a:t>
            </a:r>
            <a:r>
              <a:rPr lang="en-GB" sz="2000" smtClean="0">
                <a:solidFill>
                  <a:schemeClr val="tx1">
                    <a:lumMod val="85000"/>
                    <a:lumOff val="15000"/>
                  </a:schemeClr>
                </a:solidFill>
              </a:rPr>
              <a:t>s)</a:t>
            </a:r>
            <a:endParaRPr lang="en-GB" sz="2000">
              <a:solidFill>
                <a:schemeClr val="tx1">
                  <a:lumMod val="85000"/>
                  <a:lumOff val="15000"/>
                </a:schemeClr>
              </a:solidFill>
            </a:endParaRPr>
          </a:p>
          <a:p>
            <a:pPr marL="777240" lvl="1" indent="-365760" fontAlgn="auto">
              <a:spcAft>
                <a:spcPts val="0"/>
              </a:spcAft>
              <a:defRPr/>
            </a:pPr>
            <a:r>
              <a:rPr lang="tr-TR" sz="2000" smtClean="0">
                <a:solidFill>
                  <a:schemeClr val="tx1">
                    <a:lumMod val="85000"/>
                    <a:lumOff val="15000"/>
                  </a:schemeClr>
                </a:solidFill>
              </a:rPr>
              <a:t>Başsavcılık Ofisi ve Aile, Konut, Toplum Hizmetleri ve Yerli Halklara Mensup Kişiler Dairesi</a:t>
            </a:r>
            <a:r>
              <a:rPr lang="en-AU" sz="2000" smtClean="0">
                <a:solidFill>
                  <a:schemeClr val="tx1">
                    <a:lumMod val="85000"/>
                    <a:lumOff val="15000"/>
                  </a:schemeClr>
                </a:solidFill>
              </a:rPr>
              <a:t> (A</a:t>
            </a:r>
            <a:r>
              <a:rPr lang="tr-TR" sz="2000" smtClean="0">
                <a:solidFill>
                  <a:schemeClr val="tx1">
                    <a:lumMod val="85000"/>
                    <a:lumOff val="15000"/>
                  </a:schemeClr>
                </a:solidFill>
              </a:rPr>
              <a:t>vustralya</a:t>
            </a:r>
            <a:r>
              <a:rPr lang="en-AU" sz="2000" smtClean="0">
                <a:solidFill>
                  <a:schemeClr val="tx1">
                    <a:lumMod val="85000"/>
                    <a:lumOff val="15000"/>
                  </a:schemeClr>
                </a:solidFill>
              </a:rPr>
              <a:t>)</a:t>
            </a:r>
            <a:r>
              <a:rPr lang="en-AU" smtClean="0">
                <a:solidFill>
                  <a:schemeClr val="tx1">
                    <a:lumMod val="85000"/>
                    <a:lumOff val="15000"/>
                  </a:schemeClr>
                </a:solidFill>
              </a:rPr>
              <a:t> </a:t>
            </a:r>
            <a:r>
              <a:rPr lang="en-GB" smtClean="0">
                <a:solidFill>
                  <a:schemeClr val="tx1">
                    <a:lumMod val="85000"/>
                    <a:lumOff val="15000"/>
                  </a:schemeClr>
                </a:solidFill>
              </a:rPr>
              <a:t> </a:t>
            </a:r>
            <a:endParaRPr lang="sr-Latn-CS" sz="2000">
              <a:solidFill>
                <a:schemeClr val="tx1">
                  <a:lumMod val="85000"/>
                  <a:lumOff val="15000"/>
                </a:schemeClr>
              </a:solidFill>
            </a:endParaRPr>
          </a:p>
        </p:txBody>
      </p:sp>
      <p:sp>
        <p:nvSpPr>
          <p:cNvPr id="14339"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34510303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idx="1"/>
          </p:nvPr>
        </p:nvSpPr>
        <p:spPr/>
        <p:txBody>
          <a:bodyPr rtlCol="0">
            <a:normAutofit lnSpcReduction="10000"/>
          </a:bodyPr>
          <a:lstStyle/>
          <a:p>
            <a:pPr marL="777240" lvl="1" indent="-365760" fontAlgn="auto">
              <a:spcAft>
                <a:spcPts val="0"/>
              </a:spcAft>
              <a:defRPr/>
            </a:pPr>
            <a:r>
              <a:rPr lang="tr-TR" sz="2000" smtClean="0">
                <a:solidFill>
                  <a:schemeClr val="tx1">
                    <a:lumMod val="85000"/>
                    <a:lumOff val="15000"/>
                  </a:schemeClr>
                </a:solidFill>
              </a:rPr>
              <a:t>Federal Çalışma, Sosyal İşler ve Tüketicilerin Korunması Bakanlığı ve Federal Sosyal İşler Bürosu’nun 9 bölge şubesi</a:t>
            </a:r>
            <a:r>
              <a:rPr lang="en-GB" sz="2000" smtClean="0">
                <a:solidFill>
                  <a:schemeClr val="tx1">
                    <a:lumMod val="85000"/>
                    <a:lumOff val="15000"/>
                  </a:schemeClr>
                </a:solidFill>
              </a:rPr>
              <a:t> (A</a:t>
            </a:r>
            <a:r>
              <a:rPr lang="tr-TR" sz="2000" smtClean="0">
                <a:solidFill>
                  <a:schemeClr val="tx1">
                    <a:lumMod val="85000"/>
                    <a:lumOff val="15000"/>
                  </a:schemeClr>
                </a:solidFill>
              </a:rPr>
              <a:t>v</a:t>
            </a:r>
            <a:r>
              <a:rPr lang="en-GB" sz="2000" smtClean="0">
                <a:solidFill>
                  <a:schemeClr val="tx1">
                    <a:lumMod val="85000"/>
                    <a:lumOff val="15000"/>
                  </a:schemeClr>
                </a:solidFill>
              </a:rPr>
              <a:t>ust</a:t>
            </a:r>
            <a:r>
              <a:rPr lang="tr-TR" sz="2000" smtClean="0">
                <a:solidFill>
                  <a:schemeClr val="tx1">
                    <a:lumMod val="85000"/>
                    <a:lumOff val="15000"/>
                  </a:schemeClr>
                </a:solidFill>
              </a:rPr>
              <a:t>u</a:t>
            </a:r>
            <a:r>
              <a:rPr lang="en-GB" sz="2000" smtClean="0">
                <a:solidFill>
                  <a:schemeClr val="tx1">
                    <a:lumMod val="85000"/>
                    <a:lumOff val="15000"/>
                  </a:schemeClr>
                </a:solidFill>
              </a:rPr>
              <a:t>r</a:t>
            </a:r>
            <a:r>
              <a:rPr lang="tr-TR" sz="2000" smtClean="0">
                <a:solidFill>
                  <a:schemeClr val="tx1">
                    <a:lumMod val="85000"/>
                    <a:lumOff val="15000"/>
                  </a:schemeClr>
                </a:solidFill>
              </a:rPr>
              <a:t>y</a:t>
            </a:r>
            <a:r>
              <a:rPr lang="en-GB" sz="2000" smtClean="0">
                <a:solidFill>
                  <a:schemeClr val="tx1">
                    <a:lumMod val="85000"/>
                    <a:lumOff val="15000"/>
                  </a:schemeClr>
                </a:solidFill>
              </a:rPr>
              <a:t>a)</a:t>
            </a:r>
            <a:r>
              <a:rPr lang="tr-TR" sz="2000" smtClean="0">
                <a:solidFill>
                  <a:schemeClr val="tx1">
                    <a:lumMod val="85000"/>
                    <a:lumOff val="15000"/>
                  </a:schemeClr>
                </a:solidFill>
              </a:rPr>
              <a:t>;</a:t>
            </a:r>
            <a:endParaRPr lang="en-GB" sz="2000">
              <a:solidFill>
                <a:schemeClr val="tx1">
                  <a:lumMod val="85000"/>
                  <a:lumOff val="15000"/>
                </a:schemeClr>
              </a:solidFill>
            </a:endParaRPr>
          </a:p>
          <a:p>
            <a:pPr marL="777240" lvl="1" indent="-365760" fontAlgn="auto">
              <a:spcAft>
                <a:spcPts val="0"/>
              </a:spcAft>
              <a:defRPr/>
            </a:pPr>
            <a:r>
              <a:rPr lang="tr-TR" sz="2000" smtClean="0">
                <a:solidFill>
                  <a:schemeClr val="tx1">
                    <a:lumMod val="85000"/>
                    <a:lumOff val="15000"/>
                  </a:schemeClr>
                </a:solidFill>
              </a:rPr>
              <a:t>Çalışma ve Toplumun Sosyal Korunması Bakanlığı farklı bakanlıkların mensuplarından ve engelli bireyleri temsil eden örgütlerin temsilcilerinden oluşan bir Çalışma Grubu kurmuştur</a:t>
            </a:r>
            <a:r>
              <a:rPr lang="en-GB" sz="2000" smtClean="0">
                <a:solidFill>
                  <a:schemeClr val="tx1">
                    <a:lumMod val="85000"/>
                    <a:lumOff val="15000"/>
                  </a:schemeClr>
                </a:solidFill>
              </a:rPr>
              <a:t> </a:t>
            </a:r>
            <a:r>
              <a:rPr lang="en-GB" sz="2000">
                <a:solidFill>
                  <a:schemeClr val="tx1">
                    <a:lumMod val="85000"/>
                    <a:lumOff val="15000"/>
                  </a:schemeClr>
                </a:solidFill>
              </a:rPr>
              <a:t>(</a:t>
            </a:r>
            <a:r>
              <a:rPr lang="en-GB" sz="2000" smtClean="0">
                <a:solidFill>
                  <a:schemeClr val="tx1">
                    <a:lumMod val="85000"/>
                    <a:lumOff val="15000"/>
                  </a:schemeClr>
                </a:solidFill>
              </a:rPr>
              <a:t>Azerba</a:t>
            </a:r>
            <a:r>
              <a:rPr lang="tr-TR" sz="2000" smtClean="0">
                <a:solidFill>
                  <a:schemeClr val="tx1">
                    <a:lumMod val="85000"/>
                    <a:lumOff val="15000"/>
                  </a:schemeClr>
                </a:solidFill>
              </a:rPr>
              <a:t>yc</a:t>
            </a:r>
            <a:r>
              <a:rPr lang="en-GB" sz="2000" smtClean="0">
                <a:solidFill>
                  <a:schemeClr val="tx1">
                    <a:lumMod val="85000"/>
                    <a:lumOff val="15000"/>
                  </a:schemeClr>
                </a:solidFill>
              </a:rPr>
              <a:t>an)</a:t>
            </a:r>
            <a:r>
              <a:rPr lang="tr-TR" sz="2000" smtClean="0">
                <a:solidFill>
                  <a:schemeClr val="tx1">
                    <a:lumMod val="85000"/>
                    <a:lumOff val="15000"/>
                  </a:schemeClr>
                </a:solidFill>
              </a:rPr>
              <a:t>;</a:t>
            </a:r>
            <a:endParaRPr lang="en-GB" sz="2000">
              <a:solidFill>
                <a:schemeClr val="tx1">
                  <a:lumMod val="85000"/>
                  <a:lumOff val="15000"/>
                </a:schemeClr>
              </a:solidFill>
            </a:endParaRPr>
          </a:p>
          <a:p>
            <a:pPr marL="777240" lvl="1" indent="-365760" fontAlgn="auto">
              <a:spcAft>
                <a:spcPts val="0"/>
              </a:spcAft>
              <a:defRPr/>
            </a:pPr>
            <a:r>
              <a:rPr lang="tr-TR" sz="2000" smtClean="0">
                <a:solidFill>
                  <a:schemeClr val="tx1">
                    <a:lumMod val="85000"/>
                    <a:lumOff val="15000"/>
                  </a:schemeClr>
                </a:solidFill>
              </a:rPr>
              <a:t>Ulusal Engellilik Konseyi</a:t>
            </a:r>
            <a:r>
              <a:rPr lang="en-GB" sz="2000" smtClean="0">
                <a:solidFill>
                  <a:schemeClr val="tx1">
                    <a:lumMod val="85000"/>
                    <a:lumOff val="15000"/>
                  </a:schemeClr>
                </a:solidFill>
              </a:rPr>
              <a:t> (</a:t>
            </a:r>
            <a:r>
              <a:rPr lang="tr-TR" sz="2000" smtClean="0">
                <a:solidFill>
                  <a:schemeClr val="tx1">
                    <a:lumMod val="85000"/>
                    <a:lumOff val="15000"/>
                  </a:schemeClr>
                </a:solidFill>
              </a:rPr>
              <a:t>İspanya</a:t>
            </a:r>
            <a:r>
              <a:rPr lang="en-GB" sz="2000" smtClean="0">
                <a:solidFill>
                  <a:schemeClr val="tx1">
                    <a:lumMod val="85000"/>
                    <a:lumOff val="15000"/>
                  </a:schemeClr>
                </a:solidFill>
              </a:rPr>
              <a:t>)</a:t>
            </a:r>
            <a:r>
              <a:rPr lang="tr-TR" sz="2000" smtClean="0">
                <a:solidFill>
                  <a:schemeClr val="tx1">
                    <a:lumMod val="85000"/>
                    <a:lumOff val="15000"/>
                  </a:schemeClr>
                </a:solidFill>
              </a:rPr>
              <a:t>;</a:t>
            </a:r>
            <a:r>
              <a:rPr lang="en-GB" sz="2000" smtClean="0">
                <a:solidFill>
                  <a:schemeClr val="tx1">
                    <a:lumMod val="85000"/>
                    <a:lumOff val="15000"/>
                  </a:schemeClr>
                </a:solidFill>
              </a:rPr>
              <a:t> </a:t>
            </a:r>
            <a:endParaRPr lang="en-GB" sz="2000">
              <a:solidFill>
                <a:schemeClr val="tx1">
                  <a:lumMod val="85000"/>
                  <a:lumOff val="15000"/>
                </a:schemeClr>
              </a:solidFill>
            </a:endParaRPr>
          </a:p>
          <a:p>
            <a:pPr marL="777240" lvl="1" indent="-365760" fontAlgn="auto">
              <a:spcAft>
                <a:spcPts val="0"/>
              </a:spcAft>
              <a:defRPr/>
            </a:pPr>
            <a:r>
              <a:rPr lang="tr-TR" sz="2000" smtClean="0">
                <a:solidFill>
                  <a:schemeClr val="tx1">
                    <a:lumMod val="85000"/>
                    <a:lumOff val="15000"/>
                  </a:schemeClr>
                </a:solidFill>
              </a:rPr>
              <a:t>Farklı bölgelerin </a:t>
            </a:r>
            <a:r>
              <a:rPr lang="en-GB" sz="2000" smtClean="0">
                <a:solidFill>
                  <a:schemeClr val="tx1">
                    <a:lumMod val="85000"/>
                    <a:lumOff val="15000"/>
                  </a:schemeClr>
                </a:solidFill>
              </a:rPr>
              <a:t>Federal </a:t>
            </a:r>
            <a:r>
              <a:rPr lang="tr-TR" sz="2000" smtClean="0">
                <a:solidFill>
                  <a:schemeClr val="tx1">
                    <a:lumMod val="85000"/>
                    <a:lumOff val="15000"/>
                  </a:schemeClr>
                </a:solidFill>
              </a:rPr>
              <a:t>Sosyal Hizmetler yetkilileri</a:t>
            </a:r>
            <a:r>
              <a:rPr lang="en-GB" sz="2000" smtClean="0">
                <a:solidFill>
                  <a:schemeClr val="tx1">
                    <a:lumMod val="85000"/>
                    <a:lumOff val="15000"/>
                  </a:schemeClr>
                </a:solidFill>
              </a:rPr>
              <a:t> (Bel</a:t>
            </a:r>
            <a:r>
              <a:rPr lang="tr-TR" sz="2000" smtClean="0">
                <a:solidFill>
                  <a:schemeClr val="tx1">
                    <a:lumMod val="85000"/>
                    <a:lumOff val="15000"/>
                  </a:schemeClr>
                </a:solidFill>
              </a:rPr>
              <a:t>çika</a:t>
            </a:r>
            <a:r>
              <a:rPr lang="en-GB" sz="2000" smtClean="0">
                <a:solidFill>
                  <a:schemeClr val="tx1">
                    <a:lumMod val="85000"/>
                    <a:lumOff val="15000"/>
                  </a:schemeClr>
                </a:solidFill>
              </a:rPr>
              <a:t>)</a:t>
            </a:r>
            <a:r>
              <a:rPr lang="tr-TR" sz="2000" smtClean="0">
                <a:solidFill>
                  <a:schemeClr val="tx1">
                    <a:lumMod val="85000"/>
                    <a:lumOff val="15000"/>
                  </a:schemeClr>
                </a:solidFill>
              </a:rPr>
              <a:t>;</a:t>
            </a:r>
            <a:endParaRPr lang="en-GB" sz="2000">
              <a:solidFill>
                <a:schemeClr val="tx1">
                  <a:lumMod val="85000"/>
                  <a:lumOff val="15000"/>
                </a:schemeClr>
              </a:solidFill>
            </a:endParaRPr>
          </a:p>
          <a:p>
            <a:pPr marL="777240" lvl="1" indent="-365760" fontAlgn="auto">
              <a:spcAft>
                <a:spcPts val="0"/>
              </a:spcAft>
              <a:defRPr/>
            </a:pPr>
            <a:r>
              <a:rPr lang="en-GB" sz="2000" smtClean="0">
                <a:solidFill>
                  <a:schemeClr val="tx1">
                    <a:lumMod val="85000"/>
                    <a:lumOff val="15000"/>
                  </a:schemeClr>
                </a:solidFill>
              </a:rPr>
              <a:t>Federal </a:t>
            </a:r>
            <a:r>
              <a:rPr lang="tr-TR" sz="2000" smtClean="0">
                <a:solidFill>
                  <a:schemeClr val="tx1">
                    <a:lumMod val="85000"/>
                    <a:lumOff val="15000"/>
                  </a:schemeClr>
                </a:solidFill>
              </a:rPr>
              <a:t>Çalışma ve Sosyal İşler Bakanlığı ve her federal bölgeden ilgili yetkililer</a:t>
            </a:r>
            <a:r>
              <a:rPr lang="en-GB" sz="2000" smtClean="0">
                <a:solidFill>
                  <a:schemeClr val="tx1">
                    <a:lumMod val="85000"/>
                    <a:lumOff val="15000"/>
                  </a:schemeClr>
                </a:solidFill>
              </a:rPr>
              <a:t> (</a:t>
            </a:r>
            <a:r>
              <a:rPr lang="tr-TR" sz="2000" smtClean="0">
                <a:solidFill>
                  <a:schemeClr val="tx1">
                    <a:lumMod val="85000"/>
                    <a:lumOff val="15000"/>
                  </a:schemeClr>
                </a:solidFill>
              </a:rPr>
              <a:t>Almanya</a:t>
            </a:r>
            <a:r>
              <a:rPr lang="en-GB" sz="2000" smtClean="0">
                <a:solidFill>
                  <a:schemeClr val="tx1">
                    <a:lumMod val="85000"/>
                    <a:lumOff val="15000"/>
                  </a:schemeClr>
                </a:solidFill>
              </a:rPr>
              <a:t>)</a:t>
            </a:r>
            <a:r>
              <a:rPr lang="tr-TR" sz="2000" smtClean="0">
                <a:solidFill>
                  <a:schemeClr val="tx1">
                    <a:lumMod val="85000"/>
                    <a:lumOff val="15000"/>
                  </a:schemeClr>
                </a:solidFill>
              </a:rPr>
              <a:t>;</a:t>
            </a:r>
            <a:endParaRPr lang="sr-Latn-CS" sz="2000">
              <a:solidFill>
                <a:schemeClr val="tx1">
                  <a:lumMod val="85000"/>
                  <a:lumOff val="15000"/>
                </a:schemeClr>
              </a:solidFill>
            </a:endParaRPr>
          </a:p>
        </p:txBody>
      </p:sp>
      <p:sp>
        <p:nvSpPr>
          <p:cNvPr id="15363"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42104988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idx="1"/>
          </p:nvPr>
        </p:nvSpPr>
        <p:spPr/>
        <p:txBody>
          <a:bodyPr/>
          <a:lstStyle/>
          <a:p>
            <a:pPr lvl="1">
              <a:lnSpc>
                <a:spcPct val="90000"/>
              </a:lnSpc>
            </a:pPr>
            <a:r>
              <a:rPr lang="tr-TR" sz="2000" smtClean="0"/>
              <a:t>Aile, Gaziler ve Nesiller Arası Dayanışma Bakanlığı ve Hırvatistan Cumhuriyeti Hükümeti Engelliler Komitesi</a:t>
            </a:r>
            <a:r>
              <a:rPr lang="en-GB" sz="2000" smtClean="0"/>
              <a:t> (</a:t>
            </a:r>
            <a:r>
              <a:rPr lang="tr-TR" sz="2000" smtClean="0"/>
              <a:t>Hırvatistan);</a:t>
            </a:r>
            <a:endParaRPr lang="en-GB" sz="2000" smtClean="0"/>
          </a:p>
          <a:p>
            <a:pPr lvl="1">
              <a:lnSpc>
                <a:spcPct val="90000"/>
              </a:lnSpc>
            </a:pPr>
            <a:r>
              <a:rPr lang="tr-TR" sz="2000" smtClean="0"/>
              <a:t>Sağlık ve Sosyal İşler Bakanlığı</a:t>
            </a:r>
            <a:r>
              <a:rPr lang="sv-SE" sz="2000" smtClean="0"/>
              <a:t> (</a:t>
            </a:r>
            <a:r>
              <a:rPr lang="tr-TR" sz="2000" smtClean="0"/>
              <a:t>İsveç</a:t>
            </a:r>
            <a:r>
              <a:rPr lang="sv-SE" sz="2000" smtClean="0"/>
              <a:t>)</a:t>
            </a:r>
            <a:r>
              <a:rPr lang="tr-TR" sz="2000" smtClean="0"/>
              <a:t>;</a:t>
            </a:r>
            <a:endParaRPr lang="sv-SE" sz="2000" smtClean="0"/>
          </a:p>
          <a:p>
            <a:pPr lvl="1">
              <a:lnSpc>
                <a:spcPct val="90000"/>
              </a:lnSpc>
            </a:pPr>
            <a:r>
              <a:rPr lang="tr-TR" sz="2000" smtClean="0"/>
              <a:t>İçişleri Bakanlığı </a:t>
            </a:r>
            <a:r>
              <a:rPr lang="en-AU" sz="2000" smtClean="0"/>
              <a:t>(Cook </a:t>
            </a:r>
            <a:r>
              <a:rPr lang="tr-TR" sz="2000" smtClean="0"/>
              <a:t>Adaları</a:t>
            </a:r>
            <a:r>
              <a:rPr lang="en-AU" sz="2000" smtClean="0"/>
              <a:t>)</a:t>
            </a:r>
            <a:r>
              <a:rPr lang="tr-TR" sz="2000" smtClean="0"/>
              <a:t>;</a:t>
            </a:r>
            <a:endParaRPr lang="en-AU" sz="2000" smtClean="0"/>
          </a:p>
          <a:p>
            <a:pPr lvl="1">
              <a:lnSpc>
                <a:spcPct val="90000"/>
              </a:lnSpc>
            </a:pPr>
            <a:r>
              <a:rPr lang="tr-TR" sz="2000" smtClean="0"/>
              <a:t>Aile, Kültür, Din ve Eşitlik Dairesi </a:t>
            </a:r>
            <a:r>
              <a:rPr lang="en-GB" sz="2000" smtClean="0"/>
              <a:t>(D</a:t>
            </a:r>
            <a:r>
              <a:rPr lang="tr-TR" sz="2000" smtClean="0"/>
              <a:t>a</a:t>
            </a:r>
            <a:r>
              <a:rPr lang="en-GB" sz="2000" smtClean="0"/>
              <a:t>n</a:t>
            </a:r>
            <a:r>
              <a:rPr lang="tr-TR" sz="2000" smtClean="0"/>
              <a:t>i</a:t>
            </a:r>
            <a:r>
              <a:rPr lang="en-GB" sz="2000" smtClean="0"/>
              <a:t>mark</a:t>
            </a:r>
            <a:r>
              <a:rPr lang="tr-TR" sz="2000" smtClean="0"/>
              <a:t>a</a:t>
            </a:r>
            <a:r>
              <a:rPr lang="en-GB" sz="2000" smtClean="0"/>
              <a:t>)</a:t>
            </a:r>
            <a:r>
              <a:rPr lang="tr-TR" sz="2000" smtClean="0"/>
              <a:t>;</a:t>
            </a:r>
            <a:endParaRPr lang="en-GB" sz="2000" smtClean="0"/>
          </a:p>
          <a:p>
            <a:pPr lvl="1">
              <a:lnSpc>
                <a:spcPct val="90000"/>
              </a:lnSpc>
            </a:pPr>
            <a:r>
              <a:rPr lang="tr-TR" sz="2000" smtClean="0"/>
              <a:t>Engelli İşleri Dairesi </a:t>
            </a:r>
            <a:r>
              <a:rPr lang="en-GB" sz="2000" smtClean="0"/>
              <a:t>(</a:t>
            </a:r>
            <a:r>
              <a:rPr lang="tr-TR" sz="2000" smtClean="0"/>
              <a:t>Birleşik Krallık</a:t>
            </a:r>
            <a:r>
              <a:rPr lang="en-GB" sz="2000" smtClean="0"/>
              <a:t>)</a:t>
            </a:r>
            <a:r>
              <a:rPr lang="tr-TR" sz="2000" smtClean="0"/>
              <a:t>;</a:t>
            </a:r>
            <a:endParaRPr lang="en-GB" sz="2000" smtClean="0"/>
          </a:p>
          <a:p>
            <a:pPr lvl="1">
              <a:lnSpc>
                <a:spcPct val="90000"/>
              </a:lnSpc>
            </a:pPr>
            <a:r>
              <a:rPr lang="tr-TR" altLang="ko-KR" sz="2000" smtClean="0">
                <a:ea typeface="굴림" charset="-127"/>
              </a:rPr>
              <a:t>Sağlık ve Refah Bakanlığı’nın Engelliler Politikaları Bürosu</a:t>
            </a:r>
            <a:r>
              <a:rPr lang="en-GB" altLang="ko-KR" sz="2000" smtClean="0">
                <a:ea typeface="굴림" charset="-127"/>
              </a:rPr>
              <a:t> (Kore</a:t>
            </a:r>
            <a:r>
              <a:rPr lang="tr-TR" altLang="ko-KR" sz="2000" smtClean="0">
                <a:ea typeface="굴림" charset="-127"/>
              </a:rPr>
              <a:t> Cumhuriyeti</a:t>
            </a:r>
            <a:r>
              <a:rPr lang="en-GB" altLang="ko-KR" sz="2000" smtClean="0">
                <a:ea typeface="굴림" charset="-127"/>
              </a:rPr>
              <a:t>)</a:t>
            </a:r>
            <a:r>
              <a:rPr lang="tr-TR" altLang="ko-KR" sz="2000" smtClean="0">
                <a:ea typeface="굴림" charset="-127"/>
              </a:rPr>
              <a:t>;</a:t>
            </a:r>
            <a:endParaRPr lang="en-GB" altLang="ko-KR" sz="2000" smtClean="0">
              <a:ea typeface="굴림" charset="-127"/>
            </a:endParaRPr>
          </a:p>
          <a:p>
            <a:pPr lvl="1">
              <a:lnSpc>
                <a:spcPct val="90000"/>
              </a:lnSpc>
            </a:pPr>
            <a:r>
              <a:rPr lang="tr-TR" sz="2000" smtClean="0"/>
              <a:t>Çalışma ve Sosyal İşler Bakanlığı</a:t>
            </a:r>
            <a:r>
              <a:rPr lang="en-GB" sz="2000" smtClean="0"/>
              <a:t> (</a:t>
            </a:r>
            <a:r>
              <a:rPr lang="tr-TR" sz="2000" smtClean="0"/>
              <a:t>Çek Cumhuriyeti</a:t>
            </a:r>
            <a:r>
              <a:rPr lang="en-GB" sz="2000" smtClean="0"/>
              <a:t>)</a:t>
            </a:r>
            <a:r>
              <a:rPr lang="tr-TR" sz="2000" smtClean="0"/>
              <a:t>;</a:t>
            </a:r>
            <a:endParaRPr lang="en-GB" sz="2000" smtClean="0"/>
          </a:p>
          <a:p>
            <a:pPr lvl="1">
              <a:lnSpc>
                <a:spcPct val="90000"/>
              </a:lnSpc>
            </a:pPr>
            <a:r>
              <a:rPr lang="tr-TR" sz="2000" smtClean="0"/>
              <a:t>Engelliler Ulusal Konseyi</a:t>
            </a:r>
            <a:r>
              <a:rPr lang="en-GB" sz="2000" smtClean="0"/>
              <a:t> (El Salvador)</a:t>
            </a:r>
            <a:r>
              <a:rPr lang="tr-TR" sz="2000" smtClean="0"/>
              <a:t>;</a:t>
            </a:r>
            <a:endParaRPr lang="en-GB" sz="2000" smtClean="0"/>
          </a:p>
          <a:p>
            <a:pPr lvl="1">
              <a:lnSpc>
                <a:spcPct val="90000"/>
              </a:lnSpc>
            </a:pPr>
            <a:r>
              <a:rPr lang="tr-TR" sz="2000" smtClean="0"/>
              <a:t>Engelli İşleri Ofisi</a:t>
            </a:r>
            <a:r>
              <a:rPr lang="en-US" sz="2000" smtClean="0"/>
              <a:t> (</a:t>
            </a:r>
            <a:r>
              <a:rPr lang="tr-TR" sz="2000" smtClean="0"/>
              <a:t>Yeni Zelanda</a:t>
            </a:r>
            <a:r>
              <a:rPr lang="en-US" sz="2000" smtClean="0"/>
              <a:t>)</a:t>
            </a:r>
            <a:r>
              <a:rPr lang="tr-TR" sz="2000" smtClean="0"/>
              <a:t>.</a:t>
            </a:r>
            <a:endParaRPr lang="sr-Latn-CS" sz="2000" smtClean="0"/>
          </a:p>
        </p:txBody>
      </p:sp>
      <p:sp>
        <p:nvSpPr>
          <p:cNvPr id="16387"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14468863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p:txBody>
          <a:bodyPr>
            <a:normAutofit/>
          </a:bodyPr>
          <a:lstStyle/>
          <a:p>
            <a:pPr>
              <a:lnSpc>
                <a:spcPct val="80000"/>
              </a:lnSpc>
            </a:pPr>
            <a:r>
              <a:rPr lang="tr-TR" smtClean="0"/>
              <a:t>Taraf Devletler hukuki ve idari sistemlerine uygun olarak, Sözleşme’nin uygulanmasını geliştirmek, güvence altına almak ve izlemek amacıyla, bir veya birden fazla bağımsız mekanizmanın da dahil olduğu bir yapısal çerçeveyi kurmak, güçlendirmek, devamlılığını sağlamak veya var olan bir yapıyı bu amaçla görevlendirmek durumundadır.</a:t>
            </a:r>
            <a:endParaRPr lang="en-US" smtClean="0"/>
          </a:p>
          <a:p>
            <a:pPr>
              <a:lnSpc>
                <a:spcPct val="80000"/>
              </a:lnSpc>
            </a:pPr>
            <a:r>
              <a:rPr lang="tr-TR" smtClean="0"/>
              <a:t>Taraf Devletler, böyle bir mekanizmanın kurulması veya görevlendirilmesinde, insan haklarının korunması ve geliştirilmesine ilişkin ulusal kurumların statü ve işleyişine ilişkin ilkeleri göz önünde bulundurmalıdır</a:t>
            </a:r>
            <a:r>
              <a:rPr lang="en-US" smtClean="0"/>
              <a:t> (Paris </a:t>
            </a:r>
            <a:r>
              <a:rPr lang="tr-TR" smtClean="0"/>
              <a:t>ilkeleri</a:t>
            </a:r>
            <a:r>
              <a:rPr lang="en-US" smtClean="0"/>
              <a:t>).</a:t>
            </a:r>
            <a:endParaRPr lang="sr-Latn-CS" smtClean="0"/>
          </a:p>
        </p:txBody>
      </p:sp>
      <p:sp>
        <p:nvSpPr>
          <p:cNvPr id="17411"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41539972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idx="1"/>
          </p:nvPr>
        </p:nvSpPr>
        <p:spPr/>
        <p:txBody>
          <a:bodyPr rtlCol="0">
            <a:normAutofit fontScale="92500" lnSpcReduction="10000"/>
          </a:bodyPr>
          <a:lstStyle/>
          <a:p>
            <a:pPr marL="365760" indent="-365760" fontAlgn="auto">
              <a:spcAft>
                <a:spcPts val="0"/>
              </a:spcAft>
              <a:defRPr/>
            </a:pPr>
            <a:r>
              <a:rPr lang="en-US">
                <a:solidFill>
                  <a:schemeClr val="tx1">
                    <a:lumMod val="85000"/>
                    <a:lumOff val="15000"/>
                  </a:schemeClr>
                </a:solidFill>
              </a:rPr>
              <a:t>Paris </a:t>
            </a:r>
            <a:r>
              <a:rPr lang="tr-TR" smtClean="0">
                <a:solidFill>
                  <a:schemeClr val="tx1">
                    <a:lumMod val="85000"/>
                    <a:lumOff val="15000"/>
                  </a:schemeClr>
                </a:solidFill>
              </a:rPr>
              <a:t>ilkeleri izleme yapacak organın:</a:t>
            </a:r>
          </a:p>
          <a:p>
            <a:pPr marL="777240" lvl="1" indent="-365760" fontAlgn="auto">
              <a:spcAft>
                <a:spcPts val="0"/>
              </a:spcAft>
              <a:defRPr/>
            </a:pPr>
            <a:r>
              <a:rPr lang="tr-TR" sz="2000" smtClean="0">
                <a:solidFill>
                  <a:schemeClr val="tx1">
                    <a:lumMod val="85000"/>
                    <a:lumOff val="15000"/>
                  </a:schemeClr>
                </a:solidFill>
              </a:rPr>
              <a:t>Taraf Devlet hükümetinden bağımsız olmasını;</a:t>
            </a:r>
          </a:p>
          <a:p>
            <a:pPr marL="777240" lvl="1" indent="-365760" fontAlgn="auto">
              <a:spcAft>
                <a:spcPts val="0"/>
              </a:spcAft>
              <a:defRPr/>
            </a:pPr>
            <a:r>
              <a:rPr lang="tr-TR" sz="2000" smtClean="0">
                <a:solidFill>
                  <a:schemeClr val="tx1">
                    <a:lumMod val="85000"/>
                    <a:lumOff val="15000"/>
                  </a:schemeClr>
                </a:solidFill>
              </a:rPr>
              <a:t>Kendi bütçesinin olmasını;</a:t>
            </a:r>
          </a:p>
          <a:p>
            <a:pPr marL="777240" lvl="1" indent="-365760" fontAlgn="auto">
              <a:spcAft>
                <a:spcPts val="0"/>
              </a:spcAft>
              <a:defRPr/>
            </a:pPr>
            <a:r>
              <a:rPr lang="tr-TR" sz="2000" smtClean="0">
                <a:solidFill>
                  <a:schemeClr val="tx1">
                    <a:lumMod val="85000"/>
                    <a:lumOff val="15000"/>
                  </a:schemeClr>
                </a:solidFill>
              </a:rPr>
              <a:t>İnsan hakları ihlallerini inceleme yetkisine sahip olmalarını gerektirir.</a:t>
            </a:r>
          </a:p>
          <a:p>
            <a:pPr marL="365760" indent="-365760" fontAlgn="auto">
              <a:spcAft>
                <a:spcPts val="0"/>
              </a:spcAft>
              <a:defRPr/>
            </a:pPr>
            <a:r>
              <a:rPr lang="tr-TR" smtClean="0">
                <a:solidFill>
                  <a:schemeClr val="tx1">
                    <a:lumMod val="85000"/>
                    <a:lumOff val="15000"/>
                  </a:schemeClr>
                </a:solidFill>
              </a:rPr>
              <a:t>BMEHS’nin 33. maddesi, Taraf Devletlere, Sözleşme’nin uygulanmasının izlenmesine ilişkin süreçlere engellileri temsil eden örgütlerin de katılmasını sağlamak yükümlülüğünü yüklemektedir. </a:t>
            </a:r>
            <a:endParaRPr lang="en-US">
              <a:solidFill>
                <a:schemeClr val="tx1">
                  <a:lumMod val="85000"/>
                  <a:lumOff val="15000"/>
                </a:schemeClr>
              </a:solidFill>
            </a:endParaRPr>
          </a:p>
          <a:p>
            <a:pPr marL="365760" indent="-365760" fontAlgn="auto">
              <a:spcAft>
                <a:spcPts val="0"/>
              </a:spcAft>
              <a:defRPr/>
            </a:pPr>
            <a:r>
              <a:rPr lang="tr-TR" smtClean="0">
                <a:solidFill>
                  <a:schemeClr val="tx1">
                    <a:lumMod val="85000"/>
                    <a:lumOff val="15000"/>
                  </a:schemeClr>
                </a:solidFill>
              </a:rPr>
              <a:t>Bugüne kadar Taraf Devletler, bağımsız ulusal izleme mekanizmalarının belirlenmesiyle ilgili sorunlarla karşılaşmışlardır.</a:t>
            </a:r>
            <a:endParaRPr lang="en-US">
              <a:solidFill>
                <a:schemeClr val="tx1">
                  <a:lumMod val="85000"/>
                  <a:lumOff val="15000"/>
                </a:schemeClr>
              </a:solidFill>
            </a:endParaRPr>
          </a:p>
          <a:p>
            <a:pPr marL="365760" indent="-365760" fontAlgn="auto">
              <a:spcAft>
                <a:spcPts val="0"/>
              </a:spcAft>
              <a:defRPr/>
            </a:pPr>
            <a:endParaRPr lang="sr-Latn-CS">
              <a:solidFill>
                <a:schemeClr val="tx1">
                  <a:lumMod val="85000"/>
                  <a:lumOff val="15000"/>
                </a:schemeClr>
              </a:solidFill>
            </a:endParaRPr>
          </a:p>
        </p:txBody>
      </p:sp>
      <p:sp>
        <p:nvSpPr>
          <p:cNvPr id="18435"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3897342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p:txBody>
          <a:bodyPr rtlCol="0">
            <a:normAutofit fontScale="92500" lnSpcReduction="10000"/>
          </a:bodyPr>
          <a:lstStyle/>
          <a:p>
            <a:pPr marL="365760" indent="-365760" fontAlgn="auto">
              <a:spcAft>
                <a:spcPts val="0"/>
              </a:spcAft>
              <a:defRPr/>
            </a:pPr>
            <a:r>
              <a:rPr lang="tr-TR" sz="2800" smtClean="0">
                <a:solidFill>
                  <a:schemeClr val="tx1">
                    <a:lumMod val="85000"/>
                    <a:lumOff val="15000"/>
                  </a:schemeClr>
                </a:solidFill>
              </a:rPr>
              <a:t>Tunus’ta İnsan Hakları ve Temel Özgürlükleri Yüksek Komitesi, BMEHS dahil tüm insan hakları sözleşmelerinin uygulanmasını izleme yetkisine sahiptir.</a:t>
            </a:r>
            <a:endParaRPr lang="en-US" sz="2800">
              <a:solidFill>
                <a:schemeClr val="tx1">
                  <a:lumMod val="85000"/>
                  <a:lumOff val="15000"/>
                </a:schemeClr>
              </a:solidFill>
            </a:endParaRPr>
          </a:p>
          <a:p>
            <a:pPr marL="365760" indent="-365760" fontAlgn="auto">
              <a:spcAft>
                <a:spcPts val="0"/>
              </a:spcAft>
              <a:defRPr/>
            </a:pPr>
            <a:r>
              <a:rPr lang="tr-TR" sz="2800" smtClean="0">
                <a:solidFill>
                  <a:schemeClr val="tx1">
                    <a:lumMod val="85000"/>
                    <a:lumOff val="15000"/>
                  </a:schemeClr>
                </a:solidFill>
              </a:rPr>
              <a:t>BMEH Komitesi, Tunus’a ilişkin Sonuç Gözlemleri’nde engelli örgütlerinin, İnsan Hakları ve Temel Özgürlükleri Yüksek Komitesi’nin çalışmalarına etkili şekilde katılımının güvence altına alınmasını istemiştir. </a:t>
            </a:r>
            <a:r>
              <a:rPr lang="en-US" sz="2800" smtClean="0">
                <a:solidFill>
                  <a:schemeClr val="tx1">
                    <a:lumMod val="85000"/>
                    <a:lumOff val="15000"/>
                  </a:schemeClr>
                </a:solidFill>
              </a:rPr>
              <a:t>(CRPD/C/TUN/CO.1</a:t>
            </a:r>
            <a:r>
              <a:rPr lang="tr-TR" sz="2800" smtClean="0">
                <a:solidFill>
                  <a:schemeClr val="tx1">
                    <a:lumMod val="85000"/>
                    <a:lumOff val="15000"/>
                  </a:schemeClr>
                </a:solidFill>
              </a:rPr>
              <a:t>, para. 42</a:t>
            </a:r>
            <a:r>
              <a:rPr lang="en-US" sz="2800" smtClean="0">
                <a:solidFill>
                  <a:schemeClr val="tx1">
                    <a:lumMod val="85000"/>
                    <a:lumOff val="15000"/>
                  </a:schemeClr>
                </a:solidFill>
              </a:rPr>
              <a:t>)</a:t>
            </a:r>
            <a:endParaRPr lang="sr-Latn-CS" sz="2800">
              <a:solidFill>
                <a:schemeClr val="tx1">
                  <a:lumMod val="85000"/>
                  <a:lumOff val="15000"/>
                </a:schemeClr>
              </a:solidFill>
            </a:endParaRPr>
          </a:p>
        </p:txBody>
      </p:sp>
      <p:sp>
        <p:nvSpPr>
          <p:cNvPr id="19459"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12296487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idx="1"/>
          </p:nvPr>
        </p:nvSpPr>
        <p:spPr/>
        <p:txBody>
          <a:bodyPr>
            <a:normAutofit fontScale="92500" lnSpcReduction="20000"/>
          </a:bodyPr>
          <a:lstStyle/>
          <a:p>
            <a:pPr>
              <a:lnSpc>
                <a:spcPct val="110000"/>
              </a:lnSpc>
            </a:pPr>
            <a:r>
              <a:rPr lang="tr-TR" smtClean="0"/>
              <a:t>İspanya, İspanya Engellilerin Temsilcileri Komitesi’ni (CERMI) bağımsız izleme yapısı olarak kabul etmiştir.</a:t>
            </a:r>
            <a:endParaRPr lang="en-US" smtClean="0"/>
          </a:p>
          <a:p>
            <a:pPr>
              <a:lnSpc>
                <a:spcPct val="110000"/>
              </a:lnSpc>
            </a:pPr>
            <a:r>
              <a:rPr lang="tr-TR" smtClean="0"/>
              <a:t>İspanya </a:t>
            </a:r>
            <a:r>
              <a:rPr lang="en-US" smtClean="0"/>
              <a:t>Ombudsman</a:t>
            </a:r>
            <a:r>
              <a:rPr lang="tr-TR" smtClean="0"/>
              <a:t>lık (Kamu Denetçisi) Ofisi de BMEHS’nin uygulanmasını izleme yetkisine sahiptir.</a:t>
            </a:r>
            <a:endParaRPr lang="en-US" smtClean="0"/>
          </a:p>
          <a:p>
            <a:pPr>
              <a:lnSpc>
                <a:spcPct val="110000"/>
              </a:lnSpc>
            </a:pPr>
            <a:r>
              <a:rPr lang="en-US" smtClean="0"/>
              <a:t>Peru </a:t>
            </a:r>
            <a:r>
              <a:rPr lang="tr-TR" smtClean="0"/>
              <a:t>farklı sektörlerden daimi bir komisyon ile Engellilerin Entegrasyonu Ulusal Konseyi’ni </a:t>
            </a:r>
            <a:r>
              <a:rPr lang="en-GB" smtClean="0"/>
              <a:t>(CONADIS)</a:t>
            </a:r>
            <a:r>
              <a:rPr lang="sr-Latn-CS" smtClean="0"/>
              <a:t> </a:t>
            </a:r>
            <a:r>
              <a:rPr lang="en-US" smtClean="0"/>
              <a:t> </a:t>
            </a:r>
            <a:r>
              <a:rPr lang="tr-TR" smtClean="0"/>
              <a:t>izleme mekanizması olarak tayin etmiştir.</a:t>
            </a:r>
            <a:endParaRPr lang="en-US" smtClean="0"/>
          </a:p>
          <a:p>
            <a:pPr>
              <a:lnSpc>
                <a:spcPct val="110000"/>
              </a:lnSpc>
            </a:pPr>
            <a:r>
              <a:rPr lang="tr-TR" smtClean="0"/>
              <a:t>BMEH Komitesi, Peru’ya ilişkin Sonuç Gözlemleri’nde ancak bağımsız bir izleme mekanizmasının Paris İlkeleri ile uyumlu olacağı uyarısını yapmıştır</a:t>
            </a:r>
            <a:r>
              <a:rPr lang="en-US" smtClean="0"/>
              <a:t> (CRPD/C/PER/CO.1</a:t>
            </a:r>
            <a:r>
              <a:rPr lang="tr-TR" smtClean="0"/>
              <a:t>, para. 49</a:t>
            </a:r>
            <a:r>
              <a:rPr lang="en-US" smtClean="0"/>
              <a:t>)</a:t>
            </a:r>
          </a:p>
        </p:txBody>
      </p:sp>
      <p:sp>
        <p:nvSpPr>
          <p:cNvPr id="20483" name="Rectangle 2"/>
          <p:cNvSpPr>
            <a:spLocks noGrp="1" noChangeArrowheads="1"/>
          </p:cNvSpPr>
          <p:nvPr>
            <p:ph type="title"/>
          </p:nvPr>
        </p:nvSpPr>
        <p:spPr/>
        <p:txBody>
          <a:bodyPr/>
          <a:lstStyle/>
          <a:p>
            <a:r>
              <a:rPr lang="tr-TR" sz="2400" smtClean="0"/>
              <a:t>BMEHS</a:t>
            </a:r>
            <a:r>
              <a:rPr lang="en-US" sz="2400" smtClean="0"/>
              <a:t> </a:t>
            </a:r>
            <a:r>
              <a:rPr lang="tr-TR" sz="2400" smtClean="0"/>
              <a:t>ve İzleme Mekanizmaları</a:t>
            </a:r>
            <a:r>
              <a:rPr lang="en-US" sz="2400" smtClean="0"/>
              <a:t/>
            </a:r>
            <a:br>
              <a:rPr lang="en-US" sz="2400" smtClean="0"/>
            </a:br>
            <a:r>
              <a:rPr lang="en-US" sz="2400" smtClean="0"/>
              <a:t>Damjan Tatic, </a:t>
            </a:r>
            <a:r>
              <a:rPr lang="tr-TR" sz="2400" smtClean="0"/>
              <a:t>BMEH Komitesi Üyesi</a:t>
            </a:r>
            <a:endParaRPr lang="sr-Latn-CS" sz="2400" smtClean="0"/>
          </a:p>
        </p:txBody>
      </p:sp>
    </p:spTree>
    <p:extLst>
      <p:ext uri="{BB962C8B-B14F-4D97-AF65-F5344CB8AC3E}">
        <p14:creationId xmlns:p14="http://schemas.microsoft.com/office/powerpoint/2010/main" val="210595337"/>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156</TotalTime>
  <Words>1760</Words>
  <Application>Microsoft Office PowerPoint</Application>
  <PresentationFormat>On-screen Show (4:3)</PresentationFormat>
  <Paragraphs>109</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Hardcover</vt:lpstr>
      <vt:lpstr>Birleşmiş Milletler Engelli Hakları Sözleşmesi ve İzleme Mekanizmaları</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lpstr>BMEHS ve İzleme Mekanizmaları Damjan Tatic, BMEH Komitesi Üyesi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Birleşmiş Milletler Engelli Hakları Sözleşmesi ve İzleme Mekanizmaları</dc:title>
  <dc:creator>EEe</dc:creator>
  <cp:lastModifiedBy>EEe</cp:lastModifiedBy>
  <cp:revision>4</cp:revision>
  <dcterms:created xsi:type="dcterms:W3CDTF">2012-12-09T13:58:11Z</dcterms:created>
  <dcterms:modified xsi:type="dcterms:W3CDTF">2012-12-09T16:35:46Z</dcterms:modified>
</cp:coreProperties>
</file>