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73" r:id="rId2"/>
    <p:sldId id="258" r:id="rId3"/>
    <p:sldId id="280" r:id="rId4"/>
    <p:sldId id="284" r:id="rId5"/>
    <p:sldId id="285" r:id="rId6"/>
    <p:sldId id="295" r:id="rId7"/>
    <p:sldId id="291" r:id="rId8"/>
    <p:sldId id="292" r:id="rId9"/>
    <p:sldId id="274" r:id="rId10"/>
    <p:sldId id="275" r:id="rId11"/>
    <p:sldId id="262" r:id="rId12"/>
    <p:sldId id="263" r:id="rId13"/>
    <p:sldId id="264" r:id="rId14"/>
    <p:sldId id="281" r:id="rId15"/>
    <p:sldId id="282" r:id="rId16"/>
    <p:sldId id="283" r:id="rId17"/>
    <p:sldId id="277" r:id="rId18"/>
    <p:sldId id="268" r:id="rId19"/>
    <p:sldId id="269" r:id="rId20"/>
    <p:sldId id="293" r:id="rId21"/>
    <p:sldId id="294" r:id="rId22"/>
    <p:sldId id="287" r:id="rId23"/>
    <p:sldId id="286" r:id="rId24"/>
    <p:sldId id="276" r:id="rId25"/>
    <p:sldId id="288" r:id="rId26"/>
    <p:sldId id="278" r:id="rId27"/>
    <p:sldId id="279" r:id="rId28"/>
    <p:sldId id="289" r:id="rId29"/>
    <p:sldId id="290" r:id="rId30"/>
    <p:sldId id="272"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varScale="1">
        <p:scale>
          <a:sx n="69" d="100"/>
          <a:sy n="69" d="100"/>
        </p:scale>
        <p:origin x="-13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119556-C60C-4645-8530-6188C2516617}" type="datetimeFigureOut">
              <a:rPr lang="tr-TR" smtClean="0"/>
              <a:t>19.11.2012</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9C508B-CACB-47BE-AE5D-627B38E658C2}" type="slidenum">
              <a:rPr lang="tr-TR" smtClean="0"/>
              <a:t>‹#›</a:t>
            </a:fld>
            <a:endParaRPr lang="tr-TR"/>
          </a:p>
        </p:txBody>
      </p:sp>
    </p:spTree>
    <p:extLst>
      <p:ext uri="{BB962C8B-B14F-4D97-AF65-F5344CB8AC3E}">
        <p14:creationId xmlns:p14="http://schemas.microsoft.com/office/powerpoint/2010/main" val="2926769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F8534CE-32F1-49B0-AA5F-526E06F3D3DF}" type="datetimeFigureOut">
              <a:rPr lang="tr-TR" smtClean="0"/>
              <a:t>19.11.2012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F90D9A-17D1-4914-AB5A-0E991DC4BD41}"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534CE-32F1-49B0-AA5F-526E06F3D3DF}" type="datetimeFigureOut">
              <a:rPr lang="tr-TR" smtClean="0"/>
              <a:t>19.11.2012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F90D9A-17D1-4914-AB5A-0E991DC4BD41}"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534CE-32F1-49B0-AA5F-526E06F3D3DF}" type="datetimeFigureOut">
              <a:rPr lang="tr-TR" smtClean="0"/>
              <a:t>19.11.2012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F90D9A-17D1-4914-AB5A-0E991DC4BD41}"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534CE-32F1-49B0-AA5F-526E06F3D3DF}" type="datetimeFigureOut">
              <a:rPr lang="tr-TR" smtClean="0"/>
              <a:t>19.11.2012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F90D9A-17D1-4914-AB5A-0E991DC4BD41}" type="slidenum">
              <a:rPr lang="tr-TR" smtClean="0"/>
              <a:t>‹#›</a:t>
            </a:fld>
            <a:endParaRPr lang="tr-T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534CE-32F1-49B0-AA5F-526E06F3D3DF}" type="datetimeFigureOut">
              <a:rPr lang="tr-TR" smtClean="0"/>
              <a:t>19.11.2012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F90D9A-17D1-4914-AB5A-0E991DC4BD4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F8534CE-32F1-49B0-AA5F-526E06F3D3DF}" type="datetimeFigureOut">
              <a:rPr lang="tr-TR" smtClean="0"/>
              <a:t>19.11.2012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F90D9A-17D1-4914-AB5A-0E991DC4BD41}"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8534CE-32F1-49B0-AA5F-526E06F3D3DF}" type="datetimeFigureOut">
              <a:rPr lang="tr-TR" smtClean="0"/>
              <a:t>19.11.2012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5F90D9A-17D1-4914-AB5A-0E991DC4BD41}"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8534CE-32F1-49B0-AA5F-526E06F3D3DF}" type="datetimeFigureOut">
              <a:rPr lang="tr-TR" smtClean="0"/>
              <a:t>19.11.2012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5F90D9A-17D1-4914-AB5A-0E991DC4BD41}"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534CE-32F1-49B0-AA5F-526E06F3D3DF}" type="datetimeFigureOut">
              <a:rPr lang="tr-TR" smtClean="0"/>
              <a:t>19.11.2012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5F90D9A-17D1-4914-AB5A-0E991DC4BD4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534CE-32F1-49B0-AA5F-526E06F3D3DF}" type="datetimeFigureOut">
              <a:rPr lang="tr-TR" smtClean="0"/>
              <a:t>19.11.2012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F90D9A-17D1-4914-AB5A-0E991DC4BD4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534CE-32F1-49B0-AA5F-526E06F3D3DF}" type="datetimeFigureOut">
              <a:rPr lang="tr-TR" smtClean="0"/>
              <a:t>19.11.2012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F90D9A-17D1-4914-AB5A-0E991DC4BD4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F8534CE-32F1-49B0-AA5F-526E06F3D3DF}" type="datetimeFigureOut">
              <a:rPr lang="tr-TR" smtClean="0"/>
              <a:t>19.11.2012</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5F90D9A-17D1-4914-AB5A-0E991DC4BD4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tr-TR" sz="4000" smtClean="0"/>
              <a:t>Birleşmiş Milletler Engelli Hakları Sözleşmesi’ne Giriş</a:t>
            </a:r>
            <a:endParaRPr lang="tr-TR" sz="4000"/>
          </a:p>
        </p:txBody>
      </p:sp>
      <p:sp>
        <p:nvSpPr>
          <p:cNvPr id="5" name="Subtitle 4"/>
          <p:cNvSpPr>
            <a:spLocks noGrp="1"/>
          </p:cNvSpPr>
          <p:nvPr>
            <p:ph type="subTitle" idx="1"/>
          </p:nvPr>
        </p:nvSpPr>
        <p:spPr/>
        <p:txBody>
          <a:bodyPr/>
          <a:lstStyle/>
          <a:p>
            <a:r>
              <a:rPr lang="tr-TR" smtClean="0"/>
              <a:t>Yrd. Doç. Dr. İdil Işıl GÜL</a:t>
            </a:r>
          </a:p>
          <a:p>
            <a:r>
              <a:rPr lang="tr-TR" smtClean="0"/>
              <a:t>19 </a:t>
            </a:r>
            <a:r>
              <a:rPr lang="tr-TR" smtClean="0"/>
              <a:t>Kasım 2012, </a:t>
            </a:r>
            <a:r>
              <a:rPr lang="tr-TR" smtClean="0"/>
              <a:t>Mardin</a:t>
            </a:r>
            <a:endParaRPr lang="tr-TR"/>
          </a:p>
        </p:txBody>
      </p:sp>
    </p:spTree>
    <p:extLst>
      <p:ext uri="{BB962C8B-B14F-4D97-AF65-F5344CB8AC3E}">
        <p14:creationId xmlns:p14="http://schemas.microsoft.com/office/powerpoint/2010/main" val="3781720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pPr>
            <a:r>
              <a:rPr lang="tr-TR" sz="2800"/>
              <a:t>13 Aralık 2006’da BM Genel Kurulu’nda kabul edildi ve 30 Mart 2007’de imzaya açıldı;</a:t>
            </a:r>
          </a:p>
          <a:p>
            <a:pPr>
              <a:lnSpc>
                <a:spcPct val="90000"/>
              </a:lnSpc>
            </a:pPr>
            <a:r>
              <a:rPr lang="tr-TR" sz="2800"/>
              <a:t>Sözleşme Türkiye bakımından 28 Eylül 2009 tarihinde bağlayıcı hale geldi. </a:t>
            </a:r>
          </a:p>
          <a:p>
            <a:pPr>
              <a:lnSpc>
                <a:spcPct val="90000"/>
              </a:lnSpc>
            </a:pPr>
            <a:r>
              <a:rPr lang="tr-TR" sz="2800"/>
              <a:t>Sözleşme’ye Ek Protokol, 28 Eylül 2009’da Türkiye tarafından imzalandı; ancak henüz </a:t>
            </a:r>
            <a:r>
              <a:rPr lang="tr-TR" sz="2800" smtClean="0"/>
              <a:t>onaylanmadı.</a:t>
            </a:r>
            <a:endParaRPr lang="tr-TR" sz="2800"/>
          </a:p>
        </p:txBody>
      </p:sp>
      <p:sp>
        <p:nvSpPr>
          <p:cNvPr id="3" name="Title 2"/>
          <p:cNvSpPr>
            <a:spLocks noGrp="1"/>
          </p:cNvSpPr>
          <p:nvPr>
            <p:ph type="title"/>
          </p:nvPr>
        </p:nvSpPr>
        <p:spPr/>
        <p:txBody>
          <a:bodyPr/>
          <a:lstStyle/>
          <a:p>
            <a:r>
              <a:rPr lang="tr-TR" smtClean="0"/>
              <a:t>Sözleşme</a:t>
            </a:r>
            <a:endParaRPr lang="tr-TR"/>
          </a:p>
        </p:txBody>
      </p:sp>
    </p:spTree>
    <p:extLst>
      <p:ext uri="{BB962C8B-B14F-4D97-AF65-F5344CB8AC3E}">
        <p14:creationId xmlns:p14="http://schemas.microsoft.com/office/powerpoint/2010/main" val="358333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a:t>Sözleşme, bir başlangıç kısmı ile 50 maddeden </a:t>
            </a:r>
            <a:r>
              <a:rPr lang="tr-TR" smtClean="0"/>
              <a:t>oluşmaktadır;</a:t>
            </a:r>
          </a:p>
          <a:p>
            <a:r>
              <a:rPr lang="tr-TR" smtClean="0"/>
              <a:t>1 </a:t>
            </a:r>
            <a:r>
              <a:rPr lang="tr-TR"/>
              <a:t>ilâ 9. maddeler Sözleşme’de güvence altına alınan hak ve özgürlüklerin tümü bakımından uygulanması gereken tanım ve ilkeleri ortaya koymuş; </a:t>
            </a:r>
            <a:endParaRPr lang="tr-TR" smtClean="0"/>
          </a:p>
          <a:p>
            <a:r>
              <a:rPr lang="tr-TR" smtClean="0"/>
              <a:t>10 </a:t>
            </a:r>
            <a:r>
              <a:rPr lang="tr-TR"/>
              <a:t>ilâ 30. maddeler güvence altına alınan hak ve özgürlükleri ayrıntılı olarak düzenlemiş</a:t>
            </a:r>
            <a:r>
              <a:rPr lang="tr-TR" smtClean="0"/>
              <a:t>;</a:t>
            </a:r>
          </a:p>
          <a:p>
            <a:r>
              <a:rPr lang="tr-TR" smtClean="0"/>
              <a:t>31 </a:t>
            </a:r>
            <a:r>
              <a:rPr lang="tr-TR"/>
              <a:t>ilâ 50. maddelerde ise Sözleşme’nin uygulanmasına ilişkin “istatistik ve veri toplama</a:t>
            </a:r>
            <a:r>
              <a:rPr lang="tr-TR" smtClean="0"/>
              <a:t>”, Sözleşme’nin uygulanmasının ulusal ve uluslararası denetimi </a:t>
            </a:r>
            <a:r>
              <a:rPr lang="tr-TR"/>
              <a:t>gibi teknik </a:t>
            </a:r>
            <a:r>
              <a:rPr lang="tr-TR" smtClean="0"/>
              <a:t>hususlar düzenlenmiştir. </a:t>
            </a:r>
            <a:endParaRPr lang="tr-TR"/>
          </a:p>
        </p:txBody>
      </p:sp>
      <p:sp>
        <p:nvSpPr>
          <p:cNvPr id="2" name="Title 1"/>
          <p:cNvSpPr>
            <a:spLocks noGrp="1"/>
          </p:cNvSpPr>
          <p:nvPr>
            <p:ph type="title"/>
          </p:nvPr>
        </p:nvSpPr>
        <p:spPr/>
        <p:txBody>
          <a:bodyPr/>
          <a:lstStyle/>
          <a:p>
            <a:r>
              <a:rPr lang="tr-TR" sz="4000" smtClean="0"/>
              <a:t>Sözleşme’nin genel yapısı</a:t>
            </a:r>
            <a:endParaRPr lang="tr-TR" sz="4000"/>
          </a:p>
        </p:txBody>
      </p:sp>
    </p:spTree>
    <p:extLst>
      <p:ext uri="{BB962C8B-B14F-4D97-AF65-F5344CB8AC3E}">
        <p14:creationId xmlns:p14="http://schemas.microsoft.com/office/powerpoint/2010/main" val="52980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normAutofit lnSpcReduction="10000"/>
          </a:bodyPr>
          <a:lstStyle/>
          <a:p>
            <a:pPr>
              <a:lnSpc>
                <a:spcPct val="90000"/>
              </a:lnSpc>
            </a:pPr>
            <a:endParaRPr lang="tr-TR" sz="2400" b="1" smtClean="0"/>
          </a:p>
          <a:p>
            <a:pPr>
              <a:lnSpc>
                <a:spcPct val="90000"/>
              </a:lnSpc>
            </a:pPr>
            <a:r>
              <a:rPr lang="tr-TR" sz="2400" b="1" smtClean="0"/>
              <a:t>Amaç </a:t>
            </a:r>
            <a:r>
              <a:rPr lang="tr-TR" sz="2400" b="1"/>
              <a:t>(md. 1):</a:t>
            </a:r>
            <a:r>
              <a:rPr lang="tr-TR" sz="2400"/>
              <a:t> </a:t>
            </a:r>
            <a:endParaRPr lang="tr-TR" sz="2400" smtClean="0"/>
          </a:p>
          <a:p>
            <a:pPr marL="0" indent="0">
              <a:lnSpc>
                <a:spcPct val="90000"/>
              </a:lnSpc>
              <a:buNone/>
            </a:pPr>
            <a:r>
              <a:rPr lang="en-GB" sz="2400" smtClean="0"/>
              <a:t>Sözleşme'nin </a:t>
            </a:r>
            <a:r>
              <a:rPr lang="en-GB" sz="2400" err="1"/>
              <a:t>amacı</a:t>
            </a:r>
            <a:r>
              <a:rPr lang="en-GB" sz="2400"/>
              <a:t>, </a:t>
            </a:r>
            <a:r>
              <a:rPr lang="en-GB" sz="2400" err="1"/>
              <a:t>engellilerin</a:t>
            </a:r>
            <a:r>
              <a:rPr lang="en-GB" sz="2400"/>
              <a:t> </a:t>
            </a:r>
            <a:r>
              <a:rPr lang="en-GB" sz="2400" err="1"/>
              <a:t>tüm</a:t>
            </a:r>
            <a:r>
              <a:rPr lang="en-GB" sz="2400"/>
              <a:t> </a:t>
            </a:r>
            <a:r>
              <a:rPr lang="en-GB" sz="2400" err="1"/>
              <a:t>insan</a:t>
            </a:r>
            <a:r>
              <a:rPr lang="en-GB" sz="2400"/>
              <a:t> </a:t>
            </a:r>
            <a:r>
              <a:rPr lang="en-GB" sz="2400" err="1"/>
              <a:t>hak</a:t>
            </a:r>
            <a:r>
              <a:rPr lang="en-GB" sz="2400"/>
              <a:t> </a:t>
            </a:r>
            <a:r>
              <a:rPr lang="en-GB" sz="2400" err="1"/>
              <a:t>ve</a:t>
            </a:r>
            <a:r>
              <a:rPr lang="en-GB" sz="2400"/>
              <a:t> </a:t>
            </a:r>
            <a:r>
              <a:rPr lang="en-GB" sz="2400" smtClean="0"/>
              <a:t>temel </a:t>
            </a:r>
            <a:r>
              <a:rPr lang="en-GB" sz="2400" err="1"/>
              <a:t>özgürlüklerinden</a:t>
            </a:r>
            <a:r>
              <a:rPr lang="en-GB" sz="2400"/>
              <a:t> tam </a:t>
            </a:r>
            <a:r>
              <a:rPr lang="en-GB" sz="2400" err="1"/>
              <a:t>ve</a:t>
            </a:r>
            <a:r>
              <a:rPr lang="en-GB" sz="2400"/>
              <a:t> </a:t>
            </a:r>
            <a:r>
              <a:rPr lang="en-GB" sz="2400" err="1"/>
              <a:t>eşit</a:t>
            </a:r>
            <a:r>
              <a:rPr lang="en-GB" sz="2400"/>
              <a:t> </a:t>
            </a:r>
            <a:r>
              <a:rPr lang="en-GB" sz="2400" smtClean="0"/>
              <a:t>şekilde</a:t>
            </a:r>
            <a:r>
              <a:rPr lang="tr-TR" sz="2400" smtClean="0"/>
              <a:t> </a:t>
            </a:r>
            <a:r>
              <a:rPr lang="en-GB" sz="2400" smtClean="0"/>
              <a:t>yararlanmasını </a:t>
            </a:r>
            <a:r>
              <a:rPr lang="en-GB" sz="2400" err="1"/>
              <a:t>teşvik</a:t>
            </a:r>
            <a:r>
              <a:rPr lang="en-GB" sz="2400"/>
              <a:t> </a:t>
            </a:r>
            <a:r>
              <a:rPr lang="en-GB" sz="2400" err="1"/>
              <a:t>ve</a:t>
            </a:r>
            <a:r>
              <a:rPr lang="en-GB" sz="2400"/>
              <a:t> </a:t>
            </a:r>
            <a:r>
              <a:rPr lang="en-GB" sz="2400" err="1"/>
              <a:t>temin</a:t>
            </a:r>
            <a:r>
              <a:rPr lang="en-GB" sz="2400"/>
              <a:t> </a:t>
            </a:r>
            <a:r>
              <a:rPr lang="en-GB" sz="2400" err="1"/>
              <a:t>etmek</a:t>
            </a:r>
            <a:r>
              <a:rPr lang="en-GB" sz="2400"/>
              <a:t> </a:t>
            </a:r>
            <a:r>
              <a:rPr lang="en-GB" sz="2400" err="1"/>
              <a:t>ve</a:t>
            </a:r>
            <a:r>
              <a:rPr lang="en-GB" sz="2400"/>
              <a:t> </a:t>
            </a:r>
            <a:r>
              <a:rPr lang="en-GB" sz="2400" err="1"/>
              <a:t>insanlık</a:t>
            </a:r>
            <a:r>
              <a:rPr lang="en-GB" sz="2400"/>
              <a:t> </a:t>
            </a:r>
            <a:r>
              <a:rPr lang="en-GB" sz="2400" smtClean="0"/>
              <a:t>onurlarına </a:t>
            </a:r>
            <a:r>
              <a:rPr lang="en-GB" sz="2400" err="1"/>
              <a:t>saygıyı</a:t>
            </a:r>
            <a:r>
              <a:rPr lang="en-GB" sz="2400"/>
              <a:t> </a:t>
            </a:r>
            <a:r>
              <a:rPr lang="en-GB" sz="2400" err="1"/>
              <a:t>güçlendirmektir</a:t>
            </a:r>
            <a:r>
              <a:rPr lang="en-GB" sz="2400"/>
              <a:t>.</a:t>
            </a:r>
            <a:r>
              <a:rPr lang="tr-TR" sz="2400"/>
              <a:t> </a:t>
            </a:r>
            <a:endParaRPr lang="tr-TR" sz="2400" smtClean="0"/>
          </a:p>
          <a:p>
            <a:pPr>
              <a:lnSpc>
                <a:spcPct val="90000"/>
              </a:lnSpc>
            </a:pPr>
            <a:endParaRPr lang="tr-TR" sz="2400" smtClean="0"/>
          </a:p>
          <a:p>
            <a:pPr>
              <a:lnSpc>
                <a:spcPct val="90000"/>
              </a:lnSpc>
            </a:pPr>
            <a:r>
              <a:rPr lang="tr-TR" sz="2400" smtClean="0"/>
              <a:t>1</a:t>
            </a:r>
            <a:r>
              <a:rPr lang="tr-TR" sz="2400" smtClean="0"/>
              <a:t>. ve 2. madde </a:t>
            </a:r>
            <a:r>
              <a:rPr lang="tr-TR" sz="2400" smtClean="0"/>
              <a:t>ilişkisi: «engelli tanımı»nın dar yorumu olasılığını kaldırmak amacıyla tanımlar başlığını taşıyan 2. madde yerine 1. maddede düzenlenmesi.</a:t>
            </a:r>
            <a:endParaRPr lang="tr-TR" sz="2400"/>
          </a:p>
          <a:p>
            <a:pPr>
              <a:lnSpc>
                <a:spcPct val="90000"/>
              </a:lnSpc>
              <a:buFontTx/>
              <a:buNone/>
            </a:pPr>
            <a:endParaRPr lang="tr-TR" sz="2400"/>
          </a:p>
        </p:txBody>
      </p:sp>
      <p:sp>
        <p:nvSpPr>
          <p:cNvPr id="28674" name="Rectangle 2"/>
          <p:cNvSpPr>
            <a:spLocks noGrp="1" noChangeArrowheads="1"/>
          </p:cNvSpPr>
          <p:nvPr>
            <p:ph type="title"/>
          </p:nvPr>
        </p:nvSpPr>
        <p:spPr/>
        <p:txBody>
          <a:bodyPr/>
          <a:lstStyle/>
          <a:p>
            <a:r>
              <a:rPr lang="tr-TR"/>
              <a:t>Sözleşme</a:t>
            </a:r>
          </a:p>
        </p:txBody>
      </p:sp>
    </p:spTree>
    <p:extLst>
      <p:ext uri="{BB962C8B-B14F-4D97-AF65-F5344CB8AC3E}">
        <p14:creationId xmlns:p14="http://schemas.microsoft.com/office/powerpoint/2010/main" val="2529852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normAutofit fontScale="92500" lnSpcReduction="20000"/>
          </a:bodyPr>
          <a:lstStyle/>
          <a:p>
            <a:pPr>
              <a:lnSpc>
                <a:spcPct val="90000"/>
              </a:lnSpc>
            </a:pPr>
            <a:r>
              <a:rPr lang="tr-TR" sz="2400" b="1" smtClean="0"/>
              <a:t>Tanım </a:t>
            </a:r>
            <a:r>
              <a:rPr lang="tr-TR" sz="2400" b="1"/>
              <a:t>(md. 1):</a:t>
            </a:r>
            <a:r>
              <a:rPr lang="tr-TR" sz="2400"/>
              <a:t> </a:t>
            </a:r>
            <a:r>
              <a:rPr lang="en-GB" sz="2400" err="1"/>
              <a:t>Engelli</a:t>
            </a:r>
            <a:r>
              <a:rPr lang="en-GB" sz="2400"/>
              <a:t> </a:t>
            </a:r>
            <a:r>
              <a:rPr lang="en-GB" sz="2400" err="1"/>
              <a:t>kavramı</a:t>
            </a:r>
            <a:r>
              <a:rPr lang="en-GB" sz="2400"/>
              <a:t> </a:t>
            </a:r>
            <a:r>
              <a:rPr lang="en-GB" sz="2400" err="1"/>
              <a:t>diğer</a:t>
            </a:r>
            <a:r>
              <a:rPr lang="en-GB" sz="2400"/>
              <a:t> </a:t>
            </a:r>
            <a:r>
              <a:rPr lang="en-GB" sz="2400" err="1"/>
              <a:t>bireylerle</a:t>
            </a:r>
            <a:r>
              <a:rPr lang="en-GB" sz="2400"/>
              <a:t> </a:t>
            </a:r>
            <a:r>
              <a:rPr lang="en-GB" sz="2400" err="1"/>
              <a:t>eşit</a:t>
            </a:r>
            <a:r>
              <a:rPr lang="en-GB" sz="2400"/>
              <a:t> </a:t>
            </a:r>
            <a:r>
              <a:rPr lang="en-GB" sz="2400" err="1"/>
              <a:t>koşullar</a:t>
            </a:r>
            <a:r>
              <a:rPr lang="en-GB" sz="2400"/>
              <a:t> </a:t>
            </a:r>
            <a:r>
              <a:rPr lang="en-GB" sz="2400" err="1"/>
              <a:t>altında</a:t>
            </a:r>
            <a:r>
              <a:rPr lang="en-GB" sz="2400"/>
              <a:t> </a:t>
            </a:r>
            <a:r>
              <a:rPr lang="en-GB" sz="2400" err="1"/>
              <a:t>topluma</a:t>
            </a:r>
            <a:r>
              <a:rPr lang="en-GB" sz="2400"/>
              <a:t> tam </a:t>
            </a:r>
            <a:r>
              <a:rPr lang="en-GB" sz="2400" err="1"/>
              <a:t>ve</a:t>
            </a:r>
            <a:r>
              <a:rPr lang="en-GB" sz="2400"/>
              <a:t> </a:t>
            </a:r>
            <a:r>
              <a:rPr lang="en-GB" sz="2400" err="1"/>
              <a:t>etkin</a:t>
            </a:r>
            <a:r>
              <a:rPr lang="en-GB" sz="2400"/>
              <a:t> </a:t>
            </a:r>
            <a:r>
              <a:rPr lang="en-GB" sz="2400" err="1"/>
              <a:t>bir</a:t>
            </a:r>
            <a:r>
              <a:rPr lang="en-GB" sz="2400"/>
              <a:t> </a:t>
            </a:r>
            <a:r>
              <a:rPr lang="en-GB" sz="2400" err="1"/>
              <a:t>şekilde</a:t>
            </a:r>
            <a:r>
              <a:rPr lang="en-GB" sz="2400"/>
              <a:t> </a:t>
            </a:r>
            <a:r>
              <a:rPr lang="en-GB" sz="2400" err="1"/>
              <a:t>katılımlarının</a:t>
            </a:r>
            <a:r>
              <a:rPr lang="en-GB" sz="2400"/>
              <a:t> </a:t>
            </a:r>
            <a:r>
              <a:rPr lang="en-GB" sz="2400" err="1"/>
              <a:t>önünde</a:t>
            </a:r>
            <a:r>
              <a:rPr lang="en-GB" sz="2400"/>
              <a:t> </a:t>
            </a:r>
            <a:r>
              <a:rPr lang="en-GB" sz="2400" err="1"/>
              <a:t>engel</a:t>
            </a:r>
            <a:r>
              <a:rPr lang="en-GB" sz="2400"/>
              <a:t> </a:t>
            </a:r>
            <a:r>
              <a:rPr lang="en-GB" sz="2400" err="1"/>
              <a:t>teşkil</a:t>
            </a:r>
            <a:r>
              <a:rPr lang="en-GB" sz="2400"/>
              <a:t> </a:t>
            </a:r>
            <a:r>
              <a:rPr lang="en-GB" sz="2400" err="1"/>
              <a:t>eden</a:t>
            </a:r>
            <a:r>
              <a:rPr lang="en-GB" sz="2400"/>
              <a:t> </a:t>
            </a:r>
            <a:r>
              <a:rPr lang="en-GB" sz="2400" err="1"/>
              <a:t>uzun</a:t>
            </a:r>
            <a:r>
              <a:rPr lang="en-GB" sz="2400"/>
              <a:t> </a:t>
            </a:r>
            <a:r>
              <a:rPr lang="en-GB" sz="2400" err="1"/>
              <a:t>süreli</a:t>
            </a:r>
            <a:r>
              <a:rPr lang="en-GB" sz="2400"/>
              <a:t> </a:t>
            </a:r>
            <a:r>
              <a:rPr lang="en-GB" sz="2400" err="1"/>
              <a:t>fiziksel</a:t>
            </a:r>
            <a:r>
              <a:rPr lang="en-GB" sz="2400"/>
              <a:t>, </a:t>
            </a:r>
            <a:r>
              <a:rPr lang="en-GB" sz="2400" err="1"/>
              <a:t>zihinsel</a:t>
            </a:r>
            <a:r>
              <a:rPr lang="en-GB" sz="2400"/>
              <a:t>, </a:t>
            </a:r>
            <a:r>
              <a:rPr lang="en-GB" sz="2400" err="1"/>
              <a:t>düşünsel</a:t>
            </a:r>
            <a:r>
              <a:rPr lang="en-GB" sz="2400"/>
              <a:t> </a:t>
            </a:r>
            <a:r>
              <a:rPr lang="en-GB" sz="2400" err="1"/>
              <a:t>ya</a:t>
            </a:r>
            <a:r>
              <a:rPr lang="en-GB" sz="2400"/>
              <a:t> da </a:t>
            </a:r>
            <a:r>
              <a:rPr lang="en-GB" sz="2400" err="1"/>
              <a:t>algısal</a:t>
            </a:r>
            <a:r>
              <a:rPr lang="en-GB" sz="2400"/>
              <a:t> </a:t>
            </a:r>
            <a:r>
              <a:rPr lang="en-GB" sz="2400" err="1"/>
              <a:t>bozukluğu</a:t>
            </a:r>
            <a:r>
              <a:rPr lang="en-GB" sz="2400"/>
              <a:t> </a:t>
            </a:r>
            <a:r>
              <a:rPr lang="en-GB" sz="2400" err="1"/>
              <a:t>bulunan</a:t>
            </a:r>
            <a:r>
              <a:rPr lang="en-GB" sz="2400"/>
              <a:t> </a:t>
            </a:r>
            <a:r>
              <a:rPr lang="en-GB" sz="2400" err="1"/>
              <a:t>kişileri</a:t>
            </a:r>
            <a:r>
              <a:rPr lang="en-GB" sz="2400"/>
              <a:t> </a:t>
            </a:r>
            <a:r>
              <a:rPr lang="en-GB" sz="2400" err="1"/>
              <a:t>içermektedir</a:t>
            </a:r>
            <a:r>
              <a:rPr lang="tr-TR" sz="2400"/>
              <a:t>. </a:t>
            </a:r>
            <a:r>
              <a:rPr lang="tr-TR" sz="1600"/>
              <a:t>(Resmi çeviriden alınmıştır ve orijinal ingilizce metne kıyasla eksik bir çeviridir. Orijinal ingilizce metinde yer alan “which in interaction with various barriers” ifadesi, Sözleşme’nin Türkçe çevirisinde yer almamaktadır.)</a:t>
            </a:r>
            <a:r>
              <a:rPr lang="tr-TR" sz="2400"/>
              <a:t>  </a:t>
            </a:r>
            <a:endParaRPr lang="tr-TR" sz="2400" smtClean="0"/>
          </a:p>
          <a:p>
            <a:endParaRPr lang="tr-TR" sz="2400" smtClean="0"/>
          </a:p>
          <a:p>
            <a:r>
              <a:rPr lang="tr-TR" sz="2400" smtClean="0"/>
              <a:t>“</a:t>
            </a:r>
            <a:r>
              <a:rPr lang="tr-TR" sz="2400"/>
              <a:t>Engelli bireyler, diğerleri yanında, </a:t>
            </a:r>
            <a:r>
              <a:rPr lang="tr-TR" sz="2400" b="1"/>
              <a:t>çeşitli engellerle etkileşerek</a:t>
            </a:r>
            <a:r>
              <a:rPr lang="tr-TR" sz="2400"/>
              <a:t> kişinin diğerleriyle eşit bir şekilde topluma tam ve etkili şekilde katılmasını engelleyen uzun süreli fiziksel, zihinsel, ruhsal ve duyusal sakatlığı olan kişileri de kapsar.” </a:t>
            </a:r>
          </a:p>
          <a:p>
            <a:pPr>
              <a:lnSpc>
                <a:spcPct val="90000"/>
              </a:lnSpc>
            </a:pPr>
            <a:endParaRPr lang="tr-TR" sz="2400"/>
          </a:p>
        </p:txBody>
      </p:sp>
      <p:sp>
        <p:nvSpPr>
          <p:cNvPr id="28674" name="Rectangle 2"/>
          <p:cNvSpPr>
            <a:spLocks noGrp="1" noChangeArrowheads="1"/>
          </p:cNvSpPr>
          <p:nvPr>
            <p:ph type="title"/>
          </p:nvPr>
        </p:nvSpPr>
        <p:spPr/>
        <p:txBody>
          <a:bodyPr/>
          <a:lstStyle/>
          <a:p>
            <a:r>
              <a:rPr lang="tr-TR"/>
              <a:t>Sözleşme</a:t>
            </a:r>
          </a:p>
        </p:txBody>
      </p:sp>
    </p:spTree>
    <p:extLst>
      <p:ext uri="{BB962C8B-B14F-4D97-AF65-F5344CB8AC3E}">
        <p14:creationId xmlns:p14="http://schemas.microsoft.com/office/powerpoint/2010/main" val="1413064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smtClean="0"/>
              <a:t>İletişim;</a:t>
            </a:r>
          </a:p>
          <a:p>
            <a:r>
              <a:rPr lang="tr-TR" smtClean="0"/>
              <a:t>Dil;</a:t>
            </a:r>
          </a:p>
          <a:p>
            <a:r>
              <a:rPr lang="tr-TR" smtClean="0"/>
              <a:t>Engelliliğe dayalı ayrımcılık;</a:t>
            </a:r>
          </a:p>
          <a:p>
            <a:r>
              <a:rPr lang="tr-TR" smtClean="0"/>
              <a:t>Makul düzenleme;</a:t>
            </a:r>
          </a:p>
          <a:p>
            <a:r>
              <a:rPr lang="tr-TR" smtClean="0"/>
              <a:t>Evrensel tasarım.</a:t>
            </a:r>
            <a:endParaRPr lang="tr-TR"/>
          </a:p>
        </p:txBody>
      </p:sp>
      <p:sp>
        <p:nvSpPr>
          <p:cNvPr id="3" name="Title 2"/>
          <p:cNvSpPr>
            <a:spLocks noGrp="1"/>
          </p:cNvSpPr>
          <p:nvPr>
            <p:ph type="title"/>
          </p:nvPr>
        </p:nvSpPr>
        <p:spPr/>
        <p:txBody>
          <a:bodyPr/>
          <a:lstStyle/>
          <a:p>
            <a:r>
              <a:rPr lang="tr-TR" sz="5000" smtClean="0"/>
              <a:t>Madde 2 - Tanımlar</a:t>
            </a:r>
            <a:endParaRPr lang="tr-TR" sz="5000"/>
          </a:p>
        </p:txBody>
      </p:sp>
    </p:spTree>
    <p:extLst>
      <p:ext uri="{BB962C8B-B14F-4D97-AF65-F5344CB8AC3E}">
        <p14:creationId xmlns:p14="http://schemas.microsoft.com/office/powerpoint/2010/main" val="4003876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GB"/>
              <a:t>(a) </a:t>
            </a:r>
            <a:r>
              <a:rPr lang="en-GB" b="1"/>
              <a:t>Kendi seçimlerini yapma özgürlükleri ve bağımsızlık</a:t>
            </a:r>
            <a:r>
              <a:rPr lang="en-GB"/>
              <a:t>larını da kapsayacak şekilde, kişilerin insanlık onuru ve bireysel özerkliklerine saygı gösterilmesi;</a:t>
            </a:r>
            <a:endParaRPr lang="tr-TR"/>
          </a:p>
          <a:p>
            <a:pPr marL="0" indent="0">
              <a:buNone/>
            </a:pPr>
            <a:r>
              <a:rPr lang="en-GB" smtClean="0"/>
              <a:t>(</a:t>
            </a:r>
            <a:r>
              <a:rPr lang="en-GB"/>
              <a:t>b) </a:t>
            </a:r>
            <a:r>
              <a:rPr lang="en-GB" b="1"/>
              <a:t>Ayrımcılık yapılmaması;</a:t>
            </a:r>
            <a:endParaRPr lang="tr-TR" b="1"/>
          </a:p>
          <a:p>
            <a:pPr marL="0" indent="0">
              <a:buNone/>
            </a:pPr>
            <a:r>
              <a:rPr lang="en-GB" smtClean="0"/>
              <a:t>(</a:t>
            </a:r>
            <a:r>
              <a:rPr lang="en-GB"/>
              <a:t>c) </a:t>
            </a:r>
            <a:r>
              <a:rPr lang="en-GB" b="1"/>
              <a:t>Engellilerin topluma tam ve etkin katılımlarının sağlanması</a:t>
            </a:r>
            <a:r>
              <a:rPr lang="en-GB"/>
              <a:t>;</a:t>
            </a:r>
            <a:endParaRPr lang="tr-TR"/>
          </a:p>
          <a:p>
            <a:pPr marL="0" indent="0">
              <a:buNone/>
            </a:pPr>
            <a:r>
              <a:rPr lang="en-GB" smtClean="0"/>
              <a:t>(</a:t>
            </a:r>
            <a:r>
              <a:rPr lang="en-GB"/>
              <a:t>d) Farklılıklara saygı gösterilmesi ve engellilerin insan çeşitliliğinin ve insanlığın bir parçası olarak kabul edilmesi;</a:t>
            </a:r>
            <a:endParaRPr lang="tr-TR"/>
          </a:p>
          <a:p>
            <a:pPr marL="0" indent="0">
              <a:buNone/>
            </a:pPr>
            <a:r>
              <a:rPr lang="en-GB" smtClean="0"/>
              <a:t>(</a:t>
            </a:r>
            <a:r>
              <a:rPr lang="en-GB"/>
              <a:t>e) </a:t>
            </a:r>
            <a:r>
              <a:rPr lang="en-GB" b="1"/>
              <a:t>Fırsat eşitliği</a:t>
            </a:r>
            <a:r>
              <a:rPr lang="en-GB"/>
              <a:t>;</a:t>
            </a:r>
            <a:endParaRPr lang="tr-TR"/>
          </a:p>
          <a:p>
            <a:pPr marL="0" indent="0">
              <a:buNone/>
            </a:pPr>
            <a:r>
              <a:rPr lang="en-GB" smtClean="0"/>
              <a:t>(</a:t>
            </a:r>
            <a:r>
              <a:rPr lang="en-GB"/>
              <a:t>f) </a:t>
            </a:r>
            <a:r>
              <a:rPr lang="en-GB" b="1"/>
              <a:t>Erişilebilirlik;</a:t>
            </a:r>
            <a:endParaRPr lang="tr-TR" b="1"/>
          </a:p>
          <a:p>
            <a:pPr marL="0" indent="0">
              <a:buNone/>
            </a:pPr>
            <a:r>
              <a:rPr lang="en-GB" smtClean="0"/>
              <a:t>(</a:t>
            </a:r>
            <a:r>
              <a:rPr lang="en-GB"/>
              <a:t>g) Kadın-erkek eşitliği;</a:t>
            </a:r>
            <a:endParaRPr lang="tr-TR"/>
          </a:p>
          <a:p>
            <a:pPr marL="0" indent="0">
              <a:buNone/>
            </a:pPr>
            <a:r>
              <a:rPr lang="en-GB" smtClean="0"/>
              <a:t>(</a:t>
            </a:r>
            <a:r>
              <a:rPr lang="en-GB"/>
              <a:t>h) Engelli çocukların gelişim kapasitesine ve kendi kimliklerini koruyabilme haklarına saygı duyulması.</a:t>
            </a:r>
            <a:endParaRPr lang="tr-TR"/>
          </a:p>
          <a:p>
            <a:endParaRPr lang="tr-TR"/>
          </a:p>
          <a:p>
            <a:endParaRPr lang="tr-TR"/>
          </a:p>
        </p:txBody>
      </p:sp>
      <p:sp>
        <p:nvSpPr>
          <p:cNvPr id="3" name="Title 2"/>
          <p:cNvSpPr>
            <a:spLocks noGrp="1"/>
          </p:cNvSpPr>
          <p:nvPr>
            <p:ph type="title"/>
          </p:nvPr>
        </p:nvSpPr>
        <p:spPr/>
        <p:txBody>
          <a:bodyPr/>
          <a:lstStyle/>
          <a:p>
            <a:r>
              <a:rPr lang="tr-TR" sz="5000" smtClean="0"/>
              <a:t>Madde 3 – Genel İlkeler</a:t>
            </a:r>
            <a:endParaRPr lang="tr-TR" sz="5000"/>
          </a:p>
        </p:txBody>
      </p:sp>
    </p:spTree>
    <p:extLst>
      <p:ext uri="{BB962C8B-B14F-4D97-AF65-F5344CB8AC3E}">
        <p14:creationId xmlns:p14="http://schemas.microsoft.com/office/powerpoint/2010/main" val="981850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GB" b="1"/>
              <a:t>Madde 5</a:t>
            </a:r>
            <a:endParaRPr lang="tr-TR"/>
          </a:p>
          <a:p>
            <a:pPr marL="0" indent="0">
              <a:buNone/>
            </a:pPr>
            <a:r>
              <a:rPr lang="en-GB" b="1" smtClean="0"/>
              <a:t>Ayrımcılık </a:t>
            </a:r>
            <a:r>
              <a:rPr lang="en-GB" b="1"/>
              <a:t>Yapılmaması ve Eşitlik</a:t>
            </a:r>
            <a:endParaRPr lang="tr-TR"/>
          </a:p>
          <a:p>
            <a:pPr marL="0" indent="0">
              <a:buNone/>
            </a:pPr>
            <a:r>
              <a:rPr lang="en-GB" smtClean="0"/>
              <a:t>1</a:t>
            </a:r>
            <a:r>
              <a:rPr lang="en-GB"/>
              <a:t>. Taraf Devletler herkesin </a:t>
            </a:r>
            <a:r>
              <a:rPr lang="en-GB" b="1"/>
              <a:t>hukuk önünde ve karşısında eşit </a:t>
            </a:r>
            <a:r>
              <a:rPr lang="en-GB"/>
              <a:t>olduğunu ve ayrımcılığa uğramaksızın hukuk tarafından eşit korunma ve </a:t>
            </a:r>
            <a:r>
              <a:rPr lang="en-GB" b="1"/>
              <a:t>hukuktan eşit yararlanma </a:t>
            </a:r>
            <a:r>
              <a:rPr lang="en-GB"/>
              <a:t>hakkına sahip olduğunu kabul eder.</a:t>
            </a:r>
            <a:endParaRPr lang="tr-TR"/>
          </a:p>
          <a:p>
            <a:pPr marL="0" indent="0">
              <a:buNone/>
            </a:pPr>
            <a:r>
              <a:rPr lang="en-GB" smtClean="0"/>
              <a:t>2</a:t>
            </a:r>
            <a:r>
              <a:rPr lang="en-GB"/>
              <a:t>. Taraf Devletler engelliliğe dayalı her türlü ayrımcılığı yasaklar ve engellilerin herhangi bir nedene dayalı ayrımcılığa karşı eşit ve etkin bir şekilde korunmasını güvence altına alır.</a:t>
            </a:r>
            <a:endParaRPr lang="tr-TR"/>
          </a:p>
          <a:p>
            <a:pPr marL="0" indent="0">
              <a:buNone/>
            </a:pPr>
            <a:r>
              <a:rPr lang="en-GB" smtClean="0"/>
              <a:t>3</a:t>
            </a:r>
            <a:r>
              <a:rPr lang="en-GB"/>
              <a:t>. Taraf Devletler eşitliği sağlamak ve ayrımcılığı ortadan kaldırmak üzere engellilere yönelik </a:t>
            </a:r>
            <a:r>
              <a:rPr lang="en-GB" b="1"/>
              <a:t>makul düzenlemelerin yapılması </a:t>
            </a:r>
            <a:r>
              <a:rPr lang="en-GB"/>
              <a:t>için gerekli tüm adımları atar.</a:t>
            </a:r>
            <a:endParaRPr lang="tr-TR"/>
          </a:p>
          <a:p>
            <a:pPr marL="0" indent="0">
              <a:buNone/>
            </a:pPr>
            <a:r>
              <a:rPr lang="en-GB" smtClean="0"/>
              <a:t>4</a:t>
            </a:r>
            <a:r>
              <a:rPr lang="en-GB"/>
              <a:t>. Engellilerin </a:t>
            </a:r>
            <a:r>
              <a:rPr lang="en-GB" b="1"/>
              <a:t>fiili eşitliğini hızlandırmak veya sağlamak </a:t>
            </a:r>
            <a:r>
              <a:rPr lang="en-GB"/>
              <a:t>için gerekli özel tedbirler işbu Sözleşme amaçları doğrultusunda ayrımcılık olarak nitelendirilmez.</a:t>
            </a:r>
            <a:endParaRPr lang="tr-TR"/>
          </a:p>
          <a:p>
            <a:endParaRPr lang="tr-TR"/>
          </a:p>
        </p:txBody>
      </p:sp>
      <p:sp>
        <p:nvSpPr>
          <p:cNvPr id="3" name="Title 2"/>
          <p:cNvSpPr>
            <a:spLocks noGrp="1"/>
          </p:cNvSpPr>
          <p:nvPr>
            <p:ph type="title"/>
          </p:nvPr>
        </p:nvSpPr>
        <p:spPr/>
        <p:txBody>
          <a:bodyPr/>
          <a:lstStyle/>
          <a:p>
            <a:r>
              <a:rPr lang="tr-TR" sz="4800" smtClean="0"/>
              <a:t>Ayrımcılık Yasağı ve Eşitlik</a:t>
            </a:r>
            <a:endParaRPr lang="tr-TR" sz="4800"/>
          </a:p>
        </p:txBody>
      </p:sp>
    </p:spTree>
    <p:extLst>
      <p:ext uri="{BB962C8B-B14F-4D97-AF65-F5344CB8AC3E}">
        <p14:creationId xmlns:p14="http://schemas.microsoft.com/office/powerpoint/2010/main" val="3220259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a:t>Ayrımcılığın tüm türlerini yasaklar:</a:t>
            </a:r>
          </a:p>
          <a:p>
            <a:pPr lvl="1"/>
            <a:r>
              <a:rPr lang="tr-TR"/>
              <a:t>Doğrudan ayrımcılık;</a:t>
            </a:r>
          </a:p>
          <a:p>
            <a:pPr lvl="1"/>
            <a:r>
              <a:rPr lang="tr-TR"/>
              <a:t>Dolaylı ayrımcılığı; ve</a:t>
            </a:r>
          </a:p>
          <a:p>
            <a:pPr lvl="1"/>
            <a:r>
              <a:rPr lang="tr-TR"/>
              <a:t>Makul uyumlaştırma (düzenleme) yapılmamasını suretiyle ayrımcılık.</a:t>
            </a:r>
          </a:p>
          <a:p>
            <a:r>
              <a:rPr lang="tr-TR" smtClean="0"/>
              <a:t>Engelliliğe dayalı ayrımcılık </a:t>
            </a:r>
            <a:r>
              <a:rPr lang="tr-TR"/>
              <a:t>tanımı </a:t>
            </a:r>
          </a:p>
          <a:p>
            <a:r>
              <a:rPr lang="tr-TR"/>
              <a:t>Makul düzenleme </a:t>
            </a:r>
            <a:r>
              <a:rPr lang="tr-TR" smtClean="0"/>
              <a:t>tanımı</a:t>
            </a:r>
          </a:p>
          <a:p>
            <a:r>
              <a:rPr lang="tr-TR" smtClean="0"/>
              <a:t>Ayrımcılık </a:t>
            </a:r>
            <a:r>
              <a:rPr lang="tr-TR" smtClean="0"/>
              <a:t>yasağından kimin yararlanacağı.</a:t>
            </a:r>
            <a:endParaRPr lang="tr-TR"/>
          </a:p>
          <a:p>
            <a:pPr marL="0" indent="0">
              <a:buNone/>
            </a:pPr>
            <a:endParaRPr lang="tr-TR"/>
          </a:p>
        </p:txBody>
      </p:sp>
      <p:sp>
        <p:nvSpPr>
          <p:cNvPr id="3" name="Title 2"/>
          <p:cNvSpPr>
            <a:spLocks noGrp="1"/>
          </p:cNvSpPr>
          <p:nvPr>
            <p:ph type="title"/>
          </p:nvPr>
        </p:nvSpPr>
        <p:spPr/>
        <p:txBody>
          <a:bodyPr/>
          <a:lstStyle/>
          <a:p>
            <a:r>
              <a:rPr lang="tr-TR" sz="4000" smtClean="0"/>
              <a:t>Ayrımcılık yasağı (md. 2 ve 5)</a:t>
            </a:r>
            <a:endParaRPr lang="tr-TR" sz="4000"/>
          </a:p>
        </p:txBody>
      </p:sp>
    </p:spTree>
    <p:extLst>
      <p:ext uri="{BB962C8B-B14F-4D97-AF65-F5344CB8AC3E}">
        <p14:creationId xmlns:p14="http://schemas.microsoft.com/office/powerpoint/2010/main" val="1136363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tr-TR" b="1" smtClean="0"/>
              <a:t>Madde 2:</a:t>
            </a:r>
          </a:p>
          <a:p>
            <a:pPr marL="0" indent="0">
              <a:buNone/>
            </a:pPr>
            <a:r>
              <a:rPr lang="en-GB" smtClean="0"/>
              <a:t>"</a:t>
            </a:r>
            <a:r>
              <a:rPr lang="en-GB" err="1"/>
              <a:t>Engelliliğe</a:t>
            </a:r>
            <a:r>
              <a:rPr lang="en-GB"/>
              <a:t> </a:t>
            </a:r>
            <a:r>
              <a:rPr lang="en-GB" err="1"/>
              <a:t>dayalı</a:t>
            </a:r>
            <a:r>
              <a:rPr lang="en-GB"/>
              <a:t> </a:t>
            </a:r>
            <a:r>
              <a:rPr lang="en-GB" err="1"/>
              <a:t>ayrımcılık</a:t>
            </a:r>
            <a:r>
              <a:rPr lang="en-GB"/>
              <a:t>" </a:t>
            </a:r>
            <a:r>
              <a:rPr lang="en-GB" err="1"/>
              <a:t>siyasi</a:t>
            </a:r>
            <a:r>
              <a:rPr lang="en-GB"/>
              <a:t>, </a:t>
            </a:r>
            <a:r>
              <a:rPr lang="en-GB" err="1"/>
              <a:t>ekonomik</a:t>
            </a:r>
            <a:r>
              <a:rPr lang="en-GB"/>
              <a:t>, </a:t>
            </a:r>
            <a:r>
              <a:rPr lang="en-GB" err="1"/>
              <a:t>sosyal</a:t>
            </a:r>
            <a:r>
              <a:rPr lang="en-GB"/>
              <a:t>, </a:t>
            </a:r>
            <a:r>
              <a:rPr lang="en-GB" err="1"/>
              <a:t>kültürel</a:t>
            </a:r>
            <a:r>
              <a:rPr lang="en-GB"/>
              <a:t>, </a:t>
            </a:r>
            <a:r>
              <a:rPr lang="en-GB" err="1"/>
              <a:t>medeni</a:t>
            </a:r>
            <a:r>
              <a:rPr lang="en-GB"/>
              <a:t> </a:t>
            </a:r>
            <a:r>
              <a:rPr lang="en-GB" err="1"/>
              <a:t>veya</a:t>
            </a:r>
            <a:r>
              <a:rPr lang="en-GB"/>
              <a:t> </a:t>
            </a:r>
            <a:r>
              <a:rPr lang="en-GB" err="1"/>
              <a:t>başka</a:t>
            </a:r>
            <a:r>
              <a:rPr lang="en-GB"/>
              <a:t> </a:t>
            </a:r>
            <a:r>
              <a:rPr lang="en-GB" err="1"/>
              <a:t>herhangi</a:t>
            </a:r>
            <a:r>
              <a:rPr lang="en-GB"/>
              <a:t> </a:t>
            </a:r>
            <a:r>
              <a:rPr lang="en-GB" err="1"/>
              <a:t>bir</a:t>
            </a:r>
            <a:r>
              <a:rPr lang="en-GB"/>
              <a:t> </a:t>
            </a:r>
            <a:r>
              <a:rPr lang="en-GB" err="1"/>
              <a:t>alanda</a:t>
            </a:r>
            <a:r>
              <a:rPr lang="en-GB"/>
              <a:t> </a:t>
            </a:r>
            <a:r>
              <a:rPr lang="en-GB" err="1"/>
              <a:t>insan</a:t>
            </a:r>
            <a:r>
              <a:rPr lang="en-GB"/>
              <a:t> </a:t>
            </a:r>
            <a:r>
              <a:rPr lang="en-GB" err="1"/>
              <a:t>hak</a:t>
            </a:r>
            <a:r>
              <a:rPr lang="en-GB"/>
              <a:t> </a:t>
            </a:r>
            <a:r>
              <a:rPr lang="en-GB" err="1"/>
              <a:t>ve</a:t>
            </a:r>
            <a:r>
              <a:rPr lang="en-GB"/>
              <a:t> </a:t>
            </a:r>
            <a:r>
              <a:rPr lang="en-GB" err="1"/>
              <a:t>temel</a:t>
            </a:r>
            <a:r>
              <a:rPr lang="en-GB"/>
              <a:t> </a:t>
            </a:r>
            <a:r>
              <a:rPr lang="en-GB" err="1"/>
              <a:t>özgürlüklerinin</a:t>
            </a:r>
            <a:r>
              <a:rPr lang="en-GB"/>
              <a:t> tam </a:t>
            </a:r>
            <a:r>
              <a:rPr lang="en-GB" err="1"/>
              <a:t>ve</a:t>
            </a:r>
            <a:r>
              <a:rPr lang="en-GB"/>
              <a:t> </a:t>
            </a:r>
            <a:r>
              <a:rPr lang="en-GB" err="1"/>
              <a:t>diğerleri</a:t>
            </a:r>
            <a:r>
              <a:rPr lang="en-GB"/>
              <a:t> </a:t>
            </a:r>
            <a:r>
              <a:rPr lang="en-GB" err="1"/>
              <a:t>ile</a:t>
            </a:r>
            <a:r>
              <a:rPr lang="en-GB"/>
              <a:t> </a:t>
            </a:r>
            <a:r>
              <a:rPr lang="en-GB" err="1"/>
              <a:t>eşit</a:t>
            </a:r>
            <a:r>
              <a:rPr lang="en-GB"/>
              <a:t> </a:t>
            </a:r>
            <a:r>
              <a:rPr lang="en-GB" err="1"/>
              <a:t>koşullar</a:t>
            </a:r>
            <a:r>
              <a:rPr lang="en-GB"/>
              <a:t> </a:t>
            </a:r>
            <a:r>
              <a:rPr lang="en-GB" err="1"/>
              <a:t>altında</a:t>
            </a:r>
            <a:r>
              <a:rPr lang="en-GB"/>
              <a:t> </a:t>
            </a:r>
            <a:r>
              <a:rPr lang="en-GB" err="1"/>
              <a:t>kullanılması</a:t>
            </a:r>
            <a:r>
              <a:rPr lang="en-GB"/>
              <a:t> </a:t>
            </a:r>
            <a:r>
              <a:rPr lang="en-GB" err="1"/>
              <a:t>veya</a:t>
            </a:r>
            <a:r>
              <a:rPr lang="en-GB"/>
              <a:t> </a:t>
            </a:r>
            <a:r>
              <a:rPr lang="en-GB" err="1"/>
              <a:t>bunlardan</a:t>
            </a:r>
            <a:r>
              <a:rPr lang="en-GB"/>
              <a:t> </a:t>
            </a:r>
            <a:r>
              <a:rPr lang="en-GB" err="1"/>
              <a:t>yararlanılması</a:t>
            </a:r>
            <a:r>
              <a:rPr lang="en-GB"/>
              <a:t> </a:t>
            </a:r>
            <a:r>
              <a:rPr lang="en-GB" err="1"/>
              <a:t>önünde</a:t>
            </a:r>
            <a:r>
              <a:rPr lang="en-GB"/>
              <a:t> </a:t>
            </a:r>
            <a:r>
              <a:rPr lang="en-GB" err="1"/>
              <a:t>engelliliğe</a:t>
            </a:r>
            <a:r>
              <a:rPr lang="en-GB"/>
              <a:t> </a:t>
            </a:r>
            <a:r>
              <a:rPr lang="en-GB" err="1"/>
              <a:t>dayalı</a:t>
            </a:r>
            <a:r>
              <a:rPr lang="en-GB"/>
              <a:t> </a:t>
            </a:r>
            <a:r>
              <a:rPr lang="en-GB" err="1"/>
              <a:t>olarak</a:t>
            </a:r>
            <a:r>
              <a:rPr lang="en-GB"/>
              <a:t> </a:t>
            </a:r>
            <a:r>
              <a:rPr lang="en-GB" err="1"/>
              <a:t>gerçekleştirilen</a:t>
            </a:r>
            <a:r>
              <a:rPr lang="en-GB"/>
              <a:t> her </a:t>
            </a:r>
            <a:r>
              <a:rPr lang="en-GB" err="1"/>
              <a:t>türlü</a:t>
            </a:r>
            <a:r>
              <a:rPr lang="en-GB"/>
              <a:t> </a:t>
            </a:r>
            <a:r>
              <a:rPr lang="en-GB" err="1"/>
              <a:t>ayrım</a:t>
            </a:r>
            <a:r>
              <a:rPr lang="en-GB"/>
              <a:t>, </a:t>
            </a:r>
            <a:r>
              <a:rPr lang="en-GB" err="1"/>
              <a:t>dışlama</a:t>
            </a:r>
            <a:r>
              <a:rPr lang="en-GB"/>
              <a:t> </a:t>
            </a:r>
            <a:r>
              <a:rPr lang="en-GB" err="1"/>
              <a:t>veya</a:t>
            </a:r>
            <a:r>
              <a:rPr lang="en-GB"/>
              <a:t> </a:t>
            </a:r>
            <a:r>
              <a:rPr lang="en-GB" err="1"/>
              <a:t>kısıtlamayı</a:t>
            </a:r>
            <a:r>
              <a:rPr lang="en-GB"/>
              <a:t> </a:t>
            </a:r>
            <a:r>
              <a:rPr lang="en-GB" err="1"/>
              <a:t>kapsamaktadır</a:t>
            </a:r>
            <a:r>
              <a:rPr lang="en-GB"/>
              <a:t>. </a:t>
            </a:r>
            <a:r>
              <a:rPr lang="en-GB" err="1"/>
              <a:t>Engelliliğe</a:t>
            </a:r>
            <a:r>
              <a:rPr lang="en-GB"/>
              <a:t> </a:t>
            </a:r>
            <a:r>
              <a:rPr lang="en-GB" err="1"/>
              <a:t>dayalı</a:t>
            </a:r>
            <a:r>
              <a:rPr lang="en-GB"/>
              <a:t> </a:t>
            </a:r>
            <a:r>
              <a:rPr lang="en-GB" err="1"/>
              <a:t>ayrımcılık</a:t>
            </a:r>
            <a:r>
              <a:rPr lang="en-GB"/>
              <a:t> </a:t>
            </a:r>
            <a:r>
              <a:rPr lang="en-GB" err="1"/>
              <a:t>makul</a:t>
            </a:r>
            <a:r>
              <a:rPr lang="en-GB"/>
              <a:t> </a:t>
            </a:r>
            <a:r>
              <a:rPr lang="en-GB" err="1"/>
              <a:t>düzenlemelerin</a:t>
            </a:r>
            <a:r>
              <a:rPr lang="en-GB"/>
              <a:t> </a:t>
            </a:r>
            <a:r>
              <a:rPr lang="en-GB" err="1"/>
              <a:t>gerçekleştirilmemesi</a:t>
            </a:r>
            <a:r>
              <a:rPr lang="en-GB"/>
              <a:t> </a:t>
            </a:r>
            <a:r>
              <a:rPr lang="en-GB" err="1"/>
              <a:t>dahil</a:t>
            </a:r>
            <a:r>
              <a:rPr lang="en-GB"/>
              <a:t> her </a:t>
            </a:r>
            <a:r>
              <a:rPr lang="en-GB" err="1"/>
              <a:t>türlü</a:t>
            </a:r>
            <a:r>
              <a:rPr lang="en-GB"/>
              <a:t> </a:t>
            </a:r>
            <a:r>
              <a:rPr lang="en-GB" err="1"/>
              <a:t>ayrımcılığı</a:t>
            </a:r>
            <a:r>
              <a:rPr lang="en-GB"/>
              <a:t> </a:t>
            </a:r>
            <a:r>
              <a:rPr lang="en-GB" err="1"/>
              <a:t>kapsar</a:t>
            </a:r>
            <a:r>
              <a:rPr lang="en-GB"/>
              <a:t>.</a:t>
            </a:r>
            <a:endParaRPr lang="tr-TR"/>
          </a:p>
        </p:txBody>
      </p:sp>
      <p:sp>
        <p:nvSpPr>
          <p:cNvPr id="2" name="Title 1"/>
          <p:cNvSpPr>
            <a:spLocks noGrp="1"/>
          </p:cNvSpPr>
          <p:nvPr>
            <p:ph type="title"/>
          </p:nvPr>
        </p:nvSpPr>
        <p:spPr/>
        <p:txBody>
          <a:bodyPr/>
          <a:lstStyle/>
          <a:p>
            <a:r>
              <a:rPr lang="tr-TR" smtClean="0"/>
              <a:t>Ayrımcılık yasağı</a:t>
            </a:r>
            <a:endParaRPr lang="tr-TR"/>
          </a:p>
        </p:txBody>
      </p:sp>
    </p:spTree>
    <p:extLst>
      <p:ext uri="{BB962C8B-B14F-4D97-AF65-F5344CB8AC3E}">
        <p14:creationId xmlns:p14="http://schemas.microsoft.com/office/powerpoint/2010/main" val="1616740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tr-TR" b="1" smtClean="0"/>
              <a:t>Madde 2:</a:t>
            </a:r>
          </a:p>
          <a:p>
            <a:pPr marL="0" indent="0">
              <a:buNone/>
            </a:pPr>
            <a:r>
              <a:rPr lang="en-GB" smtClean="0"/>
              <a:t>“</a:t>
            </a:r>
            <a:r>
              <a:rPr lang="en-GB" err="1"/>
              <a:t>Makul</a:t>
            </a:r>
            <a:r>
              <a:rPr lang="en-GB"/>
              <a:t> </a:t>
            </a:r>
            <a:r>
              <a:rPr lang="en-GB" err="1"/>
              <a:t>düzenleme</a:t>
            </a:r>
            <a:r>
              <a:rPr lang="en-GB"/>
              <a:t>”, </a:t>
            </a:r>
            <a:r>
              <a:rPr lang="en-GB" err="1"/>
              <a:t>engellilerin</a:t>
            </a:r>
            <a:r>
              <a:rPr lang="en-GB"/>
              <a:t> </a:t>
            </a:r>
            <a:r>
              <a:rPr lang="en-GB" err="1"/>
              <a:t>insan</a:t>
            </a:r>
            <a:r>
              <a:rPr lang="en-GB"/>
              <a:t> </a:t>
            </a:r>
            <a:r>
              <a:rPr lang="en-GB" err="1"/>
              <a:t>haklarını</a:t>
            </a:r>
            <a:r>
              <a:rPr lang="en-GB"/>
              <a:t> </a:t>
            </a:r>
            <a:r>
              <a:rPr lang="en-GB" err="1"/>
              <a:t>ve</a:t>
            </a:r>
            <a:r>
              <a:rPr lang="en-GB"/>
              <a:t> </a:t>
            </a:r>
            <a:r>
              <a:rPr lang="en-GB" err="1"/>
              <a:t>temel</a:t>
            </a:r>
            <a:r>
              <a:rPr lang="en-GB"/>
              <a:t> </a:t>
            </a:r>
            <a:r>
              <a:rPr lang="en-GB" err="1"/>
              <a:t>özgürlüklerini</a:t>
            </a:r>
            <a:r>
              <a:rPr lang="en-GB"/>
              <a:t> tam </a:t>
            </a:r>
            <a:r>
              <a:rPr lang="en-GB" err="1"/>
              <a:t>ve</a:t>
            </a:r>
            <a:r>
              <a:rPr lang="en-GB"/>
              <a:t> </a:t>
            </a:r>
            <a:r>
              <a:rPr lang="en-GB" err="1"/>
              <a:t>diğer</a:t>
            </a:r>
            <a:r>
              <a:rPr lang="en-GB"/>
              <a:t> </a:t>
            </a:r>
            <a:r>
              <a:rPr lang="en-GB" err="1"/>
              <a:t>bireylerle</a:t>
            </a:r>
            <a:r>
              <a:rPr lang="en-GB"/>
              <a:t> </a:t>
            </a:r>
            <a:r>
              <a:rPr lang="en-GB" err="1"/>
              <a:t>eşit</a:t>
            </a:r>
            <a:r>
              <a:rPr lang="en-GB"/>
              <a:t> </a:t>
            </a:r>
            <a:r>
              <a:rPr lang="en-GB" err="1"/>
              <a:t>şekilde</a:t>
            </a:r>
            <a:r>
              <a:rPr lang="en-GB"/>
              <a:t> </a:t>
            </a:r>
            <a:r>
              <a:rPr lang="en-GB" err="1"/>
              <a:t>kullanmasını</a:t>
            </a:r>
            <a:r>
              <a:rPr lang="en-GB"/>
              <a:t> </a:t>
            </a:r>
            <a:r>
              <a:rPr lang="en-GB" err="1"/>
              <a:t>veya</a:t>
            </a:r>
            <a:r>
              <a:rPr lang="en-GB"/>
              <a:t> </a:t>
            </a:r>
            <a:r>
              <a:rPr lang="en-GB" err="1"/>
              <a:t>bunlardan</a:t>
            </a:r>
            <a:r>
              <a:rPr lang="en-GB"/>
              <a:t> </a:t>
            </a:r>
            <a:r>
              <a:rPr lang="en-GB" err="1"/>
              <a:t>yararlanmasını</a:t>
            </a:r>
            <a:r>
              <a:rPr lang="en-GB"/>
              <a:t> </a:t>
            </a:r>
            <a:r>
              <a:rPr lang="en-GB" err="1"/>
              <a:t>sağlamak</a:t>
            </a:r>
            <a:r>
              <a:rPr lang="en-GB"/>
              <a:t> </a:t>
            </a:r>
            <a:r>
              <a:rPr lang="en-GB" err="1"/>
              <a:t>üzere</a:t>
            </a:r>
            <a:r>
              <a:rPr lang="en-GB"/>
              <a:t> </a:t>
            </a:r>
            <a:r>
              <a:rPr lang="en-GB" err="1"/>
              <a:t>belirli</a:t>
            </a:r>
            <a:r>
              <a:rPr lang="en-GB"/>
              <a:t> </a:t>
            </a:r>
            <a:r>
              <a:rPr lang="en-GB" err="1"/>
              <a:t>bir</a:t>
            </a:r>
            <a:r>
              <a:rPr lang="en-GB"/>
              <a:t> </a:t>
            </a:r>
            <a:r>
              <a:rPr lang="en-GB" err="1"/>
              <a:t>durumda</a:t>
            </a:r>
            <a:r>
              <a:rPr lang="en-GB"/>
              <a:t> </a:t>
            </a:r>
            <a:r>
              <a:rPr lang="en-GB" err="1"/>
              <a:t>ihtiyaç</a:t>
            </a:r>
            <a:r>
              <a:rPr lang="en-GB"/>
              <a:t> </a:t>
            </a:r>
            <a:r>
              <a:rPr lang="en-GB" err="1"/>
              <a:t>duyulan</a:t>
            </a:r>
            <a:r>
              <a:rPr lang="en-GB"/>
              <a:t>, </a:t>
            </a:r>
            <a:r>
              <a:rPr lang="en-GB" err="1"/>
              <a:t>ölçüsüz</a:t>
            </a:r>
            <a:r>
              <a:rPr lang="en-GB"/>
              <a:t> </a:t>
            </a:r>
            <a:r>
              <a:rPr lang="en-GB" err="1"/>
              <a:t>veya</a:t>
            </a:r>
            <a:r>
              <a:rPr lang="en-GB"/>
              <a:t> </a:t>
            </a:r>
            <a:r>
              <a:rPr lang="en-GB" err="1"/>
              <a:t>aşırı</a:t>
            </a:r>
            <a:r>
              <a:rPr lang="en-GB"/>
              <a:t> </a:t>
            </a:r>
            <a:r>
              <a:rPr lang="en-GB" err="1"/>
              <a:t>bir</a:t>
            </a:r>
            <a:r>
              <a:rPr lang="en-GB"/>
              <a:t> </a:t>
            </a:r>
            <a:r>
              <a:rPr lang="en-GB" err="1"/>
              <a:t>yük</a:t>
            </a:r>
            <a:r>
              <a:rPr lang="en-GB"/>
              <a:t> </a:t>
            </a:r>
            <a:r>
              <a:rPr lang="en-GB" err="1"/>
              <a:t>getirmeyen</a:t>
            </a:r>
            <a:r>
              <a:rPr lang="en-GB"/>
              <a:t>, </a:t>
            </a:r>
            <a:r>
              <a:rPr lang="en-GB" err="1"/>
              <a:t>gerekli</a:t>
            </a:r>
            <a:r>
              <a:rPr lang="en-GB"/>
              <a:t> </a:t>
            </a:r>
            <a:r>
              <a:rPr lang="en-GB" err="1"/>
              <a:t>ve</a:t>
            </a:r>
            <a:r>
              <a:rPr lang="en-GB"/>
              <a:t> </a:t>
            </a:r>
            <a:r>
              <a:rPr lang="en-GB" err="1"/>
              <a:t>uygun</a:t>
            </a:r>
            <a:r>
              <a:rPr lang="en-GB"/>
              <a:t> </a:t>
            </a:r>
            <a:r>
              <a:rPr lang="en-GB" err="1"/>
              <a:t>değişiklik</a:t>
            </a:r>
            <a:r>
              <a:rPr lang="en-GB"/>
              <a:t> </a:t>
            </a:r>
            <a:r>
              <a:rPr lang="en-GB" err="1"/>
              <a:t>ve</a:t>
            </a:r>
            <a:r>
              <a:rPr lang="en-GB"/>
              <a:t> </a:t>
            </a:r>
            <a:r>
              <a:rPr lang="en-GB" err="1"/>
              <a:t>düzenlemeleri</a:t>
            </a:r>
            <a:r>
              <a:rPr lang="en-GB"/>
              <a:t> </a:t>
            </a:r>
            <a:r>
              <a:rPr lang="en-GB" err="1"/>
              <a:t>ifade</a:t>
            </a:r>
            <a:r>
              <a:rPr lang="en-GB"/>
              <a:t> </a:t>
            </a:r>
            <a:r>
              <a:rPr lang="en-GB" err="1"/>
              <a:t>eder</a:t>
            </a:r>
            <a:r>
              <a:rPr lang="en-GB"/>
              <a:t>.</a:t>
            </a:r>
            <a:endParaRPr lang="tr-TR"/>
          </a:p>
          <a:p>
            <a:endParaRPr lang="tr-TR"/>
          </a:p>
        </p:txBody>
      </p:sp>
      <p:sp>
        <p:nvSpPr>
          <p:cNvPr id="2" name="Title 1"/>
          <p:cNvSpPr>
            <a:spLocks noGrp="1"/>
          </p:cNvSpPr>
          <p:nvPr>
            <p:ph type="title"/>
          </p:nvPr>
        </p:nvSpPr>
        <p:spPr/>
        <p:txBody>
          <a:bodyPr/>
          <a:lstStyle/>
          <a:p>
            <a:r>
              <a:rPr lang="tr-TR" smtClean="0"/>
              <a:t>Makul düzenleme</a:t>
            </a:r>
            <a:endParaRPr lang="tr-TR"/>
          </a:p>
        </p:txBody>
      </p:sp>
    </p:spTree>
    <p:extLst>
      <p:ext uri="{BB962C8B-B14F-4D97-AF65-F5344CB8AC3E}">
        <p14:creationId xmlns:p14="http://schemas.microsoft.com/office/powerpoint/2010/main" val="2960378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tr-TR" smtClean="0"/>
              <a:t>Tıbbi yaklaşım </a:t>
            </a:r>
          </a:p>
          <a:p>
            <a:pPr lvl="1"/>
            <a:r>
              <a:rPr lang="tr-TR" smtClean="0"/>
              <a:t>Kişinin sadece yapamayacaklarına odaklanır;</a:t>
            </a:r>
          </a:p>
          <a:p>
            <a:pPr lvl="1"/>
            <a:r>
              <a:rPr lang="tr-TR" smtClean="0"/>
              <a:t>Hem sorunu, hem de çözümü </a:t>
            </a:r>
            <a:r>
              <a:rPr lang="tr-TR" smtClean="0"/>
              <a:t>münhasıran kişide </a:t>
            </a:r>
            <a:r>
              <a:rPr lang="tr-TR" smtClean="0"/>
              <a:t>tanımlar;</a:t>
            </a:r>
          </a:p>
          <a:p>
            <a:pPr lvl="1"/>
            <a:r>
              <a:rPr lang="tr-TR" smtClean="0"/>
              <a:t>Kişi hak öznesi değildir.</a:t>
            </a:r>
          </a:p>
          <a:p>
            <a:r>
              <a:rPr lang="tr-TR" smtClean="0"/>
              <a:t>İnsan hakları yaklaşımı</a:t>
            </a:r>
          </a:p>
          <a:p>
            <a:pPr lvl="1"/>
            <a:r>
              <a:rPr lang="tr-TR" smtClean="0"/>
              <a:t>Kişinin haklardan yararlanmasına ilişkin dışsal unsurlardan kaynaklanan sınırlamaları tespit eder; </a:t>
            </a:r>
          </a:p>
          <a:p>
            <a:pPr lvl="1"/>
            <a:r>
              <a:rPr lang="tr-TR" smtClean="0"/>
              <a:t>Bunların ortadan kaldırılması için hukukun desteğini sağlar;</a:t>
            </a:r>
          </a:p>
          <a:p>
            <a:pPr lvl="1"/>
            <a:r>
              <a:rPr lang="tr-TR" smtClean="0"/>
              <a:t>Kişi hak öznesidir;</a:t>
            </a:r>
          </a:p>
          <a:p>
            <a:pPr lvl="1"/>
            <a:r>
              <a:rPr lang="tr-TR" smtClean="0"/>
              <a:t>Hak karşılığında, dava edilebilecek bir yükümlülük de söz konusu.</a:t>
            </a:r>
            <a:endParaRPr lang="tr-TR"/>
          </a:p>
        </p:txBody>
      </p:sp>
      <p:sp>
        <p:nvSpPr>
          <p:cNvPr id="2" name="Title 1"/>
          <p:cNvSpPr>
            <a:spLocks noGrp="1"/>
          </p:cNvSpPr>
          <p:nvPr>
            <p:ph type="title"/>
          </p:nvPr>
        </p:nvSpPr>
        <p:spPr/>
        <p:txBody>
          <a:bodyPr/>
          <a:lstStyle/>
          <a:p>
            <a:r>
              <a:rPr lang="tr-TR" sz="4000" smtClean="0"/>
              <a:t>Engelliliğe Hakim Yaklaşımlar</a:t>
            </a:r>
            <a:endParaRPr lang="tr-TR" sz="4000"/>
          </a:p>
        </p:txBody>
      </p:sp>
    </p:spTree>
    <p:extLst>
      <p:ext uri="{BB962C8B-B14F-4D97-AF65-F5344CB8AC3E}">
        <p14:creationId xmlns:p14="http://schemas.microsoft.com/office/powerpoint/2010/main" val="4254016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tr-TR" b="1" smtClean="0"/>
              <a:t>5378 sayılı Özürlüler Hakkında Kanun</a:t>
            </a:r>
          </a:p>
          <a:p>
            <a:pPr marL="0" indent="0">
              <a:buNone/>
            </a:pPr>
            <a:r>
              <a:rPr lang="tr-TR" b="1"/>
              <a:t>İstihdam</a:t>
            </a:r>
            <a:endParaRPr lang="tr-TR"/>
          </a:p>
          <a:p>
            <a:pPr marL="0" indent="0">
              <a:buNone/>
            </a:pPr>
            <a:r>
              <a:rPr lang="tr-TR" b="1"/>
              <a:t>MADDE 14.-</a:t>
            </a:r>
            <a:r>
              <a:rPr lang="tr-TR"/>
              <a:t> İşe alımda; iş seçiminden, başvuru formları, seçim süreci, teknik değerlendirme, önerilen çalışma süreleri ve şartlarına kadar olan safhaların hiçbirinde özürlülerin aleyhine ayrımcı uygulamalarda bulunulamaz.</a:t>
            </a:r>
          </a:p>
          <a:p>
            <a:pPr marL="0" indent="0">
              <a:buNone/>
            </a:pPr>
            <a:r>
              <a:rPr lang="tr-TR"/>
              <a:t>Çalışan özürlülerin aleyhinde sonuç doğuracak şekilde, özrüyle ilgili olarak diğer kişilerden farklı muamelede bulunulamaz.</a:t>
            </a:r>
          </a:p>
          <a:p>
            <a:pPr marL="0" indent="0">
              <a:buNone/>
            </a:pPr>
            <a:r>
              <a:rPr lang="tr-TR"/>
              <a:t>Çalışan veya iş başvurusunda bulunan özürlülerin karşılaşabileceği engel ve güçlükleri azaltmaya veya ortadan kaldırmaya yönelik istihdam süreçlerindeki önlemlerin alınması ve işyerinde fiziksel düzenlemelerin bu konuda görev, yetki ve sorumluluğu bulunan kurum ve kuruluşlar ile işyerleri tarafından yapılması zorunludur</a:t>
            </a:r>
            <a:r>
              <a:rPr lang="tr-TR"/>
              <a:t>. </a:t>
            </a:r>
            <a:r>
              <a:rPr lang="tr-TR" smtClean="0"/>
              <a:t>...</a:t>
            </a:r>
            <a:endParaRPr lang="tr-TR"/>
          </a:p>
          <a:p>
            <a:pPr marL="0" indent="0">
              <a:buNone/>
            </a:pPr>
            <a:endParaRPr lang="tr-TR"/>
          </a:p>
          <a:p>
            <a:endParaRPr lang="tr-TR"/>
          </a:p>
        </p:txBody>
      </p:sp>
      <p:sp>
        <p:nvSpPr>
          <p:cNvPr id="2" name="Title 1"/>
          <p:cNvSpPr>
            <a:spLocks noGrp="1"/>
          </p:cNvSpPr>
          <p:nvPr>
            <p:ph type="title"/>
          </p:nvPr>
        </p:nvSpPr>
        <p:spPr/>
        <p:txBody>
          <a:bodyPr/>
          <a:lstStyle/>
          <a:p>
            <a:r>
              <a:rPr lang="tr-TR" sz="3200" smtClean="0"/>
              <a:t>Ayrımcılık Yasağı ve Makul </a:t>
            </a:r>
            <a:r>
              <a:rPr lang="tr-TR" sz="3200" smtClean="0"/>
              <a:t>düzenleme</a:t>
            </a:r>
            <a:endParaRPr lang="tr-TR" sz="3200"/>
          </a:p>
        </p:txBody>
      </p:sp>
    </p:spTree>
    <p:extLst>
      <p:ext uri="{BB962C8B-B14F-4D97-AF65-F5344CB8AC3E}">
        <p14:creationId xmlns:p14="http://schemas.microsoft.com/office/powerpoint/2010/main" val="2749891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tr-TR" b="1" smtClean="0"/>
              <a:t>4857 sayılı İş Kanunu</a:t>
            </a:r>
          </a:p>
          <a:p>
            <a:pPr marL="0" indent="0">
              <a:buNone/>
            </a:pPr>
            <a:r>
              <a:rPr lang="tr-TR" b="1" smtClean="0"/>
              <a:t>EŞİT </a:t>
            </a:r>
            <a:r>
              <a:rPr lang="tr-TR" b="1"/>
              <a:t>DAVRANMA İLKESİ Madde 5 - </a:t>
            </a:r>
            <a:r>
              <a:rPr lang="tr-TR"/>
              <a:t>İş ilişkisinde dil, ırk, cinsiyet, siyasal düşünce, felsefi inanç, din ve mezhep ve benzeri sebeplere dayalı ayırım yapılamaz. İşveren, esaslı sebepler olmadıkça tam süreli çalışan işçi karşısında kısmi süreli çalışan işçiye, belirsiz süreli çalışan işçi karşısında belirli süreli çalışan işçiye farklı işlem yapamaz.</a:t>
            </a:r>
          </a:p>
          <a:p>
            <a:pPr marL="0" indent="0">
              <a:buNone/>
            </a:pPr>
            <a:r>
              <a:rPr lang="tr-TR" smtClean="0"/>
              <a:t>...</a:t>
            </a:r>
            <a:endParaRPr lang="tr-TR"/>
          </a:p>
          <a:p>
            <a:pPr marL="0" indent="0">
              <a:buNone/>
            </a:pPr>
            <a:r>
              <a:rPr lang="tr-TR"/>
              <a:t>İş ilişkisinde veya sona ermesinde yukarıdaki fıkra hükümlerine aykırı davranıldığında işçi, dört aya kadar ücreti tutarındaki uygun bir tazminattan başka yoksun bırakıldığı haklarını da talep edebilir. 2821 sayılı Sendikalar Kanununun 31 inci maddesi hükümleri saklıdır.</a:t>
            </a:r>
          </a:p>
          <a:p>
            <a:pPr marL="0" indent="0">
              <a:buNone/>
            </a:pPr>
            <a:r>
              <a:rPr lang="tr-TR"/>
              <a:t>20 nci madde hükümleri saklı kalmak üzere işverenin yukarıdaki fıkra hükümlerine aykırı davrandığını işçi ispat etmekle yükümlüdür. Ancak, işçi bir ihlalin varlığı ihtimalini güçlü bir biçimde gösteren bir durumu ortaya koyduğunda, işveren böyle bir ihlalin mevcut olmadığını ispat etmekle yükümlü olur.</a:t>
            </a:r>
          </a:p>
          <a:p>
            <a:pPr marL="0" indent="0">
              <a:buNone/>
            </a:pPr>
            <a:endParaRPr lang="tr-TR"/>
          </a:p>
          <a:p>
            <a:endParaRPr lang="tr-TR"/>
          </a:p>
        </p:txBody>
      </p:sp>
      <p:sp>
        <p:nvSpPr>
          <p:cNvPr id="2" name="Title 1"/>
          <p:cNvSpPr>
            <a:spLocks noGrp="1"/>
          </p:cNvSpPr>
          <p:nvPr>
            <p:ph type="title"/>
          </p:nvPr>
        </p:nvSpPr>
        <p:spPr/>
        <p:txBody>
          <a:bodyPr/>
          <a:lstStyle/>
          <a:p>
            <a:r>
              <a:rPr lang="tr-TR" sz="3200" smtClean="0"/>
              <a:t>Ayrımcılık Yasağı ve İspat Yükü</a:t>
            </a:r>
            <a:endParaRPr lang="tr-TR" sz="3200"/>
          </a:p>
        </p:txBody>
      </p:sp>
    </p:spTree>
    <p:extLst>
      <p:ext uri="{BB962C8B-B14F-4D97-AF65-F5344CB8AC3E}">
        <p14:creationId xmlns:p14="http://schemas.microsoft.com/office/powerpoint/2010/main" val="476971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smtClean="0"/>
              <a:t>Yeterince engelli olmak???</a:t>
            </a:r>
          </a:p>
          <a:p>
            <a:r>
              <a:rPr lang="tr-TR" smtClean="0"/>
              <a:t>Engelli bireyle olan bağlantı nedeniyle ayrımcılığa uğramak (makul uyumlaştırma dahil).</a:t>
            </a:r>
          </a:p>
          <a:p>
            <a:r>
              <a:rPr lang="tr-TR" smtClean="0"/>
              <a:t>3. kişinin zorlamasıyla ayrımcılık;</a:t>
            </a:r>
          </a:p>
          <a:p>
            <a:r>
              <a:rPr lang="tr-TR" smtClean="0"/>
              <a:t>Talimata uymak suretiyle ayrımcılık</a:t>
            </a:r>
          </a:p>
          <a:p>
            <a:r>
              <a:rPr lang="tr-TR" smtClean="0"/>
              <a:t>İyiniyet/kötüniyet.</a:t>
            </a:r>
          </a:p>
          <a:p>
            <a:r>
              <a:rPr lang="tr-TR" smtClean="0"/>
              <a:t>Geçici olumlu eylem-ayrımcılık yasağı ilişkisi (örn. Kota uygulaması)</a:t>
            </a:r>
          </a:p>
        </p:txBody>
      </p:sp>
      <p:sp>
        <p:nvSpPr>
          <p:cNvPr id="3" name="Title 2"/>
          <p:cNvSpPr>
            <a:spLocks noGrp="1"/>
          </p:cNvSpPr>
          <p:nvPr>
            <p:ph type="title"/>
          </p:nvPr>
        </p:nvSpPr>
        <p:spPr/>
        <p:txBody>
          <a:bodyPr/>
          <a:lstStyle/>
          <a:p>
            <a:r>
              <a:rPr lang="tr-TR" sz="3000" smtClean="0"/>
              <a:t>Ayrımcılık Yasağının Uygulanması</a:t>
            </a:r>
            <a:endParaRPr lang="tr-TR"/>
          </a:p>
        </p:txBody>
      </p:sp>
    </p:spTree>
    <p:extLst>
      <p:ext uri="{BB962C8B-B14F-4D97-AF65-F5344CB8AC3E}">
        <p14:creationId xmlns:p14="http://schemas.microsoft.com/office/powerpoint/2010/main" val="3567285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a:t>Erişilebilirlik-makul düzenleme ilişkisi;</a:t>
            </a:r>
          </a:p>
          <a:p>
            <a:r>
              <a:rPr lang="tr-TR"/>
              <a:t>Ayrımcılık yasağı – </a:t>
            </a:r>
            <a:r>
              <a:rPr lang="tr-TR"/>
              <a:t>makul </a:t>
            </a:r>
            <a:r>
              <a:rPr lang="tr-TR" smtClean="0"/>
              <a:t>düzenleme;</a:t>
            </a:r>
          </a:p>
          <a:p>
            <a:r>
              <a:rPr lang="tr-TR"/>
              <a:t>Erişilebilirlik – evrensel tasarım – içermeci toplum – </a:t>
            </a:r>
            <a:r>
              <a:rPr lang="tr-TR"/>
              <a:t>anaakımlaştırma </a:t>
            </a:r>
            <a:r>
              <a:rPr lang="tr-TR" smtClean="0"/>
              <a:t>ilişkisi.</a:t>
            </a:r>
            <a:endParaRPr lang="tr-TR"/>
          </a:p>
          <a:p>
            <a:pPr marL="0" indent="0">
              <a:buNone/>
            </a:pPr>
            <a:endParaRPr lang="tr-TR"/>
          </a:p>
          <a:p>
            <a:pPr marL="0" indent="0">
              <a:buNone/>
            </a:pPr>
            <a:endParaRPr lang="tr-TR"/>
          </a:p>
        </p:txBody>
      </p:sp>
      <p:sp>
        <p:nvSpPr>
          <p:cNvPr id="3" name="Title 2"/>
          <p:cNvSpPr>
            <a:spLocks noGrp="1"/>
          </p:cNvSpPr>
          <p:nvPr>
            <p:ph type="title"/>
          </p:nvPr>
        </p:nvSpPr>
        <p:spPr/>
        <p:txBody>
          <a:bodyPr/>
          <a:lstStyle/>
          <a:p>
            <a:r>
              <a:rPr lang="tr-TR" sz="4800" smtClean="0"/>
              <a:t>Ayrımcılık Yasağı ve Eşitlik</a:t>
            </a:r>
            <a:endParaRPr lang="tr-TR" sz="4800"/>
          </a:p>
        </p:txBody>
      </p:sp>
    </p:spTree>
    <p:extLst>
      <p:ext uri="{BB962C8B-B14F-4D97-AF65-F5344CB8AC3E}">
        <p14:creationId xmlns:p14="http://schemas.microsoft.com/office/powerpoint/2010/main" val="1655068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80000"/>
              </a:lnSpc>
            </a:pPr>
            <a:r>
              <a:rPr lang="tr-TR"/>
              <a:t>Genel bir ilke olarak md. 3’te, ve bağımsız bir madde olarak md. 9’da. </a:t>
            </a:r>
          </a:p>
          <a:p>
            <a:pPr>
              <a:lnSpc>
                <a:spcPct val="80000"/>
              </a:lnSpc>
            </a:pPr>
            <a:r>
              <a:rPr lang="tr-TR"/>
              <a:t>Adalet (md. 13);</a:t>
            </a:r>
          </a:p>
          <a:p>
            <a:pPr>
              <a:lnSpc>
                <a:spcPct val="80000"/>
              </a:lnSpc>
            </a:pPr>
            <a:r>
              <a:rPr lang="tr-TR"/>
              <a:t>Bağımsız yaşam ve topluma katılım (md. 19);</a:t>
            </a:r>
          </a:p>
          <a:p>
            <a:pPr>
              <a:lnSpc>
                <a:spcPct val="80000"/>
              </a:lnSpc>
            </a:pPr>
            <a:r>
              <a:rPr lang="tr-TR"/>
              <a:t>Bilgi ve iletişim hizmetleri (md. 21);</a:t>
            </a:r>
          </a:p>
          <a:p>
            <a:pPr>
              <a:lnSpc>
                <a:spcPct val="80000"/>
              </a:lnSpc>
            </a:pPr>
            <a:r>
              <a:rPr lang="tr-TR"/>
              <a:t>Eğitim (md. 24);</a:t>
            </a:r>
          </a:p>
          <a:p>
            <a:pPr>
              <a:lnSpc>
                <a:spcPct val="80000"/>
              </a:lnSpc>
            </a:pPr>
            <a:r>
              <a:rPr lang="tr-TR"/>
              <a:t>Sağlık (md. 25);</a:t>
            </a:r>
          </a:p>
          <a:p>
            <a:pPr>
              <a:lnSpc>
                <a:spcPct val="80000"/>
              </a:lnSpc>
            </a:pPr>
            <a:r>
              <a:rPr lang="tr-TR"/>
              <a:t>Habilitasyon ve rehabilitasyon (md. 26);</a:t>
            </a:r>
          </a:p>
          <a:p>
            <a:pPr>
              <a:lnSpc>
                <a:spcPct val="80000"/>
              </a:lnSpc>
            </a:pPr>
            <a:r>
              <a:rPr lang="tr-TR"/>
              <a:t>Çalışma ve istihdam (md. 27);</a:t>
            </a:r>
          </a:p>
          <a:p>
            <a:pPr>
              <a:lnSpc>
                <a:spcPct val="80000"/>
              </a:lnSpc>
            </a:pPr>
            <a:r>
              <a:rPr lang="tr-TR"/>
              <a:t>Yeterli yaşam standardı ve sosyal korunma (md. 28);</a:t>
            </a:r>
          </a:p>
          <a:p>
            <a:pPr>
              <a:lnSpc>
                <a:spcPct val="80000"/>
              </a:lnSpc>
            </a:pPr>
            <a:r>
              <a:rPr lang="tr-TR"/>
              <a:t>Siyasal ve toplumsal yaşama katılım (md. 29);</a:t>
            </a:r>
          </a:p>
          <a:p>
            <a:pPr>
              <a:lnSpc>
                <a:spcPct val="80000"/>
              </a:lnSpc>
            </a:pPr>
            <a:r>
              <a:rPr lang="tr-TR"/>
              <a:t>Kültürel yaşama, dinlenme, boş zaman aktiviteleri ve spor faaliyetlerine katılım (md. 30)</a:t>
            </a:r>
          </a:p>
          <a:p>
            <a:pPr marL="0" indent="0">
              <a:buNone/>
            </a:pPr>
            <a:endParaRPr lang="tr-TR"/>
          </a:p>
        </p:txBody>
      </p:sp>
      <p:sp>
        <p:nvSpPr>
          <p:cNvPr id="3" name="Title 2"/>
          <p:cNvSpPr>
            <a:spLocks noGrp="1"/>
          </p:cNvSpPr>
          <p:nvPr>
            <p:ph type="title"/>
          </p:nvPr>
        </p:nvSpPr>
        <p:spPr/>
        <p:txBody>
          <a:bodyPr/>
          <a:lstStyle/>
          <a:p>
            <a:r>
              <a:rPr lang="tr-TR" smtClean="0"/>
              <a:t>Erişilebilirlik</a:t>
            </a:r>
            <a:endParaRPr lang="tr-TR"/>
          </a:p>
        </p:txBody>
      </p:sp>
    </p:spTree>
    <p:extLst>
      <p:ext uri="{BB962C8B-B14F-4D97-AF65-F5344CB8AC3E}">
        <p14:creationId xmlns:p14="http://schemas.microsoft.com/office/powerpoint/2010/main" val="2242572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smtClean="0"/>
              <a:t>Fiziksel mekanlara;</a:t>
            </a:r>
          </a:p>
          <a:p>
            <a:r>
              <a:rPr lang="tr-TR" smtClean="0"/>
              <a:t>Bilgiye;</a:t>
            </a:r>
          </a:p>
          <a:p>
            <a:r>
              <a:rPr lang="tr-TR" smtClean="0"/>
              <a:t>Hizmete erişim (acil sağlık ve güvenlik hizmetleri dahil).</a:t>
            </a:r>
            <a:endParaRPr lang="tr-TR"/>
          </a:p>
        </p:txBody>
      </p:sp>
      <p:sp>
        <p:nvSpPr>
          <p:cNvPr id="3" name="Title 2"/>
          <p:cNvSpPr>
            <a:spLocks noGrp="1"/>
          </p:cNvSpPr>
          <p:nvPr>
            <p:ph type="title"/>
          </p:nvPr>
        </p:nvSpPr>
        <p:spPr/>
        <p:txBody>
          <a:bodyPr/>
          <a:lstStyle/>
          <a:p>
            <a:r>
              <a:rPr lang="tr-TR" smtClean="0"/>
              <a:t>Erişilebilirlik</a:t>
            </a:r>
            <a:endParaRPr lang="tr-TR"/>
          </a:p>
        </p:txBody>
      </p:sp>
    </p:spTree>
    <p:extLst>
      <p:ext uri="{BB962C8B-B14F-4D97-AF65-F5344CB8AC3E}">
        <p14:creationId xmlns:p14="http://schemas.microsoft.com/office/powerpoint/2010/main" val="3636348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80000"/>
              </a:lnSpc>
            </a:pPr>
            <a:r>
              <a:rPr lang="tr-TR" sz="2300"/>
              <a:t>Yaşama hakkı, kişi özgürlüğü ve güvenliği (md. 10 ve 14);</a:t>
            </a:r>
          </a:p>
          <a:p>
            <a:pPr>
              <a:lnSpc>
                <a:spcPct val="80000"/>
              </a:lnSpc>
            </a:pPr>
            <a:r>
              <a:rPr lang="tr-TR" sz="2300"/>
              <a:t>Yasa önünde eşit tanınma (md. 12);</a:t>
            </a:r>
          </a:p>
          <a:p>
            <a:pPr>
              <a:lnSpc>
                <a:spcPct val="80000"/>
              </a:lnSpc>
            </a:pPr>
            <a:r>
              <a:rPr lang="tr-TR" sz="2300"/>
              <a:t>Adalete erişim (md. 13);</a:t>
            </a:r>
          </a:p>
          <a:p>
            <a:pPr>
              <a:lnSpc>
                <a:spcPct val="80000"/>
              </a:lnSpc>
            </a:pPr>
            <a:r>
              <a:rPr lang="tr-TR" sz="2300"/>
              <a:t>İşkence yasağı (md. 15);</a:t>
            </a:r>
          </a:p>
          <a:p>
            <a:pPr>
              <a:lnSpc>
                <a:spcPct val="80000"/>
              </a:lnSpc>
            </a:pPr>
            <a:r>
              <a:rPr lang="tr-TR" sz="2300"/>
              <a:t>Sömürü, şiddet veya istismara maruz kalmama (md. 16);</a:t>
            </a:r>
          </a:p>
          <a:p>
            <a:pPr>
              <a:lnSpc>
                <a:spcPct val="80000"/>
              </a:lnSpc>
            </a:pPr>
            <a:r>
              <a:rPr lang="tr-TR" sz="2300"/>
              <a:t>Bedensel ve ruhsal bütünlüğe saygı (md. 17);</a:t>
            </a:r>
          </a:p>
          <a:p>
            <a:pPr>
              <a:lnSpc>
                <a:spcPct val="80000"/>
              </a:lnSpc>
            </a:pPr>
            <a:r>
              <a:rPr lang="tr-TR" sz="2300"/>
              <a:t>Seyahat özgürlüğü ve uyrukluk (md. 18);</a:t>
            </a:r>
          </a:p>
          <a:p>
            <a:pPr>
              <a:lnSpc>
                <a:spcPct val="90000"/>
              </a:lnSpc>
            </a:pPr>
            <a:r>
              <a:rPr lang="tr-TR" sz="2300"/>
              <a:t>Toplum içinde yaşama (md. 19);</a:t>
            </a:r>
          </a:p>
          <a:p>
            <a:pPr>
              <a:lnSpc>
                <a:spcPct val="90000"/>
              </a:lnSpc>
            </a:pPr>
            <a:r>
              <a:rPr lang="tr-TR" sz="2300"/>
              <a:t>Kişisel hareketlilik (md. 20</a:t>
            </a:r>
            <a:r>
              <a:rPr lang="tr-TR" sz="2300" smtClean="0"/>
              <a:t>);</a:t>
            </a:r>
            <a:endParaRPr lang="tr-TR" sz="2300"/>
          </a:p>
        </p:txBody>
      </p:sp>
      <p:sp>
        <p:nvSpPr>
          <p:cNvPr id="3" name="Title 2"/>
          <p:cNvSpPr>
            <a:spLocks noGrp="1"/>
          </p:cNvSpPr>
          <p:nvPr>
            <p:ph type="title"/>
          </p:nvPr>
        </p:nvSpPr>
        <p:spPr/>
        <p:txBody>
          <a:bodyPr/>
          <a:lstStyle/>
          <a:p>
            <a:r>
              <a:rPr lang="tr-TR" sz="4000" smtClean="0"/>
              <a:t>Sözleşme’de güvence altına alınan haklar</a:t>
            </a:r>
            <a:endParaRPr lang="tr-TR" sz="4000"/>
          </a:p>
        </p:txBody>
      </p:sp>
    </p:spTree>
    <p:extLst>
      <p:ext uri="{BB962C8B-B14F-4D97-AF65-F5344CB8AC3E}">
        <p14:creationId xmlns:p14="http://schemas.microsoft.com/office/powerpoint/2010/main" val="892681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pPr>
            <a:r>
              <a:rPr lang="tr-TR"/>
              <a:t>Düşünce ve ifade özgürlüğü (md. 21);</a:t>
            </a:r>
          </a:p>
          <a:p>
            <a:pPr>
              <a:lnSpc>
                <a:spcPct val="90000"/>
              </a:lnSpc>
            </a:pPr>
            <a:r>
              <a:rPr lang="tr-TR"/>
              <a:t>Özel hayata saygı (md. 22);</a:t>
            </a:r>
          </a:p>
          <a:p>
            <a:pPr>
              <a:lnSpc>
                <a:spcPct val="90000"/>
              </a:lnSpc>
            </a:pPr>
            <a:r>
              <a:rPr lang="tr-TR"/>
              <a:t>Konut ve aile hayatına saygı (md. 23);</a:t>
            </a:r>
          </a:p>
          <a:p>
            <a:pPr>
              <a:lnSpc>
                <a:spcPct val="90000"/>
              </a:lnSpc>
            </a:pPr>
            <a:r>
              <a:rPr lang="tr-TR"/>
              <a:t>Eğitim hakkı (md. 24);</a:t>
            </a:r>
          </a:p>
          <a:p>
            <a:pPr>
              <a:lnSpc>
                <a:spcPct val="90000"/>
              </a:lnSpc>
            </a:pPr>
            <a:r>
              <a:rPr lang="tr-TR"/>
              <a:t>Sağlık hakkı (md. 25);</a:t>
            </a:r>
          </a:p>
          <a:p>
            <a:pPr>
              <a:lnSpc>
                <a:spcPct val="90000"/>
              </a:lnSpc>
            </a:pPr>
            <a:r>
              <a:rPr lang="tr-TR"/>
              <a:t>Çalışma hakkı (md. 27);</a:t>
            </a:r>
          </a:p>
          <a:p>
            <a:pPr>
              <a:lnSpc>
                <a:spcPct val="90000"/>
              </a:lnSpc>
            </a:pPr>
            <a:r>
              <a:rPr lang="tr-TR"/>
              <a:t>Yeterli yaşam standardı (md. 28);</a:t>
            </a:r>
          </a:p>
          <a:p>
            <a:pPr>
              <a:lnSpc>
                <a:spcPct val="90000"/>
              </a:lnSpc>
            </a:pPr>
            <a:r>
              <a:rPr lang="tr-TR"/>
              <a:t>Siyasal ve toplumsal yaşama katılım (md. 29);</a:t>
            </a:r>
          </a:p>
          <a:p>
            <a:pPr>
              <a:lnSpc>
                <a:spcPct val="90000"/>
              </a:lnSpc>
            </a:pPr>
            <a:r>
              <a:rPr lang="tr-TR"/>
              <a:t>Kültürel yaşama katılım (md. 30).</a:t>
            </a:r>
          </a:p>
        </p:txBody>
      </p:sp>
      <p:sp>
        <p:nvSpPr>
          <p:cNvPr id="3" name="Title 2"/>
          <p:cNvSpPr>
            <a:spLocks noGrp="1"/>
          </p:cNvSpPr>
          <p:nvPr>
            <p:ph type="title"/>
          </p:nvPr>
        </p:nvSpPr>
        <p:spPr/>
        <p:txBody>
          <a:bodyPr/>
          <a:lstStyle/>
          <a:p>
            <a:r>
              <a:rPr lang="tr-TR" sz="4000" smtClean="0"/>
              <a:t>Sözleşme’de güvence altına alınan haklar</a:t>
            </a:r>
            <a:endParaRPr lang="tr-TR" sz="4000"/>
          </a:p>
        </p:txBody>
      </p:sp>
    </p:spTree>
    <p:extLst>
      <p:ext uri="{BB962C8B-B14F-4D97-AF65-F5344CB8AC3E}">
        <p14:creationId xmlns:p14="http://schemas.microsoft.com/office/powerpoint/2010/main" val="2064975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GB" b="1"/>
              <a:t>Madde 13</a:t>
            </a:r>
            <a:endParaRPr lang="tr-TR"/>
          </a:p>
          <a:p>
            <a:pPr marL="0" indent="0">
              <a:buNone/>
            </a:pPr>
            <a:r>
              <a:rPr lang="en-GB" b="1" smtClean="0"/>
              <a:t>Adalete </a:t>
            </a:r>
            <a:r>
              <a:rPr lang="en-GB" b="1"/>
              <a:t>Erişim</a:t>
            </a:r>
            <a:endParaRPr lang="tr-TR"/>
          </a:p>
          <a:p>
            <a:pPr marL="0" indent="0">
              <a:buNone/>
            </a:pPr>
            <a:r>
              <a:rPr lang="en-GB" smtClean="0"/>
              <a:t>1</a:t>
            </a:r>
            <a:r>
              <a:rPr lang="en-GB"/>
              <a:t>. Taraf Devletler engellilerin diğer bireylerle eşit koşullar altında adalete etkin bir şekilde erişimini sağlamalıdır. Bunun için </a:t>
            </a:r>
            <a:r>
              <a:rPr lang="en-GB" b="1"/>
              <a:t>usule ve yaşa uygun düzenlemeler </a:t>
            </a:r>
            <a:r>
              <a:rPr lang="en-GB"/>
              <a:t>yapılmalı ve soruşturma ve diğer hazırlık aşamaları ve tanıklık dahil tüm hukuki işlemlere doğrudan ve dolaylı katılımları kolaylaştırılmalıdır.</a:t>
            </a:r>
            <a:endParaRPr lang="tr-TR"/>
          </a:p>
          <a:p>
            <a:pPr marL="0" indent="0">
              <a:buNone/>
            </a:pPr>
            <a:r>
              <a:rPr lang="en-GB" smtClean="0"/>
              <a:t>2</a:t>
            </a:r>
            <a:r>
              <a:rPr lang="en-GB"/>
              <a:t>. Taraf Devletler engellilerin adalete etkin bir şekilde erişimini sağlamak için polis ve cezaevi personeli dahil adalet sistemi çalışanlarının gerekli eğitimi almalarını sağlamalıdır.</a:t>
            </a:r>
            <a:endParaRPr lang="tr-TR"/>
          </a:p>
          <a:p>
            <a:pPr marL="0" indent="0">
              <a:buNone/>
            </a:pPr>
            <a:endParaRPr lang="tr-TR"/>
          </a:p>
        </p:txBody>
      </p:sp>
      <p:sp>
        <p:nvSpPr>
          <p:cNvPr id="3" name="Title 2"/>
          <p:cNvSpPr>
            <a:spLocks noGrp="1"/>
          </p:cNvSpPr>
          <p:nvPr>
            <p:ph type="title"/>
          </p:nvPr>
        </p:nvSpPr>
        <p:spPr/>
        <p:txBody>
          <a:bodyPr/>
          <a:lstStyle/>
          <a:p>
            <a:r>
              <a:rPr lang="tr-TR" smtClean="0"/>
              <a:t>Adalete Erişim</a:t>
            </a:r>
            <a:endParaRPr lang="tr-TR"/>
          </a:p>
        </p:txBody>
      </p:sp>
    </p:spTree>
    <p:extLst>
      <p:ext uri="{BB962C8B-B14F-4D97-AF65-F5344CB8AC3E}">
        <p14:creationId xmlns:p14="http://schemas.microsoft.com/office/powerpoint/2010/main" val="2238326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GB" b="1"/>
              <a:t>Madde 20</a:t>
            </a:r>
            <a:endParaRPr lang="tr-TR"/>
          </a:p>
          <a:p>
            <a:pPr marL="0" indent="0">
              <a:buNone/>
            </a:pPr>
            <a:r>
              <a:rPr lang="en-GB" b="1" smtClean="0"/>
              <a:t>Kişisel </a:t>
            </a:r>
            <a:r>
              <a:rPr lang="en-GB" b="1"/>
              <a:t>Hareketlilik</a:t>
            </a:r>
            <a:endParaRPr lang="tr-TR"/>
          </a:p>
          <a:p>
            <a:pPr marL="0" indent="0">
              <a:buNone/>
            </a:pPr>
            <a:r>
              <a:rPr lang="en-GB" smtClean="0"/>
              <a:t>Taraf </a:t>
            </a:r>
            <a:r>
              <a:rPr lang="en-GB"/>
              <a:t>Devletler engellilerin olanaklar çerçevesinde azami ölçüde bağımsız hareket edebilmesini sağlamak için etkin bir şekilde gerekli tüm tedbirleri alır. Bu tedbirler şunlardır:</a:t>
            </a:r>
            <a:endParaRPr lang="tr-TR"/>
          </a:p>
          <a:p>
            <a:pPr marL="0" indent="0">
              <a:buNone/>
            </a:pPr>
            <a:r>
              <a:rPr lang="en-GB" smtClean="0"/>
              <a:t>(</a:t>
            </a:r>
            <a:r>
              <a:rPr lang="en-GB"/>
              <a:t>a) Engellilerin istedikleri şekil ve zamanda ve karşılanabilir bir maliyetle hareket edebilmelerinin kolaylaştırılması;</a:t>
            </a:r>
            <a:endParaRPr lang="tr-TR"/>
          </a:p>
          <a:p>
            <a:pPr marL="0" indent="0">
              <a:buNone/>
            </a:pPr>
            <a:r>
              <a:rPr lang="en-GB" smtClean="0"/>
              <a:t>(</a:t>
            </a:r>
            <a:r>
              <a:rPr lang="en-GB"/>
              <a:t>b) Engellilerin hareketi kolaylaştırıcı kaliteli araç ve gerece, yardımcı teknolojilere, yardım sunan insanlara ve araçlara karşılanabilir bir maliyetle erişiminin kolaylaştırılması;</a:t>
            </a:r>
            <a:endParaRPr lang="tr-TR"/>
          </a:p>
          <a:p>
            <a:pPr marL="0" indent="0">
              <a:buNone/>
            </a:pPr>
            <a:r>
              <a:rPr lang="en-GB" smtClean="0"/>
              <a:t>(</a:t>
            </a:r>
            <a:r>
              <a:rPr lang="en-GB"/>
              <a:t>c) Engellilere ve engelli kişilerle çalışan uzman personele engellilerin hareket becerilerinin geliştirilmesi konusunda eğitim verilmesi;</a:t>
            </a:r>
            <a:endParaRPr lang="tr-TR"/>
          </a:p>
          <a:p>
            <a:pPr marL="0" indent="0">
              <a:buNone/>
            </a:pPr>
            <a:r>
              <a:rPr lang="en-GB" smtClean="0"/>
              <a:t>(</a:t>
            </a:r>
            <a:r>
              <a:rPr lang="en-GB"/>
              <a:t>d) Harekete yardımcı araç ve gereçlerle yardımcı teknolojileri üretenlerin engellilerin her türlü ihtiyacını dikkate almaları hususunda teşvik edilmesi.</a:t>
            </a:r>
            <a:endParaRPr lang="tr-TR"/>
          </a:p>
          <a:p>
            <a:endParaRPr lang="tr-TR"/>
          </a:p>
        </p:txBody>
      </p:sp>
      <p:sp>
        <p:nvSpPr>
          <p:cNvPr id="3" name="Title 2"/>
          <p:cNvSpPr>
            <a:spLocks noGrp="1"/>
          </p:cNvSpPr>
          <p:nvPr>
            <p:ph type="title"/>
          </p:nvPr>
        </p:nvSpPr>
        <p:spPr/>
        <p:txBody>
          <a:bodyPr/>
          <a:lstStyle/>
          <a:p>
            <a:r>
              <a:rPr lang="tr-TR" smtClean="0"/>
              <a:t>Kişisel Hareketlilik</a:t>
            </a:r>
            <a:endParaRPr lang="tr-TR"/>
          </a:p>
        </p:txBody>
      </p:sp>
    </p:spTree>
    <p:extLst>
      <p:ext uri="{BB962C8B-B14F-4D97-AF65-F5344CB8AC3E}">
        <p14:creationId xmlns:p14="http://schemas.microsoft.com/office/powerpoint/2010/main" val="123987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a:t>Kök nedene inmeyen, sonuçların etkisini azaltmaya çalışan yasal düzenlemeler; </a:t>
            </a:r>
          </a:p>
          <a:p>
            <a:r>
              <a:rPr lang="tr-TR" smtClean="0"/>
              <a:t>Hukukun düzenleme alanının sınırlı kalması;</a:t>
            </a:r>
          </a:p>
          <a:p>
            <a:r>
              <a:rPr lang="tr-TR" smtClean="0"/>
              <a:t>Bireyin yetkinliksiz/ihtiyaç sahibi olarak yansıtan bie dilin kullanımı;</a:t>
            </a:r>
          </a:p>
          <a:p>
            <a:r>
              <a:rPr lang="tr-TR" smtClean="0"/>
              <a:t>Engelli bireyi toplumun geri kalanından ayrı gören, istisnalar ve avantajlara dayalı bir mevzuat;</a:t>
            </a:r>
          </a:p>
          <a:p>
            <a:r>
              <a:rPr lang="tr-TR" smtClean="0"/>
              <a:t>Sağlık kurulu raporları aracılığıyla engellilik yüzdelerinin belirleyiciliği.</a:t>
            </a:r>
            <a:endParaRPr lang="tr-TR"/>
          </a:p>
        </p:txBody>
      </p:sp>
      <p:sp>
        <p:nvSpPr>
          <p:cNvPr id="3" name="Title 2"/>
          <p:cNvSpPr>
            <a:spLocks noGrp="1"/>
          </p:cNvSpPr>
          <p:nvPr>
            <p:ph type="title"/>
          </p:nvPr>
        </p:nvSpPr>
        <p:spPr/>
        <p:txBody>
          <a:bodyPr/>
          <a:lstStyle/>
          <a:p>
            <a:r>
              <a:rPr lang="tr-TR" sz="3000" smtClean="0"/>
              <a:t>Tıbbi Yaklaşımın Hukukun Uygulanmasına Etkisi</a:t>
            </a:r>
            <a:endParaRPr lang="tr-TR" sz="3000"/>
          </a:p>
        </p:txBody>
      </p:sp>
    </p:spTree>
    <p:extLst>
      <p:ext uri="{BB962C8B-B14F-4D97-AF65-F5344CB8AC3E}">
        <p14:creationId xmlns:p14="http://schemas.microsoft.com/office/powerpoint/2010/main" val="1357590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smtClean="0"/>
              <a:t>İstatistik ve veri toplama;</a:t>
            </a:r>
          </a:p>
          <a:p>
            <a:r>
              <a:rPr lang="tr-TR" smtClean="0"/>
              <a:t>Ulusal kurum;</a:t>
            </a:r>
          </a:p>
          <a:p>
            <a:r>
              <a:rPr lang="tr-TR" smtClean="0"/>
              <a:t>Ulusal bağımsız denetim yapıları;</a:t>
            </a:r>
          </a:p>
          <a:p>
            <a:r>
              <a:rPr lang="tr-TR" smtClean="0"/>
              <a:t>Engellilerin ve engelli örgütlerinin denetimde etkin şekilde yer alması;</a:t>
            </a:r>
          </a:p>
          <a:p>
            <a:r>
              <a:rPr lang="tr-TR" smtClean="0"/>
              <a:t>Uluslararası denetim:</a:t>
            </a:r>
          </a:p>
          <a:p>
            <a:pPr lvl="1"/>
            <a:r>
              <a:rPr lang="tr-TR" smtClean="0"/>
              <a:t>Devlet raporları/sivil toplum raporları;</a:t>
            </a:r>
          </a:p>
          <a:p>
            <a:pPr lvl="1"/>
            <a:r>
              <a:rPr lang="tr-TR" smtClean="0">
                <a:solidFill>
                  <a:srgbClr val="FF0000"/>
                </a:solidFill>
              </a:rPr>
              <a:t>İhtiyari Protokol’ün öngördüğü denetim usulleri Türkiye henüz taraf olmadığından, Türkiye bakımından geçerli değil).</a:t>
            </a:r>
            <a:endParaRPr lang="tr-TR">
              <a:solidFill>
                <a:srgbClr val="FF0000"/>
              </a:solidFill>
            </a:endParaRPr>
          </a:p>
        </p:txBody>
      </p:sp>
      <p:sp>
        <p:nvSpPr>
          <p:cNvPr id="2" name="Title 1"/>
          <p:cNvSpPr>
            <a:spLocks noGrp="1"/>
          </p:cNvSpPr>
          <p:nvPr>
            <p:ph type="title"/>
          </p:nvPr>
        </p:nvSpPr>
        <p:spPr/>
        <p:txBody>
          <a:bodyPr/>
          <a:lstStyle/>
          <a:p>
            <a:r>
              <a:rPr lang="tr-TR" smtClean="0"/>
              <a:t>İzleme</a:t>
            </a:r>
            <a:endParaRPr lang="tr-TR"/>
          </a:p>
        </p:txBody>
      </p:sp>
    </p:spTree>
    <p:extLst>
      <p:ext uri="{BB962C8B-B14F-4D97-AF65-F5344CB8AC3E}">
        <p14:creationId xmlns:p14="http://schemas.microsoft.com/office/powerpoint/2010/main" val="2032009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tr-TR" smtClean="0"/>
              <a:t>Hukukun bireyi daha da yapamaz kılmaması (sınırlamaları korumaması – örn. Evde çalıştırma);</a:t>
            </a:r>
          </a:p>
          <a:p>
            <a:r>
              <a:rPr lang="tr-TR" smtClean="0"/>
              <a:t>Hukukun bireyi özgürleştiren, yapabilir kılan bir araç olarak kullanılması (örn. Erişilebilirlik tedbirlerinin alınmasının mahkemelerce zorlanması);</a:t>
            </a:r>
          </a:p>
          <a:p>
            <a:r>
              <a:rPr lang="tr-TR" smtClean="0"/>
              <a:t>«Koruma amacı»nın bireyin hak ve özgürlüklerini sınırlandırmaya neden olacak bir araç haline gelmesinin önlenmesi; </a:t>
            </a:r>
          </a:p>
          <a:p>
            <a:r>
              <a:rPr lang="tr-TR" smtClean="0"/>
              <a:t>Hukukun engelli bireyin dezavantajlarını ortadan kaldırmak için aldığı tedbirlerin, engelli bireyler için bir dezavantaj haline gelecek şekilde yorumlanmaması (kota, engellilere yönelik sınavlar);</a:t>
            </a:r>
          </a:p>
          <a:p>
            <a:r>
              <a:rPr lang="tr-TR" smtClean="0"/>
              <a:t>Engellilerin her birey gibi insan hak ve özgürlüklerine tam ve eşit şekilde sahip olduğunun istisnasız benimsenmesi.  </a:t>
            </a:r>
            <a:endParaRPr lang="tr-TR"/>
          </a:p>
        </p:txBody>
      </p:sp>
      <p:sp>
        <p:nvSpPr>
          <p:cNvPr id="3" name="Title 2"/>
          <p:cNvSpPr>
            <a:spLocks noGrp="1"/>
          </p:cNvSpPr>
          <p:nvPr>
            <p:ph type="title"/>
          </p:nvPr>
        </p:nvSpPr>
        <p:spPr/>
        <p:txBody>
          <a:bodyPr/>
          <a:lstStyle/>
          <a:p>
            <a:r>
              <a:rPr lang="tr-TR" sz="3000" smtClean="0"/>
              <a:t>İnsan Hakları Yaklaşımının Hakim Kılınması</a:t>
            </a:r>
            <a:endParaRPr lang="tr-TR" sz="3000"/>
          </a:p>
        </p:txBody>
      </p:sp>
    </p:spTree>
    <p:extLst>
      <p:ext uri="{BB962C8B-B14F-4D97-AF65-F5344CB8AC3E}">
        <p14:creationId xmlns:p14="http://schemas.microsoft.com/office/powerpoint/2010/main" val="262577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smtClean="0"/>
              <a:t>Doğrudan uygulanabilir olma/olmama;</a:t>
            </a:r>
          </a:p>
          <a:p>
            <a:r>
              <a:rPr lang="tr-TR" smtClean="0"/>
              <a:t>Otonom anlamın benimsenmesi (örn. Engelli tanımı);</a:t>
            </a:r>
          </a:p>
          <a:p>
            <a:r>
              <a:rPr lang="tr-TR" smtClean="0"/>
              <a:t>Orjinal metnin bağlayıcılığı;</a:t>
            </a:r>
          </a:p>
          <a:p>
            <a:r>
              <a:rPr lang="tr-TR" smtClean="0"/>
              <a:t>Amaçsal yorum (örn. ehliyet);</a:t>
            </a:r>
          </a:p>
          <a:p>
            <a:r>
              <a:rPr lang="tr-TR" smtClean="0"/>
              <a:t>Etkililik/amaca varmaya elverişli yorum: sonuç odaklı yorum (örn. İspat yükü);</a:t>
            </a:r>
          </a:p>
          <a:p>
            <a:r>
              <a:rPr lang="tr-TR" smtClean="0"/>
              <a:t>Bütüncüllük (örn. Kişisel hareketliliği sağlaması için temin edilen tekerlekli sandalyenin bireyin sağlığını olumsuz etkilemesi riskinin gözetilmesi).</a:t>
            </a:r>
          </a:p>
          <a:p>
            <a:endParaRPr lang="tr-TR"/>
          </a:p>
        </p:txBody>
      </p:sp>
      <p:sp>
        <p:nvSpPr>
          <p:cNvPr id="3" name="Title 2"/>
          <p:cNvSpPr>
            <a:spLocks noGrp="1"/>
          </p:cNvSpPr>
          <p:nvPr>
            <p:ph type="title"/>
          </p:nvPr>
        </p:nvSpPr>
        <p:spPr/>
        <p:txBody>
          <a:bodyPr/>
          <a:lstStyle/>
          <a:p>
            <a:r>
              <a:rPr lang="tr-TR" sz="3000" smtClean="0"/>
              <a:t>İnsan Hakları Sözleşmelerine </a:t>
            </a:r>
            <a:br>
              <a:rPr lang="tr-TR" sz="3000" smtClean="0"/>
            </a:br>
            <a:r>
              <a:rPr lang="tr-TR" sz="3000" smtClean="0"/>
              <a:t>Hakim Bazı İlkeler</a:t>
            </a:r>
            <a:endParaRPr lang="tr-TR" sz="3000"/>
          </a:p>
        </p:txBody>
      </p:sp>
    </p:spTree>
    <p:extLst>
      <p:ext uri="{BB962C8B-B14F-4D97-AF65-F5344CB8AC3E}">
        <p14:creationId xmlns:p14="http://schemas.microsoft.com/office/powerpoint/2010/main" val="38221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tr-TR"/>
              <a:t>Tedrici (aşamalı) olarak yerine getirilecek yükümlülükler.</a:t>
            </a:r>
          </a:p>
          <a:p>
            <a:pPr lvl="1"/>
            <a:r>
              <a:rPr lang="tr-TR"/>
              <a:t>Devletin mali kaynaklarına atıf yapar;</a:t>
            </a:r>
          </a:p>
          <a:p>
            <a:pPr lvl="1"/>
            <a:r>
              <a:rPr lang="tr-TR"/>
              <a:t>Bir iyiniyetle ilerleme yükümlülüğü öngörür;</a:t>
            </a:r>
          </a:p>
          <a:p>
            <a:pPr lvl="1"/>
            <a:r>
              <a:rPr lang="tr-TR"/>
              <a:t>Mevcut halden geri adım atmama yükümlülüğü;</a:t>
            </a:r>
          </a:p>
          <a:p>
            <a:pPr lvl="1"/>
            <a:r>
              <a:rPr lang="tr-TR"/>
              <a:t>Bu tür yükümlülüklerin yasada düzenlenmesinde kademelendirme yükümlülüğü (örn. Erişilebilirlik/ulaşılabilirlik);</a:t>
            </a:r>
          </a:p>
          <a:p>
            <a:pPr lvl="1"/>
            <a:r>
              <a:rPr lang="tr-TR"/>
              <a:t>Önceliklerin tespiti;</a:t>
            </a:r>
          </a:p>
          <a:p>
            <a:pPr lvl="1"/>
            <a:r>
              <a:rPr lang="tr-TR"/>
              <a:t>Göstergeler tespiti (örn. Engelli çocukların eğitime katılımı);</a:t>
            </a:r>
          </a:p>
          <a:p>
            <a:pPr lvl="1"/>
            <a:r>
              <a:rPr lang="tr-TR"/>
              <a:t>Sorumlu kişinin açıkça belirtilmesi (hesap verilebilirlik);</a:t>
            </a:r>
          </a:p>
          <a:p>
            <a:pPr lvl="1"/>
            <a:r>
              <a:rPr lang="tr-TR"/>
              <a:t>Yaptırım. </a:t>
            </a:r>
          </a:p>
          <a:p>
            <a:endParaRPr lang="tr-TR"/>
          </a:p>
        </p:txBody>
      </p:sp>
      <p:sp>
        <p:nvSpPr>
          <p:cNvPr id="3" name="Title 2"/>
          <p:cNvSpPr>
            <a:spLocks noGrp="1"/>
          </p:cNvSpPr>
          <p:nvPr>
            <p:ph type="title"/>
          </p:nvPr>
        </p:nvSpPr>
        <p:spPr/>
        <p:txBody>
          <a:bodyPr/>
          <a:lstStyle/>
          <a:p>
            <a:r>
              <a:rPr lang="tr-TR" sz="3000"/>
              <a:t>Program niteliğindeki hükümlerin </a:t>
            </a:r>
            <a:r>
              <a:rPr lang="tr-TR" sz="3000"/>
              <a:t>uygulanmasının </a:t>
            </a:r>
            <a:r>
              <a:rPr lang="tr-TR" sz="3000" smtClean="0"/>
              <a:t>izlenmesi</a:t>
            </a:r>
            <a:endParaRPr lang="tr-TR" sz="3000"/>
          </a:p>
        </p:txBody>
      </p:sp>
    </p:spTree>
    <p:extLst>
      <p:ext uri="{BB962C8B-B14F-4D97-AF65-F5344CB8AC3E}">
        <p14:creationId xmlns:p14="http://schemas.microsoft.com/office/powerpoint/2010/main" val="19567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a:t>«...</a:t>
            </a:r>
          </a:p>
          <a:p>
            <a:pPr marL="0" indent="0">
              <a:buNone/>
            </a:pPr>
            <a:r>
              <a:rPr lang="tr-TR"/>
              <a:t>Usulüne göre yürürlüğe konulmuş milletlerarası andlaşmalar kanun hükmündedir. ... (Ek cümle: 7.5.2004-5170/7 md.) Usulüne göre yürürlüğe konulmuş temel hak ve özgürlüklere ilişkin milletlerarası andlaşmalarla kanunların aynı konuda farklı hükümler içermesi nedeniyle çıkabilecek uyuşmazlıklarda milletlerarası andlaşma hükümleri esas alınır.»</a:t>
            </a:r>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244968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smtClean="0"/>
              <a:t>Çatışmanın tespiti: </a:t>
            </a:r>
          </a:p>
          <a:p>
            <a:pPr lvl="1"/>
            <a:r>
              <a:rPr lang="tr-TR" smtClean="0"/>
              <a:t>Sözleşme’nin amacına varmasını engelleyen veya zorlaştıran hükümler </a:t>
            </a:r>
          </a:p>
          <a:p>
            <a:pPr lvl="2"/>
            <a:r>
              <a:rPr lang="tr-TR" smtClean="0"/>
              <a:t>örn. ÖTV indirimi. </a:t>
            </a:r>
          </a:p>
          <a:p>
            <a:pPr lvl="2"/>
            <a:r>
              <a:rPr lang="tr-TR"/>
              <a:t>ö</a:t>
            </a:r>
            <a:r>
              <a:rPr lang="tr-TR" smtClean="0"/>
              <a:t>rn. Yeterince engelli olmayı gerektiren bazı hükümlerin uygulanması</a:t>
            </a:r>
          </a:p>
          <a:p>
            <a:pPr lvl="2"/>
            <a:r>
              <a:rPr lang="tr-TR" smtClean="0"/>
              <a:t>Örn. İspat yükü</a:t>
            </a:r>
            <a:endParaRPr lang="tr-TR"/>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56125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sz="2200"/>
              <a:t>Neden yeni bir sözleşme?</a:t>
            </a:r>
          </a:p>
          <a:p>
            <a:pPr lvl="1"/>
            <a:r>
              <a:rPr lang="tr-TR"/>
              <a:t>Mevcut Sözleşmeler</a:t>
            </a:r>
          </a:p>
          <a:p>
            <a:pPr lvl="1"/>
            <a:r>
              <a:rPr lang="tr-TR"/>
              <a:t>Yeni haklar?</a:t>
            </a:r>
          </a:p>
          <a:p>
            <a:pPr lvl="1"/>
            <a:r>
              <a:rPr lang="tr-TR"/>
              <a:t>Hakların yeniden yorumu/yükümlülüklerin açıklanması </a:t>
            </a:r>
          </a:p>
          <a:p>
            <a:pPr lvl="1"/>
            <a:r>
              <a:rPr lang="tr-TR"/>
              <a:t>Söylem değişimi:</a:t>
            </a:r>
          </a:p>
          <a:p>
            <a:pPr lvl="2"/>
            <a:r>
              <a:rPr lang="tr-TR" sz="2200"/>
              <a:t>hakkında karar verilen ve uygulanan </a:t>
            </a:r>
            <a:r>
              <a:rPr lang="tr-TR" sz="2200" smtClean="0"/>
              <a:t>pasif nesneden</a:t>
            </a:r>
            <a:r>
              <a:rPr lang="tr-TR" sz="2200"/>
              <a:t>, hak sahibi, özerk bireye;</a:t>
            </a:r>
          </a:p>
          <a:p>
            <a:pPr lvl="2"/>
            <a:r>
              <a:rPr lang="tr-TR" sz="2200"/>
              <a:t>entegrasyon anlayışından içermeci toplum </a:t>
            </a:r>
            <a:r>
              <a:rPr lang="tr-TR" sz="2200" smtClean="0"/>
              <a:t>anlayışına.</a:t>
            </a:r>
            <a:endParaRPr lang="tr-TR" sz="2200"/>
          </a:p>
          <a:p>
            <a:endParaRPr lang="tr-TR"/>
          </a:p>
        </p:txBody>
      </p:sp>
      <p:sp>
        <p:nvSpPr>
          <p:cNvPr id="3" name="Title 2"/>
          <p:cNvSpPr>
            <a:spLocks noGrp="1"/>
          </p:cNvSpPr>
          <p:nvPr>
            <p:ph type="title"/>
          </p:nvPr>
        </p:nvSpPr>
        <p:spPr/>
        <p:txBody>
          <a:bodyPr/>
          <a:lstStyle/>
          <a:p>
            <a:r>
              <a:rPr lang="tr-TR" smtClean="0"/>
              <a:t>Sözleşme</a:t>
            </a:r>
            <a:endParaRPr lang="tr-TR"/>
          </a:p>
        </p:txBody>
      </p:sp>
    </p:spTree>
    <p:extLst>
      <p:ext uri="{BB962C8B-B14F-4D97-AF65-F5344CB8AC3E}">
        <p14:creationId xmlns:p14="http://schemas.microsoft.com/office/powerpoint/2010/main" val="32943541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135</TotalTime>
  <Words>1988</Words>
  <Application>Microsoft Office PowerPoint</Application>
  <PresentationFormat>On-screen Show (4:3)</PresentationFormat>
  <Paragraphs>194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Hardcover</vt:lpstr>
      <vt:lpstr>Birleşmiş Milletler Engelli Hakları Sözleşmesi’ne Giriş</vt:lpstr>
      <vt:lpstr>Engelliliğe Hakim Yaklaşımlar</vt:lpstr>
      <vt:lpstr>Tıbbi Yaklaşımın Hukukun Uygulanmasına Etkisi</vt:lpstr>
      <vt:lpstr>İnsan Hakları Yaklaşımının Hakim Kılınması</vt:lpstr>
      <vt:lpstr>İnsan Hakları Sözleşmelerine  Hakim Bazı İlkeler</vt:lpstr>
      <vt:lpstr>Program niteliğindeki hükümlerin uygulanmasının izlenmesi</vt:lpstr>
      <vt:lpstr>Anayasa md. 90</vt:lpstr>
      <vt:lpstr>Anayasa md. 90</vt:lpstr>
      <vt:lpstr>Sözleşme</vt:lpstr>
      <vt:lpstr>Sözleşme</vt:lpstr>
      <vt:lpstr>Sözleşme’nin genel yapısı</vt:lpstr>
      <vt:lpstr>Sözleşme</vt:lpstr>
      <vt:lpstr>Sözleşme</vt:lpstr>
      <vt:lpstr>Madde 2 - Tanımlar</vt:lpstr>
      <vt:lpstr>Madde 3 – Genel İlkeler</vt:lpstr>
      <vt:lpstr>Ayrımcılık Yasağı ve Eşitlik</vt:lpstr>
      <vt:lpstr>Ayrımcılık yasağı (md. 2 ve 5)</vt:lpstr>
      <vt:lpstr>Ayrımcılık yasağı</vt:lpstr>
      <vt:lpstr>Makul düzenleme</vt:lpstr>
      <vt:lpstr>Ayrımcılık Yasağı ve Makul düzenleme</vt:lpstr>
      <vt:lpstr>Ayrımcılık Yasağı ve İspat Yükü</vt:lpstr>
      <vt:lpstr>Ayrımcılık Yasağının Uygulanması</vt:lpstr>
      <vt:lpstr>Ayrımcılık Yasağı ve Eşitlik</vt:lpstr>
      <vt:lpstr>Erişilebilirlik</vt:lpstr>
      <vt:lpstr>Erişilebilirlik</vt:lpstr>
      <vt:lpstr>Sözleşme’de güvence altına alınan haklar</vt:lpstr>
      <vt:lpstr>Sözleşme’de güvence altına alınan haklar</vt:lpstr>
      <vt:lpstr>Adalete Erişim</vt:lpstr>
      <vt:lpstr>Kişisel Hareketlilik</vt:lpstr>
      <vt:lpstr>İzleme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Birleşmiş Milletler Engelli Hakları Sözleşmesi’ne Giriş</dc:title>
  <dc:creator>EEe</dc:creator>
  <cp:lastModifiedBy>EEe</cp:lastModifiedBy>
  <cp:revision>14</cp:revision>
  <dcterms:created xsi:type="dcterms:W3CDTF">2012-11-09T05:52:54Z</dcterms:created>
  <dcterms:modified xsi:type="dcterms:W3CDTF">2012-11-19T07:06:26Z</dcterms:modified>
</cp:coreProperties>
</file>