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9" r:id="rId8"/>
    <p:sldId id="262" r:id="rId9"/>
    <p:sldId id="263" r:id="rId10"/>
    <p:sldId id="264" r:id="rId11"/>
    <p:sldId id="267" r:id="rId12"/>
    <p:sldId id="270" r:id="rId13"/>
    <p:sldId id="268" r:id="rId14"/>
    <p:sldId id="265" r:id="rId15"/>
    <p:sldId id="271" r:id="rId16"/>
    <p:sldId id="266"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11CC411-B12E-443E-B714-274B55C64028}" type="datetimeFigureOut">
              <a:rPr lang="tr-TR" smtClean="0"/>
              <a:t>09.11.2012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1DBB8AA-9C28-4B90-8341-2203967B6523}"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CC411-B12E-443E-B714-274B55C64028}" type="datetimeFigureOut">
              <a:rPr lang="tr-TR" smtClean="0"/>
              <a:t>09.11.2012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DBB8AA-9C28-4B90-8341-2203967B6523}"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CC411-B12E-443E-B714-274B55C64028}" type="datetimeFigureOut">
              <a:rPr lang="tr-TR" smtClean="0"/>
              <a:t>09.11.2012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DBB8AA-9C28-4B90-8341-2203967B6523}"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CC411-B12E-443E-B714-274B55C64028}" type="datetimeFigureOut">
              <a:rPr lang="tr-TR" smtClean="0"/>
              <a:t>09.11.2012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DBB8AA-9C28-4B90-8341-2203967B6523}" type="slidenum">
              <a:rPr lang="tr-TR" smtClean="0"/>
              <a:t>‹#›</a:t>
            </a:fld>
            <a:endParaRPr lang="tr-T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1CC411-B12E-443E-B714-274B55C64028}" type="datetimeFigureOut">
              <a:rPr lang="tr-TR" smtClean="0"/>
              <a:t>09.11.2012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DBB8AA-9C28-4B90-8341-2203967B6523}"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1CC411-B12E-443E-B714-274B55C64028}" type="datetimeFigureOut">
              <a:rPr lang="tr-TR" smtClean="0"/>
              <a:t>09.11.2012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DBB8AA-9C28-4B90-8341-2203967B6523}"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1CC411-B12E-443E-B714-274B55C64028}" type="datetimeFigureOut">
              <a:rPr lang="tr-TR" smtClean="0"/>
              <a:t>09.11.2012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DBB8AA-9C28-4B90-8341-2203967B6523}"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1CC411-B12E-443E-B714-274B55C64028}" type="datetimeFigureOut">
              <a:rPr lang="tr-TR" smtClean="0"/>
              <a:t>09.11.2012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DBB8AA-9C28-4B90-8341-2203967B6523}"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CC411-B12E-443E-B714-274B55C64028}" type="datetimeFigureOut">
              <a:rPr lang="tr-TR" smtClean="0"/>
              <a:t>09.11.2012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1DBB8AA-9C28-4B90-8341-2203967B652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1CC411-B12E-443E-B714-274B55C64028}" type="datetimeFigureOut">
              <a:rPr lang="tr-TR" smtClean="0"/>
              <a:t>09.11.2012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DBB8AA-9C28-4B90-8341-2203967B652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1CC411-B12E-443E-B714-274B55C64028}" type="datetimeFigureOut">
              <a:rPr lang="tr-TR" smtClean="0"/>
              <a:t>09.11.2012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DBB8AA-9C28-4B90-8341-2203967B652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11CC411-B12E-443E-B714-274B55C64028}" type="datetimeFigureOut">
              <a:rPr lang="tr-TR" smtClean="0"/>
              <a:t>09.11.2012</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1DBB8AA-9C28-4B90-8341-2203967B652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z="3600" smtClean="0"/>
              <a:t>Yasamanın</a:t>
            </a:r>
            <a:br>
              <a:rPr lang="tr-TR" sz="3600" smtClean="0"/>
            </a:br>
            <a:r>
              <a:rPr lang="tr-TR" sz="3600" smtClean="0"/>
              <a:t> İnsan Hakları Sözleşmelerine İlişkin Yükümlülükleri</a:t>
            </a:r>
            <a:endParaRPr lang="tr-TR" sz="3600"/>
          </a:p>
        </p:txBody>
      </p:sp>
      <p:sp>
        <p:nvSpPr>
          <p:cNvPr id="3" name="Subtitle 2"/>
          <p:cNvSpPr>
            <a:spLocks noGrp="1"/>
          </p:cNvSpPr>
          <p:nvPr>
            <p:ph type="subTitle" idx="1"/>
          </p:nvPr>
        </p:nvSpPr>
        <p:spPr/>
        <p:txBody>
          <a:bodyPr/>
          <a:lstStyle/>
          <a:p>
            <a:r>
              <a:rPr lang="tr-TR" smtClean="0"/>
              <a:t>Yrd. Doç. Dr. İdil Işıl GÜL</a:t>
            </a:r>
          </a:p>
          <a:p>
            <a:r>
              <a:rPr lang="tr-TR" smtClean="0"/>
              <a:t>9 Kasım 2012 - Afyonkarahisar</a:t>
            </a:r>
            <a:endParaRPr lang="tr-TR"/>
          </a:p>
        </p:txBody>
      </p:sp>
    </p:spTree>
    <p:extLst>
      <p:ext uri="{BB962C8B-B14F-4D97-AF65-F5344CB8AC3E}">
        <p14:creationId xmlns:p14="http://schemas.microsoft.com/office/powerpoint/2010/main" val="1348073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tr-TR" smtClean="0"/>
              <a:t>İnsan hakları sözleşmelerinin yerine getirilişine ilişkin bir başka ayrım daha bulunmaktadır:</a:t>
            </a:r>
          </a:p>
          <a:p>
            <a:pPr lvl="1"/>
            <a:r>
              <a:rPr lang="tr-TR" smtClean="0"/>
              <a:t>Derhal yerine getirilecek yükümlülükler (örn. Ayrımcılık yasağı);</a:t>
            </a:r>
          </a:p>
          <a:p>
            <a:pPr lvl="1"/>
            <a:r>
              <a:rPr lang="tr-TR" smtClean="0"/>
              <a:t>Tedrici (aşamalı) olarak yerine getirilecek yükümlülükler.</a:t>
            </a:r>
          </a:p>
          <a:p>
            <a:pPr lvl="2"/>
            <a:r>
              <a:rPr lang="tr-TR" smtClean="0"/>
              <a:t>Devletin mali kaynaklarına atıf yapar;</a:t>
            </a:r>
          </a:p>
          <a:p>
            <a:pPr lvl="2"/>
            <a:r>
              <a:rPr lang="tr-TR" smtClean="0"/>
              <a:t>Bir iyiniyetle ilerleme yükümlülüğü öngörür;</a:t>
            </a:r>
          </a:p>
          <a:p>
            <a:pPr lvl="2"/>
            <a:r>
              <a:rPr lang="tr-TR" smtClean="0"/>
              <a:t>Mevcut halden geri adım atmama yükümlülüğü;</a:t>
            </a:r>
          </a:p>
          <a:p>
            <a:pPr lvl="2"/>
            <a:r>
              <a:rPr lang="tr-TR" smtClean="0"/>
              <a:t>Bu tür yükümlülüklerin yasada düzenlenmesinde kademelendirme yükümlülüğü </a:t>
            </a:r>
            <a:r>
              <a:rPr lang="tr-TR"/>
              <a:t>(örn. Erişilebilirlik/ulaşılabilirlik</a:t>
            </a:r>
            <a:r>
              <a:rPr lang="tr-TR" smtClean="0"/>
              <a:t>);</a:t>
            </a:r>
          </a:p>
          <a:p>
            <a:pPr lvl="2"/>
            <a:r>
              <a:rPr lang="tr-TR" smtClean="0"/>
              <a:t>Önceliklerin tespiti;</a:t>
            </a:r>
          </a:p>
          <a:p>
            <a:pPr lvl="2"/>
            <a:r>
              <a:rPr lang="tr-TR" smtClean="0"/>
              <a:t>Göstergeler tespiti (örn. Engelli çocukların eğitime katılımı);</a:t>
            </a:r>
          </a:p>
          <a:p>
            <a:pPr lvl="2"/>
            <a:r>
              <a:rPr lang="tr-TR" smtClean="0"/>
              <a:t>Sorumlu kişinin açıkça belirtilmesi (hesap verilebilirlik);</a:t>
            </a:r>
          </a:p>
          <a:p>
            <a:pPr lvl="2"/>
            <a:r>
              <a:rPr lang="tr-TR" smtClean="0"/>
              <a:t>Yaptırım. </a:t>
            </a:r>
          </a:p>
          <a:p>
            <a:pPr lvl="2"/>
            <a:endParaRPr lang="tr-TR" smtClean="0"/>
          </a:p>
          <a:p>
            <a:pPr lvl="1"/>
            <a:endParaRPr lang="tr-TR" smtClean="0"/>
          </a:p>
          <a:p>
            <a:pPr lvl="1"/>
            <a:endParaRPr lang="tr-TR" smtClean="0"/>
          </a:p>
          <a:p>
            <a:pPr lvl="1"/>
            <a:endParaRPr lang="tr-TR"/>
          </a:p>
        </p:txBody>
      </p:sp>
      <p:sp>
        <p:nvSpPr>
          <p:cNvPr id="3" name="Title 2"/>
          <p:cNvSpPr>
            <a:spLocks noGrp="1"/>
          </p:cNvSpPr>
          <p:nvPr>
            <p:ph type="title"/>
          </p:nvPr>
        </p:nvSpPr>
        <p:spPr/>
        <p:txBody>
          <a:bodyPr/>
          <a:lstStyle/>
          <a:p>
            <a:r>
              <a:rPr lang="tr-TR" sz="4000" smtClean="0"/>
              <a:t>Yasamanın Yükümlülükleri</a:t>
            </a:r>
            <a:endParaRPr lang="tr-TR" sz="4000"/>
          </a:p>
        </p:txBody>
      </p:sp>
    </p:spTree>
    <p:extLst>
      <p:ext uri="{BB962C8B-B14F-4D97-AF65-F5344CB8AC3E}">
        <p14:creationId xmlns:p14="http://schemas.microsoft.com/office/powerpoint/2010/main" val="1093497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tr-TR" smtClean="0"/>
              <a:t>Etkililik </a:t>
            </a:r>
            <a:r>
              <a:rPr lang="tr-TR"/>
              <a:t>(yükümlülüğün yerine getirilmesi için alınan tedbirin, bu amaca varmaya uygun ve elverişli olması </a:t>
            </a:r>
            <a:r>
              <a:rPr lang="tr-TR" smtClean="0"/>
              <a:t>gerekir);</a:t>
            </a:r>
            <a:endParaRPr lang="tr-TR"/>
          </a:p>
          <a:p>
            <a:pPr lvl="1"/>
            <a:r>
              <a:rPr lang="tr-TR"/>
              <a:t>Girdi odaklı değil; çıktı odaklı yaklaşım</a:t>
            </a:r>
            <a:r>
              <a:rPr lang="tr-TR" smtClean="0"/>
              <a:t>;</a:t>
            </a:r>
          </a:p>
          <a:p>
            <a:r>
              <a:rPr lang="tr-TR" sz="2200" smtClean="0"/>
              <a:t>Yasanın </a:t>
            </a:r>
            <a:r>
              <a:rPr lang="tr-TR" sz="2200" smtClean="0"/>
              <a:t>hem </a:t>
            </a:r>
            <a:r>
              <a:rPr lang="tr-TR" sz="2200"/>
              <a:t>sorumluluk yüklemesi, hem hak </a:t>
            </a:r>
            <a:r>
              <a:rPr lang="tr-TR" sz="2200" smtClean="0"/>
              <a:t>tanıması (7 yıllık erişilebilirlik düzenlemesi);</a:t>
            </a:r>
          </a:p>
          <a:p>
            <a:r>
              <a:rPr lang="tr-TR" sz="2200" smtClean="0"/>
              <a:t>Hak sahibinin ve sorumluluk sahibinin kim olduğunun açıkça belli </a:t>
            </a:r>
            <a:r>
              <a:rPr lang="tr-TR" sz="2200" smtClean="0"/>
              <a:t>olması (korumalı işyeri düzenlemesi); </a:t>
            </a:r>
            <a:endParaRPr lang="tr-TR" sz="2200" smtClean="0"/>
          </a:p>
        </p:txBody>
      </p:sp>
      <p:sp>
        <p:nvSpPr>
          <p:cNvPr id="3" name="Title 2"/>
          <p:cNvSpPr>
            <a:spLocks noGrp="1"/>
          </p:cNvSpPr>
          <p:nvPr>
            <p:ph type="title"/>
          </p:nvPr>
        </p:nvSpPr>
        <p:spPr/>
        <p:txBody>
          <a:bodyPr/>
          <a:lstStyle/>
          <a:p>
            <a:r>
              <a:rPr lang="tr-TR" smtClean="0"/>
              <a:t>Yasanın Nitelikli Olması</a:t>
            </a:r>
            <a:endParaRPr lang="tr-TR"/>
          </a:p>
        </p:txBody>
      </p:sp>
    </p:spTree>
    <p:extLst>
      <p:ext uri="{BB962C8B-B14F-4D97-AF65-F5344CB8AC3E}">
        <p14:creationId xmlns:p14="http://schemas.microsoft.com/office/powerpoint/2010/main" val="398697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tr-TR" sz="2200" smtClean="0"/>
              <a:t>Yasaklanan veya sorumluluk sahibinin yapması gerekenin tanımı (ayrımcılık yasağının ve makul düzenlemenin tanımlanmamış olması); </a:t>
            </a:r>
          </a:p>
          <a:p>
            <a:r>
              <a:rPr lang="tr-TR" sz="2200" smtClean="0"/>
              <a:t>Kök nedene inilerek düzenleme yapılması (örn. erişilebilirlik mevzuatı olmasına rağmen neden yıllardır erişilebilirlik sağlanamıyor sorusunun gerçek yanıtı aranmalı); </a:t>
            </a:r>
          </a:p>
        </p:txBody>
      </p:sp>
      <p:sp>
        <p:nvSpPr>
          <p:cNvPr id="3" name="Title 2"/>
          <p:cNvSpPr>
            <a:spLocks noGrp="1"/>
          </p:cNvSpPr>
          <p:nvPr>
            <p:ph type="title"/>
          </p:nvPr>
        </p:nvSpPr>
        <p:spPr/>
        <p:txBody>
          <a:bodyPr/>
          <a:lstStyle/>
          <a:p>
            <a:r>
              <a:rPr lang="tr-TR" smtClean="0"/>
              <a:t>Yasanın Nitelikli Olması</a:t>
            </a:r>
            <a:endParaRPr lang="tr-TR"/>
          </a:p>
        </p:txBody>
      </p:sp>
    </p:spTree>
    <p:extLst>
      <p:ext uri="{BB962C8B-B14F-4D97-AF65-F5344CB8AC3E}">
        <p14:creationId xmlns:p14="http://schemas.microsoft.com/office/powerpoint/2010/main" val="3986979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tr-TR" sz="2200" smtClean="0"/>
              <a:t>Yaptırımın varlığı ve etkili olması (tazminat-zenginleşme </a:t>
            </a:r>
            <a:r>
              <a:rPr lang="tr-TR" sz="2200" smtClean="0"/>
              <a:t>yasağı sorunu);</a:t>
            </a:r>
          </a:p>
          <a:p>
            <a:r>
              <a:rPr lang="tr-TR" sz="2200" smtClean="0"/>
              <a:t>İhlalin tekrarlanmasını engelleyecek bir yapının/yaptırımın mevcudiyeti (ihlalin sistematikleşmesini önleme – bazı alanlardaki sorunların münferit olmadığını görme);</a:t>
            </a:r>
          </a:p>
          <a:p>
            <a:r>
              <a:rPr lang="tr-TR" sz="2200" smtClean="0"/>
              <a:t> Sadece ihlal edene değil; mağdurun mağduriyetini gidermeye yönelik tedbirler (örn. Uzlaşma, geleneksel olmayan yaptırımlar (özür vs.);</a:t>
            </a:r>
          </a:p>
          <a:p>
            <a:r>
              <a:rPr lang="tr-TR" sz="2200" smtClean="0"/>
              <a:t>Bütçeye yansımalı.</a:t>
            </a:r>
            <a:endParaRPr lang="tr-TR" sz="2200"/>
          </a:p>
        </p:txBody>
      </p:sp>
      <p:sp>
        <p:nvSpPr>
          <p:cNvPr id="3" name="Title 2"/>
          <p:cNvSpPr>
            <a:spLocks noGrp="1"/>
          </p:cNvSpPr>
          <p:nvPr>
            <p:ph type="title"/>
          </p:nvPr>
        </p:nvSpPr>
        <p:spPr/>
        <p:txBody>
          <a:bodyPr/>
          <a:lstStyle/>
          <a:p>
            <a:r>
              <a:rPr lang="tr-TR" smtClean="0"/>
              <a:t>Yasanın Nitelikli Olması</a:t>
            </a:r>
            <a:endParaRPr lang="tr-TR"/>
          </a:p>
        </p:txBody>
      </p:sp>
    </p:spTree>
    <p:extLst>
      <p:ext uri="{BB962C8B-B14F-4D97-AF65-F5344CB8AC3E}">
        <p14:creationId xmlns:p14="http://schemas.microsoft.com/office/powerpoint/2010/main" val="3986979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tr-TR" smtClean="0"/>
              <a:t>İstatistik ve verilerin yasama faaliyetlerinde kullanımı:</a:t>
            </a:r>
          </a:p>
          <a:p>
            <a:pPr lvl="1"/>
            <a:r>
              <a:rPr lang="tr-TR" smtClean="0"/>
              <a:t>Ayrıştırılmış veri toplanması (örn. Engelli çocukların sayısı arttı. Engelli kız çocukları? Kırsaldaki engelli çocuklar? Zihinsel engelli çocuklar? Acaba mevzuat neden sayının genel olarak artması için yeterli, ama örneğin kırsaldaki zihinsel engelli kız çocuklarının okullaşmasını sağlamadı?)</a:t>
            </a:r>
          </a:p>
          <a:p>
            <a:pPr lvl="1"/>
            <a:r>
              <a:rPr lang="tr-TR" smtClean="0"/>
              <a:t>Mevzuatın her bir hükmünün kullanım sıklığı (belli bir hükme dayalı çok az sayıda dava olması o alanda ihlal olmadığına mı, hükmün kullanılamaz/sınırlı hallerde kullanılabilir şekilde kaleme alındığına mı işaret ediyor?)</a:t>
            </a:r>
          </a:p>
          <a:p>
            <a:pPr lvl="1"/>
            <a:r>
              <a:rPr lang="tr-TR" smtClean="0"/>
              <a:t>Farklı yerlerde farklı uygulamalar mı var? Mevzuat farklı yorumlara neden olabilecek nitelikte mi?</a:t>
            </a:r>
          </a:p>
          <a:p>
            <a:pPr lvl="1"/>
            <a:endParaRPr lang="tr-TR" smtClean="0"/>
          </a:p>
          <a:p>
            <a:pPr lvl="1"/>
            <a:endParaRPr lang="tr-TR"/>
          </a:p>
        </p:txBody>
      </p:sp>
      <p:sp>
        <p:nvSpPr>
          <p:cNvPr id="3" name="Title 2"/>
          <p:cNvSpPr>
            <a:spLocks noGrp="1"/>
          </p:cNvSpPr>
          <p:nvPr>
            <p:ph type="title"/>
          </p:nvPr>
        </p:nvSpPr>
        <p:spPr/>
        <p:txBody>
          <a:bodyPr/>
          <a:lstStyle/>
          <a:p>
            <a:r>
              <a:rPr lang="tr-TR" sz="4000" smtClean="0"/>
              <a:t>Yasamanın Yükümlülükleri</a:t>
            </a:r>
            <a:endParaRPr lang="tr-TR" sz="4000"/>
          </a:p>
        </p:txBody>
      </p:sp>
    </p:spTree>
    <p:extLst>
      <p:ext uri="{BB962C8B-B14F-4D97-AF65-F5344CB8AC3E}">
        <p14:creationId xmlns:p14="http://schemas.microsoft.com/office/powerpoint/2010/main" val="440934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smtClean="0"/>
              <a:t>Kısacası yasama faaliyetlerinin başarılı olup olmadığı, ne ölçüde, nerede, kim üzerinde, neden başarılı olduğu/olmadığı.</a:t>
            </a:r>
          </a:p>
          <a:p>
            <a:r>
              <a:rPr lang="tr-TR" smtClean="0"/>
              <a:t>İstatistik ve veriler, aşamalı olarak yerine getirilecek yükümlülükler bakımından önceliklerin tespitine de olanak sağlar. </a:t>
            </a:r>
          </a:p>
          <a:p>
            <a:pPr lvl="1"/>
            <a:endParaRPr lang="tr-TR" smtClean="0"/>
          </a:p>
          <a:p>
            <a:pPr lvl="1"/>
            <a:endParaRPr lang="tr-TR" smtClean="0"/>
          </a:p>
          <a:p>
            <a:pPr lvl="1"/>
            <a:endParaRPr lang="tr-TR"/>
          </a:p>
        </p:txBody>
      </p:sp>
      <p:sp>
        <p:nvSpPr>
          <p:cNvPr id="3" name="Title 2"/>
          <p:cNvSpPr>
            <a:spLocks noGrp="1"/>
          </p:cNvSpPr>
          <p:nvPr>
            <p:ph type="title"/>
          </p:nvPr>
        </p:nvSpPr>
        <p:spPr/>
        <p:txBody>
          <a:bodyPr/>
          <a:lstStyle/>
          <a:p>
            <a:r>
              <a:rPr lang="tr-TR" sz="4000" smtClean="0"/>
              <a:t>Yasamanın Yükümlülükleri</a:t>
            </a:r>
            <a:endParaRPr lang="tr-TR" sz="4000"/>
          </a:p>
        </p:txBody>
      </p:sp>
    </p:spTree>
    <p:extLst>
      <p:ext uri="{BB962C8B-B14F-4D97-AF65-F5344CB8AC3E}">
        <p14:creationId xmlns:p14="http://schemas.microsoft.com/office/powerpoint/2010/main" val="421911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tr-TR" smtClean="0"/>
              <a:t>Yasanın</a:t>
            </a:r>
          </a:p>
          <a:p>
            <a:pPr lvl="1"/>
            <a:r>
              <a:rPr lang="tr-TR" smtClean="0"/>
              <a:t>yapımı, </a:t>
            </a:r>
          </a:p>
          <a:p>
            <a:pPr lvl="1"/>
            <a:r>
              <a:rPr lang="tr-TR" smtClean="0"/>
              <a:t>uygulamasının izlenmesi, ve </a:t>
            </a:r>
          </a:p>
          <a:p>
            <a:pPr lvl="1"/>
            <a:r>
              <a:rPr lang="tr-TR" smtClean="0"/>
              <a:t>gözden geçirilmesi </a:t>
            </a:r>
          </a:p>
          <a:p>
            <a:pPr marL="411480" lvl="1" indent="0">
              <a:buNone/>
            </a:pPr>
            <a:r>
              <a:rPr lang="tr-TR" smtClean="0"/>
              <a:t>aşamalarına sivil toplumun katılımı.  </a:t>
            </a:r>
          </a:p>
          <a:p>
            <a:pPr lvl="1"/>
            <a:endParaRPr lang="tr-TR" smtClean="0"/>
          </a:p>
          <a:p>
            <a:pPr lvl="1"/>
            <a:endParaRPr lang="tr-TR" smtClean="0"/>
          </a:p>
          <a:p>
            <a:pPr lvl="1"/>
            <a:endParaRPr lang="tr-TR"/>
          </a:p>
        </p:txBody>
      </p:sp>
      <p:sp>
        <p:nvSpPr>
          <p:cNvPr id="3" name="Title 2"/>
          <p:cNvSpPr>
            <a:spLocks noGrp="1"/>
          </p:cNvSpPr>
          <p:nvPr>
            <p:ph type="title"/>
          </p:nvPr>
        </p:nvSpPr>
        <p:spPr/>
        <p:txBody>
          <a:bodyPr/>
          <a:lstStyle/>
          <a:p>
            <a:r>
              <a:rPr lang="tr-TR" sz="4000" smtClean="0"/>
              <a:t>Yasamanın Yükümlülükleri</a:t>
            </a:r>
            <a:endParaRPr lang="tr-TR" sz="4000"/>
          </a:p>
        </p:txBody>
      </p:sp>
    </p:spTree>
    <p:extLst>
      <p:ext uri="{BB962C8B-B14F-4D97-AF65-F5344CB8AC3E}">
        <p14:creationId xmlns:p14="http://schemas.microsoft.com/office/powerpoint/2010/main" val="2103690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tr-TR" smtClean="0"/>
              <a:t>Bu sözleşmelerin temel amacı, bireyi özgürleştirmek ve bu özgürlüğü sınırlandırabilecek iktidar odaklarına karşı meşru bir güçle donatmaktır.</a:t>
            </a:r>
          </a:p>
          <a:p>
            <a:r>
              <a:rPr lang="tr-TR" smtClean="0"/>
              <a:t>Ancak, sözleşmenin onaylanması ile, bu özgürleştirme ve güçlendirme işlevi otomatik olarak gerçekleşmez.</a:t>
            </a:r>
          </a:p>
          <a:p>
            <a:r>
              <a:rPr lang="tr-TR" smtClean="0"/>
              <a:t>Kağıt üzerindeki hükümlerin, devletin</a:t>
            </a:r>
          </a:p>
          <a:p>
            <a:pPr lvl="1"/>
            <a:r>
              <a:rPr lang="tr-TR" smtClean="0"/>
              <a:t>Yasama,</a:t>
            </a:r>
          </a:p>
          <a:p>
            <a:pPr lvl="1"/>
            <a:r>
              <a:rPr lang="tr-TR" smtClean="0"/>
              <a:t>Yürütme, ve</a:t>
            </a:r>
          </a:p>
          <a:p>
            <a:pPr lvl="1"/>
            <a:r>
              <a:rPr lang="tr-TR" smtClean="0"/>
              <a:t>Yargı organları eliyle gerçek hayatta etki eder hale getirilmesi gerekir. </a:t>
            </a:r>
          </a:p>
          <a:p>
            <a:endParaRPr lang="tr-TR"/>
          </a:p>
        </p:txBody>
      </p:sp>
      <p:sp>
        <p:nvSpPr>
          <p:cNvPr id="3" name="Title 2"/>
          <p:cNvSpPr>
            <a:spLocks noGrp="1"/>
          </p:cNvSpPr>
          <p:nvPr>
            <p:ph type="title"/>
          </p:nvPr>
        </p:nvSpPr>
        <p:spPr/>
        <p:txBody>
          <a:bodyPr/>
          <a:lstStyle/>
          <a:p>
            <a:r>
              <a:rPr lang="tr-TR" sz="4000" smtClean="0"/>
              <a:t>Uluslararası İnsan Hakları Sözleşmeleri</a:t>
            </a:r>
            <a:endParaRPr lang="tr-TR" sz="4000"/>
          </a:p>
        </p:txBody>
      </p:sp>
    </p:spTree>
    <p:extLst>
      <p:ext uri="{BB962C8B-B14F-4D97-AF65-F5344CB8AC3E}">
        <p14:creationId xmlns:p14="http://schemas.microsoft.com/office/powerpoint/2010/main" val="1723462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tr-TR" smtClean="0"/>
              <a:t>Sözleşme ile üstlenilen yükümlülüklerin tam ve gereği gibi yerine getirilebilmesi, bu 3 organın aldıkları tedbirlerin </a:t>
            </a:r>
            <a:r>
              <a:rPr lang="tr-TR" b="1" smtClean="0"/>
              <a:t>birbirini tamamlamasına</a:t>
            </a:r>
            <a:r>
              <a:rPr lang="tr-TR" smtClean="0"/>
              <a:t> bağlıdır. </a:t>
            </a:r>
          </a:p>
          <a:p>
            <a:r>
              <a:rPr lang="tr-TR"/>
              <a:t>Özellikle sosyal değişimi amaçlayan yasaların sırf Meclis’te kabul edilmiş olması nedeniyle toplum tarafından da benimseneceğini varsaymak mümkün değildir. </a:t>
            </a:r>
          </a:p>
          <a:p>
            <a:r>
              <a:rPr lang="tr-TR" smtClean="0"/>
              <a:t>Yasama tedbirleri güçlendirici </a:t>
            </a:r>
            <a:r>
              <a:rPr lang="tr-TR" b="1" smtClean="0"/>
              <a:t>politikalar</a:t>
            </a:r>
            <a:r>
              <a:rPr lang="tr-TR" smtClean="0"/>
              <a:t>la desteklenmediğinde, etkili olamazlar. Örn. Kız çocuklarının okullaştırılması.</a:t>
            </a:r>
          </a:p>
          <a:p>
            <a:r>
              <a:rPr lang="tr-TR" smtClean="0"/>
              <a:t>Yine yasama tedbirleri yargı tarafından sonuca varmaya elverişli şekilde yorumlanmadığında, amaçlanan sonucu yaratamazlar. Örn. Ayrımcılık yasağı  </a:t>
            </a:r>
            <a:endParaRPr lang="tr-TR"/>
          </a:p>
        </p:txBody>
      </p:sp>
      <p:sp>
        <p:nvSpPr>
          <p:cNvPr id="3" name="Title 2"/>
          <p:cNvSpPr>
            <a:spLocks noGrp="1"/>
          </p:cNvSpPr>
          <p:nvPr>
            <p:ph type="title"/>
          </p:nvPr>
        </p:nvSpPr>
        <p:spPr/>
        <p:txBody>
          <a:bodyPr/>
          <a:lstStyle/>
          <a:p>
            <a:r>
              <a:rPr lang="tr-TR" sz="4000" smtClean="0"/>
              <a:t>Uluslararası Sözleşmelerden Doğan Yükümlülükler</a:t>
            </a:r>
            <a:endParaRPr lang="tr-TR" sz="4000"/>
          </a:p>
        </p:txBody>
      </p:sp>
    </p:spTree>
    <p:extLst>
      <p:ext uri="{BB962C8B-B14F-4D97-AF65-F5344CB8AC3E}">
        <p14:creationId xmlns:p14="http://schemas.microsoft.com/office/powerpoint/2010/main" val="900807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060973"/>
          </a:xfrm>
        </p:spPr>
        <p:txBody>
          <a:bodyPr>
            <a:normAutofit fontScale="77500" lnSpcReduction="20000"/>
          </a:bodyPr>
          <a:lstStyle/>
          <a:p>
            <a:r>
              <a:rPr lang="tr-TR" smtClean="0"/>
              <a:t>Nitekim bu nedenle, Birleşmiş Milletler Engelli Hakları Sözleşmesi dahil tüm uluslararası insan hakları sözleşmeleri, 3 temel devlet organının tümüne yükümlülük yüklemektedir.</a:t>
            </a:r>
          </a:p>
          <a:p>
            <a:r>
              <a:rPr lang="tr-TR" smtClean="0"/>
              <a:t>Yasama:</a:t>
            </a:r>
            <a:endParaRPr lang="tr-TR"/>
          </a:p>
          <a:p>
            <a:pPr lvl="1"/>
            <a:r>
              <a:rPr lang="tr-TR"/>
              <a:t>İnsan hakları sözleşmeleriyle çatışan düzenlemeleri mevzuattan ayıklamak;</a:t>
            </a:r>
          </a:p>
          <a:p>
            <a:pPr lvl="1"/>
            <a:r>
              <a:rPr lang="tr-TR"/>
              <a:t>Çatışan </a:t>
            </a:r>
            <a:r>
              <a:rPr lang="tr-TR" smtClean="0"/>
              <a:t>/mevcut halden geri giden yeni </a:t>
            </a:r>
            <a:r>
              <a:rPr lang="tr-TR"/>
              <a:t>düzenleme yapmamak;</a:t>
            </a:r>
          </a:p>
          <a:p>
            <a:pPr lvl="1"/>
            <a:r>
              <a:rPr lang="tr-TR"/>
              <a:t> Hak ve özgürlüklerin iç hukukta etkili şekilde korunması ve sağlanması için gerekli yasal düzenlemeleri yapmak.</a:t>
            </a:r>
          </a:p>
          <a:p>
            <a:r>
              <a:rPr lang="tr-TR" smtClean="0"/>
              <a:t>Yürütme:</a:t>
            </a:r>
            <a:endParaRPr lang="tr-TR"/>
          </a:p>
          <a:p>
            <a:pPr lvl="1"/>
            <a:r>
              <a:rPr lang="tr-TR"/>
              <a:t>Gerekli standartları geliştirme, insan kaynağını yetiştirme, ihlal etmeme, koruma, sağlama, ihlal halinde etkili soruşturma, mağdurun rehabilitasyonu vs.</a:t>
            </a:r>
          </a:p>
          <a:p>
            <a:r>
              <a:rPr lang="tr-TR" smtClean="0"/>
              <a:t>Yargı:</a:t>
            </a:r>
            <a:endParaRPr lang="tr-TR"/>
          </a:p>
          <a:p>
            <a:pPr lvl="1"/>
            <a:r>
              <a:rPr lang="tr-TR"/>
              <a:t>İhlal etmemek;</a:t>
            </a:r>
          </a:p>
          <a:p>
            <a:pPr lvl="1"/>
            <a:r>
              <a:rPr lang="tr-TR"/>
              <a:t>İnsan hakları ihlallerini </a:t>
            </a:r>
            <a:r>
              <a:rPr lang="tr-TR" smtClean="0"/>
              <a:t>veya bunların sonuçlarını gidermek.</a:t>
            </a:r>
            <a:endParaRPr lang="tr-TR"/>
          </a:p>
        </p:txBody>
      </p:sp>
      <p:sp>
        <p:nvSpPr>
          <p:cNvPr id="3" name="Title 2"/>
          <p:cNvSpPr>
            <a:spLocks noGrp="1"/>
          </p:cNvSpPr>
          <p:nvPr>
            <p:ph type="title"/>
          </p:nvPr>
        </p:nvSpPr>
        <p:spPr/>
        <p:txBody>
          <a:bodyPr/>
          <a:lstStyle/>
          <a:p>
            <a:r>
              <a:rPr lang="tr-TR" sz="4000" smtClean="0"/>
              <a:t>Uluslararası Sözleşmelerden Doğan Yükümlülükler</a:t>
            </a:r>
            <a:endParaRPr lang="tr-TR" sz="4000"/>
          </a:p>
        </p:txBody>
      </p:sp>
    </p:spTree>
    <p:extLst>
      <p:ext uri="{BB962C8B-B14F-4D97-AF65-F5344CB8AC3E}">
        <p14:creationId xmlns:p14="http://schemas.microsoft.com/office/powerpoint/2010/main" val="16206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tr-TR" smtClean="0"/>
              <a:t>«...</a:t>
            </a:r>
          </a:p>
          <a:p>
            <a:pPr marL="0" indent="0">
              <a:buNone/>
            </a:pPr>
            <a:r>
              <a:rPr lang="tr-TR" smtClean="0"/>
              <a:t>Usulüne </a:t>
            </a:r>
            <a:r>
              <a:rPr lang="tr-TR"/>
              <a:t>göre yürürlüğe konulmuş milletlerarası andlaşmalar kanun hükmündedir. ... (Ek cümle: 7.5.2004-5170/7 md.) Usulüne göre yürürlüğe konulmuş temel hak ve özgürlüklere ilişkin milletlerarası andlaşmalarla kanunların aynı konuda farklı hükümler içermesi nedeniyle çıkabilecek uyuşmazlıklarda milletlerarası andlaşma hükümleri esas alınır</a:t>
            </a:r>
            <a:r>
              <a:rPr lang="tr-TR" smtClean="0"/>
              <a:t>.»</a:t>
            </a:r>
            <a:endParaRPr lang="tr-TR"/>
          </a:p>
        </p:txBody>
      </p:sp>
      <p:sp>
        <p:nvSpPr>
          <p:cNvPr id="3" name="Title 2"/>
          <p:cNvSpPr>
            <a:spLocks noGrp="1"/>
          </p:cNvSpPr>
          <p:nvPr>
            <p:ph type="title"/>
          </p:nvPr>
        </p:nvSpPr>
        <p:spPr/>
        <p:txBody>
          <a:bodyPr/>
          <a:lstStyle/>
          <a:p>
            <a:r>
              <a:rPr lang="tr-TR" smtClean="0"/>
              <a:t>Anayasa md. 90</a:t>
            </a:r>
            <a:endParaRPr lang="tr-TR"/>
          </a:p>
        </p:txBody>
      </p:sp>
    </p:spTree>
    <p:extLst>
      <p:ext uri="{BB962C8B-B14F-4D97-AF65-F5344CB8AC3E}">
        <p14:creationId xmlns:p14="http://schemas.microsoft.com/office/powerpoint/2010/main" val="194597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tr-TR" smtClean="0"/>
              <a:t>Her ne kadar Anayasa’nın 90. maddesinin varlığı, uluslararası sözleşmeler iç hukuk haline getirmek için yeterli görünse de, aslında yasamanın yükümlülükleri bakımından etkisizdir.</a:t>
            </a:r>
          </a:p>
          <a:p>
            <a:r>
              <a:rPr lang="tr-TR" smtClean="0"/>
              <a:t>Şöyle ki:</a:t>
            </a:r>
          </a:p>
          <a:p>
            <a:pPr lvl="1"/>
            <a:r>
              <a:rPr lang="tr-TR" smtClean="0"/>
              <a:t>Bu madde sadece doğrudan uygulanabilir hükümler bakımından bir değer taşır;</a:t>
            </a:r>
          </a:p>
          <a:p>
            <a:pPr marL="0" indent="0">
              <a:buNone/>
            </a:pPr>
            <a:r>
              <a:rPr lang="tr-TR" b="1" smtClean="0"/>
              <a:t>«</a:t>
            </a:r>
            <a:r>
              <a:rPr lang="en-GB" b="1" smtClean="0"/>
              <a:t>Madde 12</a:t>
            </a:r>
            <a:r>
              <a:rPr lang="tr-TR" b="1" smtClean="0"/>
              <a:t> - </a:t>
            </a:r>
            <a:r>
              <a:rPr lang="en-GB" b="1" smtClean="0"/>
              <a:t>Yasa </a:t>
            </a:r>
            <a:r>
              <a:rPr lang="en-GB" b="1"/>
              <a:t>Önünde Eşit </a:t>
            </a:r>
            <a:r>
              <a:rPr lang="en-GB" b="1" smtClean="0"/>
              <a:t>Tanınma</a:t>
            </a:r>
            <a:endParaRPr lang="tr-TR" sz="4000"/>
          </a:p>
          <a:p>
            <a:pPr marL="0" indent="0">
              <a:buNone/>
            </a:pPr>
            <a:r>
              <a:rPr lang="tr-TR" smtClean="0"/>
              <a:t>...</a:t>
            </a:r>
            <a:endParaRPr lang="tr-TR" sz="4000"/>
          </a:p>
          <a:p>
            <a:pPr marL="0" indent="0">
              <a:buNone/>
            </a:pPr>
            <a:r>
              <a:rPr lang="en-GB" smtClean="0"/>
              <a:t>3</a:t>
            </a:r>
            <a:r>
              <a:rPr lang="en-GB"/>
              <a:t>. Taraf Devletler engelli bireylerin hukuki ehliyetlerini kullanırken gereksinim duyabilecekleri desteği alabilmeleri için uygun tedbirleri alır</a:t>
            </a:r>
            <a:r>
              <a:rPr lang="en-GB" smtClean="0"/>
              <a:t>.</a:t>
            </a:r>
            <a:r>
              <a:rPr lang="tr-TR" smtClean="0"/>
              <a:t>»</a:t>
            </a:r>
            <a:endParaRPr lang="tr-TR" sz="4000"/>
          </a:p>
          <a:p>
            <a:pPr marL="411480" lvl="1" indent="0">
              <a:buNone/>
            </a:pPr>
            <a:endParaRPr lang="tr-TR" smtClean="0"/>
          </a:p>
        </p:txBody>
      </p:sp>
      <p:sp>
        <p:nvSpPr>
          <p:cNvPr id="3" name="Title 2"/>
          <p:cNvSpPr>
            <a:spLocks noGrp="1"/>
          </p:cNvSpPr>
          <p:nvPr>
            <p:ph type="title"/>
          </p:nvPr>
        </p:nvSpPr>
        <p:spPr/>
        <p:txBody>
          <a:bodyPr/>
          <a:lstStyle/>
          <a:p>
            <a:r>
              <a:rPr lang="tr-TR" smtClean="0"/>
              <a:t>Anayasa md. 90</a:t>
            </a:r>
            <a:endParaRPr lang="tr-TR"/>
          </a:p>
        </p:txBody>
      </p:sp>
    </p:spTree>
    <p:extLst>
      <p:ext uri="{BB962C8B-B14F-4D97-AF65-F5344CB8AC3E}">
        <p14:creationId xmlns:p14="http://schemas.microsoft.com/office/powerpoint/2010/main" val="1712120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tr-TR" smtClean="0"/>
              <a:t>Sadece devlet-birey arasındaki ilişkilerde uygulanması muhtemeldir; zira sözleşmeyi «devlet» onaylamıştır ve sözleşme «uluslararası»dır.</a:t>
            </a:r>
            <a:endParaRPr lang="tr-TR"/>
          </a:p>
          <a:p>
            <a:pPr marL="411480" lvl="1" indent="0">
              <a:buNone/>
            </a:pPr>
            <a:r>
              <a:rPr lang="tr-TR" b="1" smtClean="0"/>
              <a:t>«Madde 24 – Eğitim</a:t>
            </a:r>
          </a:p>
          <a:p>
            <a:pPr marL="411480" lvl="1" indent="0">
              <a:buNone/>
            </a:pPr>
            <a:r>
              <a:rPr lang="tr-TR" smtClean="0"/>
              <a:t>...</a:t>
            </a:r>
          </a:p>
          <a:p>
            <a:pPr marL="411480" lvl="1" indent="0">
              <a:buNone/>
            </a:pPr>
            <a:r>
              <a:rPr lang="tr-TR" smtClean="0"/>
              <a:t>2. ... </a:t>
            </a:r>
          </a:p>
          <a:p>
            <a:pPr marL="411480" lvl="1" indent="0">
              <a:buNone/>
            </a:pPr>
            <a:r>
              <a:rPr lang="tr-TR" smtClean="0"/>
              <a:t>	</a:t>
            </a:r>
            <a:r>
              <a:rPr lang="en-GB"/>
              <a:t>(c) Bireylerin ihtiyaçlarına göre makul düzenlemeler yapılmalıdır</a:t>
            </a:r>
            <a:r>
              <a:rPr lang="en-GB" smtClean="0"/>
              <a:t>;</a:t>
            </a:r>
            <a:r>
              <a:rPr lang="tr-TR" smtClean="0"/>
              <a:t>»</a:t>
            </a:r>
            <a:endParaRPr lang="tr-TR"/>
          </a:p>
          <a:p>
            <a:pPr marL="411480" lvl="1" indent="0">
              <a:buNone/>
            </a:pPr>
            <a:endParaRPr lang="tr-TR"/>
          </a:p>
        </p:txBody>
      </p:sp>
      <p:sp>
        <p:nvSpPr>
          <p:cNvPr id="3" name="Title 2"/>
          <p:cNvSpPr>
            <a:spLocks noGrp="1"/>
          </p:cNvSpPr>
          <p:nvPr>
            <p:ph type="title"/>
          </p:nvPr>
        </p:nvSpPr>
        <p:spPr/>
        <p:txBody>
          <a:bodyPr/>
          <a:lstStyle/>
          <a:p>
            <a:r>
              <a:rPr lang="tr-TR" smtClean="0"/>
              <a:t>Anayasa md. 90</a:t>
            </a:r>
            <a:endParaRPr lang="tr-TR"/>
          </a:p>
        </p:txBody>
      </p:sp>
    </p:spTree>
    <p:extLst>
      <p:ext uri="{BB962C8B-B14F-4D97-AF65-F5344CB8AC3E}">
        <p14:creationId xmlns:p14="http://schemas.microsoft.com/office/powerpoint/2010/main" val="430699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1"/>
            <a:r>
              <a:rPr lang="tr-TR" smtClean="0"/>
              <a:t>Çatışma çözme işlevi bakımından sadece negatif yükümlülük getiren hükümler bakımından değer taşır;</a:t>
            </a:r>
          </a:p>
          <a:p>
            <a:pPr lvl="1"/>
            <a:r>
              <a:rPr lang="tr-TR" smtClean="0"/>
              <a:t>İhlal durumunda yaptırımın ne olacağı belirsizdir;</a:t>
            </a:r>
          </a:p>
          <a:p>
            <a:pPr lvl="1"/>
            <a:r>
              <a:rPr lang="tr-TR" smtClean="0"/>
              <a:t>Türkiye’de mahkemeler ulusal mevzuatın bulunmadığı hallerde doğrudan ve sadece uluslararası sözleşme hükümlerine dayanarak karar verme iradesini göstermemektedir;</a:t>
            </a:r>
          </a:p>
          <a:p>
            <a:pPr lvl="1"/>
            <a:r>
              <a:rPr lang="tr-TR" smtClean="0"/>
              <a:t>Yasama sözleşmenin uygulanmasını sağlamak için mevzuat yapmadığında, yürütme sözleşmeyi ihlal ettiğinde, hak ihlaline uğrayan birey mahkemeye gittiğinde yargı da sözleşmeye dayalı karar vermedğinde, aslında söz konusu sözleşmenin Anayasa’nın 90. maddesine rağmen Türk Hukuku’nun bir parçası olduğunu söylemek zor görünmektedir.  </a:t>
            </a:r>
            <a:endParaRPr lang="tr-TR"/>
          </a:p>
        </p:txBody>
      </p:sp>
      <p:sp>
        <p:nvSpPr>
          <p:cNvPr id="3" name="Title 2"/>
          <p:cNvSpPr>
            <a:spLocks noGrp="1"/>
          </p:cNvSpPr>
          <p:nvPr>
            <p:ph type="title"/>
          </p:nvPr>
        </p:nvSpPr>
        <p:spPr/>
        <p:txBody>
          <a:bodyPr/>
          <a:lstStyle/>
          <a:p>
            <a:r>
              <a:rPr lang="tr-TR" smtClean="0"/>
              <a:t>Anayasa md. 90</a:t>
            </a:r>
            <a:endParaRPr lang="tr-TR"/>
          </a:p>
        </p:txBody>
      </p:sp>
    </p:spTree>
    <p:extLst>
      <p:ext uri="{BB962C8B-B14F-4D97-AF65-F5344CB8AC3E}">
        <p14:creationId xmlns:p14="http://schemas.microsoft.com/office/powerpoint/2010/main" val="1712120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tr-TR" smtClean="0"/>
              <a:t>Belirtilen nedenlerle, sadece sözleşmeye taraf olunması yetmemekte, mutlaka sözleşmenin uygulanmasını sağlamaya yönelik yasama faaliyetinde bulunulması gerekir.</a:t>
            </a:r>
          </a:p>
          <a:p>
            <a:r>
              <a:rPr lang="tr-TR" smtClean="0"/>
              <a:t>Diğer tüm devlet organları gibi yasamanın da 3 tür yükümlülüğü vardır:</a:t>
            </a:r>
          </a:p>
          <a:p>
            <a:pPr lvl="1"/>
            <a:r>
              <a:rPr lang="tr-TR" smtClean="0"/>
              <a:t>İhlal etmeme (örn. Ayrımcılık teşkil eden mevzuat kabul etmeme – görme engellilerin hukuki işlemlerini 2 şahit huzurunda yapması yükümlülüğü getirmeme);</a:t>
            </a:r>
          </a:p>
          <a:p>
            <a:pPr lvl="1"/>
            <a:r>
              <a:rPr lang="tr-TR" smtClean="0"/>
              <a:t>Bireyleri devlet dışı kişilerden gelebilecek ihlallere karşı koruma (örn. Ayrımcılığı yasaklama);</a:t>
            </a:r>
          </a:p>
          <a:p>
            <a:pPr lvl="1"/>
            <a:r>
              <a:rPr lang="tr-TR" smtClean="0"/>
              <a:t>Sağlama (örn. Acil güvenlik ve sağlık hizmetlerinin erişilebilir olmasını mevzuat güvencesi altına alma).</a:t>
            </a:r>
          </a:p>
          <a:p>
            <a:pPr lvl="1"/>
            <a:endParaRPr lang="tr-TR" smtClean="0"/>
          </a:p>
          <a:p>
            <a:pPr lvl="1"/>
            <a:endParaRPr lang="tr-TR" smtClean="0"/>
          </a:p>
          <a:p>
            <a:pPr lvl="1"/>
            <a:endParaRPr lang="tr-TR"/>
          </a:p>
        </p:txBody>
      </p:sp>
      <p:sp>
        <p:nvSpPr>
          <p:cNvPr id="3" name="Title 2"/>
          <p:cNvSpPr>
            <a:spLocks noGrp="1"/>
          </p:cNvSpPr>
          <p:nvPr>
            <p:ph type="title"/>
          </p:nvPr>
        </p:nvSpPr>
        <p:spPr/>
        <p:txBody>
          <a:bodyPr/>
          <a:lstStyle/>
          <a:p>
            <a:r>
              <a:rPr lang="tr-TR" sz="4000" smtClean="0"/>
              <a:t>Yasamanın Yükümlülükleri</a:t>
            </a:r>
            <a:endParaRPr lang="tr-TR" sz="4000"/>
          </a:p>
        </p:txBody>
      </p:sp>
    </p:spTree>
    <p:extLst>
      <p:ext uri="{BB962C8B-B14F-4D97-AF65-F5344CB8AC3E}">
        <p14:creationId xmlns:p14="http://schemas.microsoft.com/office/powerpoint/2010/main" val="278713474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116</TotalTime>
  <Words>973</Words>
  <Application>Microsoft Office PowerPoint</Application>
  <PresentationFormat>On-screen Show (4:3)</PresentationFormat>
  <Paragraphs>97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Hardcover</vt:lpstr>
      <vt:lpstr>Yasamanın  İnsan Hakları Sözleşmelerine İlişkin Yükümlülükleri</vt:lpstr>
      <vt:lpstr>Uluslararası İnsan Hakları Sözleşmeleri</vt:lpstr>
      <vt:lpstr>Uluslararası Sözleşmelerden Doğan Yükümlülükler</vt:lpstr>
      <vt:lpstr>Uluslararası Sözleşmelerden Doğan Yükümlülükler</vt:lpstr>
      <vt:lpstr>Anayasa md. 90</vt:lpstr>
      <vt:lpstr>Anayasa md. 90</vt:lpstr>
      <vt:lpstr>Anayasa md. 90</vt:lpstr>
      <vt:lpstr>Anayasa md. 90</vt:lpstr>
      <vt:lpstr>Yasamanın Yükümlülükleri</vt:lpstr>
      <vt:lpstr>Yasamanın Yükümlülükleri</vt:lpstr>
      <vt:lpstr>Yasanın Nitelikli Olması</vt:lpstr>
      <vt:lpstr>Yasanın Nitelikli Olması</vt:lpstr>
      <vt:lpstr>Yasanın Nitelikli Olması</vt:lpstr>
      <vt:lpstr>Yasamanın Yükümlülükleri</vt:lpstr>
      <vt:lpstr>Yasamanın Yükümlülükleri</vt:lpstr>
      <vt:lpstr>Yasamanın Yükümlülükleri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Yasamanın  İnsan Hakları Sözleşmelerine İlişkin Yükümlülükleri</dc:title>
  <dc:creator>EEe</dc:creator>
  <cp:lastModifiedBy>EEe</cp:lastModifiedBy>
  <cp:revision>14</cp:revision>
  <dcterms:created xsi:type="dcterms:W3CDTF">2012-11-08T19:35:03Z</dcterms:created>
  <dcterms:modified xsi:type="dcterms:W3CDTF">2012-11-09T06:33:00Z</dcterms:modified>
</cp:coreProperties>
</file>