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3" r:id="rId2"/>
    <p:sldId id="258" r:id="rId3"/>
    <p:sldId id="274" r:id="rId4"/>
    <p:sldId id="275" r:id="rId5"/>
    <p:sldId id="262" r:id="rId6"/>
    <p:sldId id="263" r:id="rId7"/>
    <p:sldId id="264" r:id="rId8"/>
    <p:sldId id="265" r:id="rId9"/>
    <p:sldId id="276" r:id="rId10"/>
    <p:sldId id="277" r:id="rId11"/>
    <p:sldId id="268" r:id="rId12"/>
    <p:sldId id="269" r:id="rId13"/>
    <p:sldId id="278" r:id="rId14"/>
    <p:sldId id="279" r:id="rId15"/>
    <p:sldId id="272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9556-C60C-4645-8530-6188C2516617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C508B-CACB-47BE-AE5D-627B38E65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6769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8534CE-32F1-49B0-AA5F-526E06F3D3DF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F90D9A-17D1-4914-AB5A-0E991DC4BD41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34CE-32F1-49B0-AA5F-526E06F3D3DF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0D9A-17D1-4914-AB5A-0E991DC4BD41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34CE-32F1-49B0-AA5F-526E06F3D3DF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0D9A-17D1-4914-AB5A-0E991DC4BD41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34CE-32F1-49B0-AA5F-526E06F3D3DF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0D9A-17D1-4914-AB5A-0E991DC4BD41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34CE-32F1-49B0-AA5F-526E06F3D3DF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0D9A-17D1-4914-AB5A-0E991DC4BD41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34CE-32F1-49B0-AA5F-526E06F3D3DF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0D9A-17D1-4914-AB5A-0E991DC4BD41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34CE-32F1-49B0-AA5F-526E06F3D3DF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0D9A-17D1-4914-AB5A-0E991DC4BD41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34CE-32F1-49B0-AA5F-526E06F3D3DF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0D9A-17D1-4914-AB5A-0E991DC4BD41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34CE-32F1-49B0-AA5F-526E06F3D3DF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0D9A-17D1-4914-AB5A-0E991DC4BD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34CE-32F1-49B0-AA5F-526E06F3D3DF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0D9A-17D1-4914-AB5A-0E991DC4BD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34CE-32F1-49B0-AA5F-526E06F3D3DF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0D9A-17D1-4914-AB5A-0E991DC4BD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F8534CE-32F1-49B0-AA5F-526E06F3D3DF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5F90D9A-17D1-4914-AB5A-0E991DC4BD4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4000" smtClean="0"/>
              <a:t>Birleşmiş Milletler Engelli Hakları Sözleşmesi’ne Giriş</a:t>
            </a:r>
            <a:endParaRPr lang="tr-TR" sz="400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Yrd. Doç. Dr. İdil Işıl GÜL</a:t>
            </a:r>
          </a:p>
          <a:p>
            <a:r>
              <a:rPr lang="tr-TR" smtClean="0"/>
              <a:t>9 Kasım 2012, Ayfonkarahisar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1720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Ayrımcılığın tüm türlerini yasaklar:</a:t>
            </a:r>
          </a:p>
          <a:p>
            <a:pPr lvl="1"/>
            <a:r>
              <a:rPr lang="tr-TR"/>
              <a:t>Doğrudan ayrımcılık;</a:t>
            </a:r>
          </a:p>
          <a:p>
            <a:pPr lvl="1"/>
            <a:r>
              <a:rPr lang="tr-TR"/>
              <a:t>Dolaylı ayrımcılığı; ve</a:t>
            </a:r>
          </a:p>
          <a:p>
            <a:pPr lvl="1"/>
            <a:r>
              <a:rPr lang="tr-TR"/>
              <a:t>Makul uyumlaştırma (düzenleme) yapılmamasını suretiyle ayrımcılık.</a:t>
            </a:r>
          </a:p>
          <a:p>
            <a:r>
              <a:rPr lang="tr-TR"/>
              <a:t>Ayrımcılık tanımı </a:t>
            </a:r>
          </a:p>
          <a:p>
            <a:r>
              <a:rPr lang="tr-TR"/>
              <a:t>Makul düzenleme </a:t>
            </a:r>
            <a:r>
              <a:rPr lang="tr-TR" smtClean="0"/>
              <a:t>tanımı</a:t>
            </a:r>
          </a:p>
          <a:p>
            <a:r>
              <a:rPr lang="tr-TR" smtClean="0"/>
              <a:t>Ayrımcılık yasağı bakımından engelli bireyin kim olduğu.</a:t>
            </a:r>
            <a:endParaRPr lang="tr-TR"/>
          </a:p>
          <a:p>
            <a:pPr marL="0" indent="0">
              <a:buNone/>
            </a:pPr>
            <a:endParaRPr lang="tr-T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smtClean="0"/>
              <a:t>Ayrımcılık yasağı (md. 2 ve 5)</a:t>
            </a:r>
            <a:endParaRPr lang="tr-TR" sz="4000"/>
          </a:p>
        </p:txBody>
      </p:sp>
    </p:spTree>
    <p:extLst>
      <p:ext uri="{BB962C8B-B14F-4D97-AF65-F5344CB8AC3E}">
        <p14:creationId xmlns:p14="http://schemas.microsoft.com/office/powerpoint/2010/main" val="1136363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"</a:t>
            </a:r>
            <a:r>
              <a:rPr lang="en-GB" err="1"/>
              <a:t>Engelliliğe</a:t>
            </a:r>
            <a:r>
              <a:rPr lang="en-GB"/>
              <a:t> </a:t>
            </a:r>
            <a:r>
              <a:rPr lang="en-GB" err="1"/>
              <a:t>dayalı</a:t>
            </a:r>
            <a:r>
              <a:rPr lang="en-GB"/>
              <a:t> </a:t>
            </a:r>
            <a:r>
              <a:rPr lang="en-GB" err="1"/>
              <a:t>ayrımcılık</a:t>
            </a:r>
            <a:r>
              <a:rPr lang="en-GB"/>
              <a:t>" </a:t>
            </a:r>
            <a:r>
              <a:rPr lang="en-GB" err="1"/>
              <a:t>siyasi</a:t>
            </a:r>
            <a:r>
              <a:rPr lang="en-GB"/>
              <a:t>, </a:t>
            </a:r>
            <a:r>
              <a:rPr lang="en-GB" err="1"/>
              <a:t>ekonomik</a:t>
            </a:r>
            <a:r>
              <a:rPr lang="en-GB"/>
              <a:t>, </a:t>
            </a:r>
            <a:r>
              <a:rPr lang="en-GB" err="1"/>
              <a:t>sosyal</a:t>
            </a:r>
            <a:r>
              <a:rPr lang="en-GB"/>
              <a:t>, </a:t>
            </a:r>
            <a:r>
              <a:rPr lang="en-GB" err="1"/>
              <a:t>kültürel</a:t>
            </a:r>
            <a:r>
              <a:rPr lang="en-GB"/>
              <a:t>, </a:t>
            </a:r>
            <a:r>
              <a:rPr lang="en-GB" err="1"/>
              <a:t>medeni</a:t>
            </a:r>
            <a:r>
              <a:rPr lang="en-GB"/>
              <a:t> </a:t>
            </a:r>
            <a:r>
              <a:rPr lang="en-GB" err="1"/>
              <a:t>veya</a:t>
            </a:r>
            <a:r>
              <a:rPr lang="en-GB"/>
              <a:t> </a:t>
            </a:r>
            <a:r>
              <a:rPr lang="en-GB" err="1"/>
              <a:t>başka</a:t>
            </a:r>
            <a:r>
              <a:rPr lang="en-GB"/>
              <a:t> </a:t>
            </a:r>
            <a:r>
              <a:rPr lang="en-GB" err="1"/>
              <a:t>herhangi</a:t>
            </a:r>
            <a:r>
              <a:rPr lang="en-GB"/>
              <a:t> </a:t>
            </a:r>
            <a:r>
              <a:rPr lang="en-GB" err="1"/>
              <a:t>bir</a:t>
            </a:r>
            <a:r>
              <a:rPr lang="en-GB"/>
              <a:t> </a:t>
            </a:r>
            <a:r>
              <a:rPr lang="en-GB" err="1"/>
              <a:t>alanda</a:t>
            </a:r>
            <a:r>
              <a:rPr lang="en-GB"/>
              <a:t> </a:t>
            </a:r>
            <a:r>
              <a:rPr lang="en-GB" err="1"/>
              <a:t>insan</a:t>
            </a:r>
            <a:r>
              <a:rPr lang="en-GB"/>
              <a:t> </a:t>
            </a:r>
            <a:r>
              <a:rPr lang="en-GB" err="1"/>
              <a:t>hak</a:t>
            </a:r>
            <a:r>
              <a:rPr lang="en-GB"/>
              <a:t> </a:t>
            </a:r>
            <a:r>
              <a:rPr lang="en-GB" err="1"/>
              <a:t>ve</a:t>
            </a:r>
            <a:r>
              <a:rPr lang="en-GB"/>
              <a:t> </a:t>
            </a:r>
            <a:r>
              <a:rPr lang="en-GB" err="1"/>
              <a:t>temel</a:t>
            </a:r>
            <a:r>
              <a:rPr lang="en-GB"/>
              <a:t> </a:t>
            </a:r>
            <a:r>
              <a:rPr lang="en-GB" err="1"/>
              <a:t>özgürlüklerinin</a:t>
            </a:r>
            <a:r>
              <a:rPr lang="en-GB"/>
              <a:t> tam </a:t>
            </a:r>
            <a:r>
              <a:rPr lang="en-GB" err="1"/>
              <a:t>ve</a:t>
            </a:r>
            <a:r>
              <a:rPr lang="en-GB"/>
              <a:t> </a:t>
            </a:r>
            <a:r>
              <a:rPr lang="en-GB" err="1"/>
              <a:t>diğerleri</a:t>
            </a:r>
            <a:r>
              <a:rPr lang="en-GB"/>
              <a:t> </a:t>
            </a:r>
            <a:r>
              <a:rPr lang="en-GB" err="1"/>
              <a:t>ile</a:t>
            </a:r>
            <a:r>
              <a:rPr lang="en-GB"/>
              <a:t> </a:t>
            </a:r>
            <a:r>
              <a:rPr lang="en-GB" err="1"/>
              <a:t>eşit</a:t>
            </a:r>
            <a:r>
              <a:rPr lang="en-GB"/>
              <a:t> </a:t>
            </a:r>
            <a:r>
              <a:rPr lang="en-GB" err="1"/>
              <a:t>koşullar</a:t>
            </a:r>
            <a:r>
              <a:rPr lang="en-GB"/>
              <a:t> </a:t>
            </a:r>
            <a:r>
              <a:rPr lang="en-GB" err="1"/>
              <a:t>altında</a:t>
            </a:r>
            <a:r>
              <a:rPr lang="en-GB"/>
              <a:t> </a:t>
            </a:r>
            <a:r>
              <a:rPr lang="en-GB" err="1"/>
              <a:t>kullanılması</a:t>
            </a:r>
            <a:r>
              <a:rPr lang="en-GB"/>
              <a:t> </a:t>
            </a:r>
            <a:r>
              <a:rPr lang="en-GB" err="1"/>
              <a:t>veya</a:t>
            </a:r>
            <a:r>
              <a:rPr lang="en-GB"/>
              <a:t> </a:t>
            </a:r>
            <a:r>
              <a:rPr lang="en-GB" err="1"/>
              <a:t>bunlardan</a:t>
            </a:r>
            <a:r>
              <a:rPr lang="en-GB"/>
              <a:t> </a:t>
            </a:r>
            <a:r>
              <a:rPr lang="en-GB" err="1"/>
              <a:t>yararlanılması</a:t>
            </a:r>
            <a:r>
              <a:rPr lang="en-GB"/>
              <a:t> </a:t>
            </a:r>
            <a:r>
              <a:rPr lang="en-GB" err="1"/>
              <a:t>önünde</a:t>
            </a:r>
            <a:r>
              <a:rPr lang="en-GB"/>
              <a:t> </a:t>
            </a:r>
            <a:r>
              <a:rPr lang="en-GB" err="1"/>
              <a:t>engelliliğe</a:t>
            </a:r>
            <a:r>
              <a:rPr lang="en-GB"/>
              <a:t> </a:t>
            </a:r>
            <a:r>
              <a:rPr lang="en-GB" err="1"/>
              <a:t>dayalı</a:t>
            </a:r>
            <a:r>
              <a:rPr lang="en-GB"/>
              <a:t> </a:t>
            </a:r>
            <a:r>
              <a:rPr lang="en-GB" err="1"/>
              <a:t>olarak</a:t>
            </a:r>
            <a:r>
              <a:rPr lang="en-GB"/>
              <a:t> </a:t>
            </a:r>
            <a:r>
              <a:rPr lang="en-GB" err="1"/>
              <a:t>gerçekleştirilen</a:t>
            </a:r>
            <a:r>
              <a:rPr lang="en-GB"/>
              <a:t> her </a:t>
            </a:r>
            <a:r>
              <a:rPr lang="en-GB" err="1"/>
              <a:t>türlü</a:t>
            </a:r>
            <a:r>
              <a:rPr lang="en-GB"/>
              <a:t> </a:t>
            </a:r>
            <a:r>
              <a:rPr lang="en-GB" err="1"/>
              <a:t>ayrım</a:t>
            </a:r>
            <a:r>
              <a:rPr lang="en-GB"/>
              <a:t>, </a:t>
            </a:r>
            <a:r>
              <a:rPr lang="en-GB" err="1"/>
              <a:t>dışlama</a:t>
            </a:r>
            <a:r>
              <a:rPr lang="en-GB"/>
              <a:t> </a:t>
            </a:r>
            <a:r>
              <a:rPr lang="en-GB" err="1"/>
              <a:t>veya</a:t>
            </a:r>
            <a:r>
              <a:rPr lang="en-GB"/>
              <a:t> </a:t>
            </a:r>
            <a:r>
              <a:rPr lang="en-GB" err="1"/>
              <a:t>kısıtlamayı</a:t>
            </a:r>
            <a:r>
              <a:rPr lang="en-GB"/>
              <a:t> </a:t>
            </a:r>
            <a:r>
              <a:rPr lang="en-GB" err="1"/>
              <a:t>kapsamaktadır</a:t>
            </a:r>
            <a:r>
              <a:rPr lang="en-GB"/>
              <a:t>. </a:t>
            </a:r>
            <a:r>
              <a:rPr lang="en-GB" err="1"/>
              <a:t>Engelliliğe</a:t>
            </a:r>
            <a:r>
              <a:rPr lang="en-GB"/>
              <a:t> </a:t>
            </a:r>
            <a:r>
              <a:rPr lang="en-GB" err="1"/>
              <a:t>dayalı</a:t>
            </a:r>
            <a:r>
              <a:rPr lang="en-GB"/>
              <a:t> </a:t>
            </a:r>
            <a:r>
              <a:rPr lang="en-GB" err="1"/>
              <a:t>ayrımcılık</a:t>
            </a:r>
            <a:r>
              <a:rPr lang="en-GB"/>
              <a:t> </a:t>
            </a:r>
            <a:r>
              <a:rPr lang="en-GB" err="1"/>
              <a:t>makul</a:t>
            </a:r>
            <a:r>
              <a:rPr lang="en-GB"/>
              <a:t> </a:t>
            </a:r>
            <a:r>
              <a:rPr lang="en-GB" err="1"/>
              <a:t>düzenlemelerin</a:t>
            </a:r>
            <a:r>
              <a:rPr lang="en-GB"/>
              <a:t> </a:t>
            </a:r>
            <a:r>
              <a:rPr lang="en-GB" err="1"/>
              <a:t>gerçekleştirilmemesi</a:t>
            </a:r>
            <a:r>
              <a:rPr lang="en-GB"/>
              <a:t> </a:t>
            </a:r>
            <a:r>
              <a:rPr lang="en-GB" err="1"/>
              <a:t>dahil</a:t>
            </a:r>
            <a:r>
              <a:rPr lang="en-GB"/>
              <a:t> her </a:t>
            </a:r>
            <a:r>
              <a:rPr lang="en-GB" err="1"/>
              <a:t>türlü</a:t>
            </a:r>
            <a:r>
              <a:rPr lang="en-GB"/>
              <a:t> </a:t>
            </a:r>
            <a:r>
              <a:rPr lang="en-GB" err="1"/>
              <a:t>ayrımcılığı</a:t>
            </a:r>
            <a:r>
              <a:rPr lang="en-GB"/>
              <a:t> </a:t>
            </a:r>
            <a:r>
              <a:rPr lang="en-GB" err="1"/>
              <a:t>kapsar</a:t>
            </a:r>
            <a:r>
              <a:rPr lang="en-GB"/>
              <a:t>.</a:t>
            </a:r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Ayrımcılık yasağı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6740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“</a:t>
            </a:r>
            <a:r>
              <a:rPr lang="en-GB" err="1"/>
              <a:t>Makul</a:t>
            </a:r>
            <a:r>
              <a:rPr lang="en-GB"/>
              <a:t> </a:t>
            </a:r>
            <a:r>
              <a:rPr lang="en-GB" err="1"/>
              <a:t>düzenleme</a:t>
            </a:r>
            <a:r>
              <a:rPr lang="en-GB"/>
              <a:t>”, </a:t>
            </a:r>
            <a:r>
              <a:rPr lang="en-GB" err="1"/>
              <a:t>engellilerin</a:t>
            </a:r>
            <a:r>
              <a:rPr lang="en-GB"/>
              <a:t> </a:t>
            </a:r>
            <a:r>
              <a:rPr lang="en-GB" err="1"/>
              <a:t>insan</a:t>
            </a:r>
            <a:r>
              <a:rPr lang="en-GB"/>
              <a:t> </a:t>
            </a:r>
            <a:r>
              <a:rPr lang="en-GB" err="1"/>
              <a:t>haklarını</a:t>
            </a:r>
            <a:r>
              <a:rPr lang="en-GB"/>
              <a:t> </a:t>
            </a:r>
            <a:r>
              <a:rPr lang="en-GB" err="1"/>
              <a:t>ve</a:t>
            </a:r>
            <a:r>
              <a:rPr lang="en-GB"/>
              <a:t> </a:t>
            </a:r>
            <a:r>
              <a:rPr lang="en-GB" err="1"/>
              <a:t>temel</a:t>
            </a:r>
            <a:r>
              <a:rPr lang="en-GB"/>
              <a:t> </a:t>
            </a:r>
            <a:r>
              <a:rPr lang="en-GB" err="1"/>
              <a:t>özgürlüklerini</a:t>
            </a:r>
            <a:r>
              <a:rPr lang="en-GB"/>
              <a:t> tam </a:t>
            </a:r>
            <a:r>
              <a:rPr lang="en-GB" err="1"/>
              <a:t>ve</a:t>
            </a:r>
            <a:r>
              <a:rPr lang="en-GB"/>
              <a:t> </a:t>
            </a:r>
            <a:r>
              <a:rPr lang="en-GB" err="1"/>
              <a:t>diğer</a:t>
            </a:r>
            <a:r>
              <a:rPr lang="en-GB"/>
              <a:t> </a:t>
            </a:r>
            <a:r>
              <a:rPr lang="en-GB" err="1"/>
              <a:t>bireylerle</a:t>
            </a:r>
            <a:r>
              <a:rPr lang="en-GB"/>
              <a:t> </a:t>
            </a:r>
            <a:r>
              <a:rPr lang="en-GB" err="1"/>
              <a:t>eşit</a:t>
            </a:r>
            <a:r>
              <a:rPr lang="en-GB"/>
              <a:t> </a:t>
            </a:r>
            <a:r>
              <a:rPr lang="en-GB" err="1"/>
              <a:t>şekilde</a:t>
            </a:r>
            <a:r>
              <a:rPr lang="en-GB"/>
              <a:t> </a:t>
            </a:r>
            <a:r>
              <a:rPr lang="en-GB" err="1"/>
              <a:t>kullanmasını</a:t>
            </a:r>
            <a:r>
              <a:rPr lang="en-GB"/>
              <a:t> </a:t>
            </a:r>
            <a:r>
              <a:rPr lang="en-GB" err="1"/>
              <a:t>veya</a:t>
            </a:r>
            <a:r>
              <a:rPr lang="en-GB"/>
              <a:t> </a:t>
            </a:r>
            <a:r>
              <a:rPr lang="en-GB" err="1"/>
              <a:t>bunlardan</a:t>
            </a:r>
            <a:r>
              <a:rPr lang="en-GB"/>
              <a:t> </a:t>
            </a:r>
            <a:r>
              <a:rPr lang="en-GB" err="1"/>
              <a:t>yararlanmasını</a:t>
            </a:r>
            <a:r>
              <a:rPr lang="en-GB"/>
              <a:t> </a:t>
            </a:r>
            <a:r>
              <a:rPr lang="en-GB" err="1"/>
              <a:t>sağlamak</a:t>
            </a:r>
            <a:r>
              <a:rPr lang="en-GB"/>
              <a:t> </a:t>
            </a:r>
            <a:r>
              <a:rPr lang="en-GB" err="1"/>
              <a:t>üzere</a:t>
            </a:r>
            <a:r>
              <a:rPr lang="en-GB"/>
              <a:t> </a:t>
            </a:r>
            <a:r>
              <a:rPr lang="en-GB" err="1"/>
              <a:t>belirli</a:t>
            </a:r>
            <a:r>
              <a:rPr lang="en-GB"/>
              <a:t> </a:t>
            </a:r>
            <a:r>
              <a:rPr lang="en-GB" err="1"/>
              <a:t>bir</a:t>
            </a:r>
            <a:r>
              <a:rPr lang="en-GB"/>
              <a:t> </a:t>
            </a:r>
            <a:r>
              <a:rPr lang="en-GB" err="1"/>
              <a:t>durumda</a:t>
            </a:r>
            <a:r>
              <a:rPr lang="en-GB"/>
              <a:t> </a:t>
            </a:r>
            <a:r>
              <a:rPr lang="en-GB" err="1"/>
              <a:t>ihtiyaç</a:t>
            </a:r>
            <a:r>
              <a:rPr lang="en-GB"/>
              <a:t> </a:t>
            </a:r>
            <a:r>
              <a:rPr lang="en-GB" err="1"/>
              <a:t>duyulan</a:t>
            </a:r>
            <a:r>
              <a:rPr lang="en-GB"/>
              <a:t>, </a:t>
            </a:r>
            <a:r>
              <a:rPr lang="en-GB" err="1"/>
              <a:t>ölçüsüz</a:t>
            </a:r>
            <a:r>
              <a:rPr lang="en-GB"/>
              <a:t> </a:t>
            </a:r>
            <a:r>
              <a:rPr lang="en-GB" err="1"/>
              <a:t>veya</a:t>
            </a:r>
            <a:r>
              <a:rPr lang="en-GB"/>
              <a:t> </a:t>
            </a:r>
            <a:r>
              <a:rPr lang="en-GB" err="1"/>
              <a:t>aşırı</a:t>
            </a:r>
            <a:r>
              <a:rPr lang="en-GB"/>
              <a:t> </a:t>
            </a:r>
            <a:r>
              <a:rPr lang="en-GB" err="1"/>
              <a:t>bir</a:t>
            </a:r>
            <a:r>
              <a:rPr lang="en-GB"/>
              <a:t> </a:t>
            </a:r>
            <a:r>
              <a:rPr lang="en-GB" err="1"/>
              <a:t>yük</a:t>
            </a:r>
            <a:r>
              <a:rPr lang="en-GB"/>
              <a:t> </a:t>
            </a:r>
            <a:r>
              <a:rPr lang="en-GB" err="1"/>
              <a:t>getirmeyen</a:t>
            </a:r>
            <a:r>
              <a:rPr lang="en-GB"/>
              <a:t>, </a:t>
            </a:r>
            <a:r>
              <a:rPr lang="en-GB" err="1"/>
              <a:t>gerekli</a:t>
            </a:r>
            <a:r>
              <a:rPr lang="en-GB"/>
              <a:t> </a:t>
            </a:r>
            <a:r>
              <a:rPr lang="en-GB" err="1"/>
              <a:t>ve</a:t>
            </a:r>
            <a:r>
              <a:rPr lang="en-GB"/>
              <a:t> </a:t>
            </a:r>
            <a:r>
              <a:rPr lang="en-GB" err="1"/>
              <a:t>uygun</a:t>
            </a:r>
            <a:r>
              <a:rPr lang="en-GB"/>
              <a:t> </a:t>
            </a:r>
            <a:r>
              <a:rPr lang="en-GB" err="1"/>
              <a:t>değişiklik</a:t>
            </a:r>
            <a:r>
              <a:rPr lang="en-GB"/>
              <a:t> </a:t>
            </a:r>
            <a:r>
              <a:rPr lang="en-GB" err="1"/>
              <a:t>ve</a:t>
            </a:r>
            <a:r>
              <a:rPr lang="en-GB"/>
              <a:t> </a:t>
            </a:r>
            <a:r>
              <a:rPr lang="en-GB" err="1"/>
              <a:t>düzenlemeleri</a:t>
            </a:r>
            <a:r>
              <a:rPr lang="en-GB"/>
              <a:t> </a:t>
            </a:r>
            <a:r>
              <a:rPr lang="en-GB" err="1"/>
              <a:t>ifade</a:t>
            </a:r>
            <a:r>
              <a:rPr lang="en-GB"/>
              <a:t> </a:t>
            </a:r>
            <a:r>
              <a:rPr lang="en-GB" err="1"/>
              <a:t>eder</a:t>
            </a:r>
            <a:r>
              <a:rPr lang="en-GB"/>
              <a:t>.</a:t>
            </a:r>
            <a:endParaRPr lang="tr-TR"/>
          </a:p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Makul düzenleme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0378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sz="2300"/>
              <a:t>Yaşama hakkı, kişi özgürlüğü ve güvenliği (md. 10 ve 14);</a:t>
            </a:r>
          </a:p>
          <a:p>
            <a:pPr>
              <a:lnSpc>
                <a:spcPct val="80000"/>
              </a:lnSpc>
            </a:pPr>
            <a:r>
              <a:rPr lang="tr-TR" sz="2300"/>
              <a:t>Yasa önünde eşit tanınma (md. 12);</a:t>
            </a:r>
          </a:p>
          <a:p>
            <a:pPr>
              <a:lnSpc>
                <a:spcPct val="80000"/>
              </a:lnSpc>
            </a:pPr>
            <a:r>
              <a:rPr lang="tr-TR" sz="2300"/>
              <a:t>Adalete erişim (md. 13);</a:t>
            </a:r>
          </a:p>
          <a:p>
            <a:pPr>
              <a:lnSpc>
                <a:spcPct val="80000"/>
              </a:lnSpc>
            </a:pPr>
            <a:r>
              <a:rPr lang="tr-TR" sz="2300"/>
              <a:t>İşkence yasağı (md. 15);</a:t>
            </a:r>
          </a:p>
          <a:p>
            <a:pPr>
              <a:lnSpc>
                <a:spcPct val="80000"/>
              </a:lnSpc>
            </a:pPr>
            <a:r>
              <a:rPr lang="tr-TR" sz="2300"/>
              <a:t>Sömürü, şiddet veya istismara maruz kalmama (md. 16);</a:t>
            </a:r>
          </a:p>
          <a:p>
            <a:pPr>
              <a:lnSpc>
                <a:spcPct val="80000"/>
              </a:lnSpc>
            </a:pPr>
            <a:r>
              <a:rPr lang="tr-TR" sz="2300"/>
              <a:t>Bedensel ve ruhsal bütünlüğe saygı (md. 17);</a:t>
            </a:r>
          </a:p>
          <a:p>
            <a:pPr>
              <a:lnSpc>
                <a:spcPct val="80000"/>
              </a:lnSpc>
            </a:pPr>
            <a:r>
              <a:rPr lang="tr-TR" sz="2300"/>
              <a:t>Seyahat özgürlüğü ve uyrukluk (md. 18);</a:t>
            </a:r>
          </a:p>
          <a:p>
            <a:pPr>
              <a:lnSpc>
                <a:spcPct val="90000"/>
              </a:lnSpc>
            </a:pPr>
            <a:r>
              <a:rPr lang="tr-TR" sz="2300"/>
              <a:t>Toplum içinde yaşama (md. 19);</a:t>
            </a:r>
          </a:p>
          <a:p>
            <a:pPr>
              <a:lnSpc>
                <a:spcPct val="90000"/>
              </a:lnSpc>
            </a:pPr>
            <a:r>
              <a:rPr lang="tr-TR" sz="2300"/>
              <a:t>Kişisel hareketlilik (md. 20</a:t>
            </a:r>
            <a:r>
              <a:rPr lang="tr-TR" sz="2300" smtClean="0"/>
              <a:t>);</a:t>
            </a:r>
            <a:endParaRPr lang="tr-TR" sz="230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smtClean="0"/>
              <a:t>Sözleşme’de güvence altına alınan haklar</a:t>
            </a:r>
            <a:endParaRPr lang="tr-TR" sz="4000"/>
          </a:p>
        </p:txBody>
      </p:sp>
    </p:spTree>
    <p:extLst>
      <p:ext uri="{BB962C8B-B14F-4D97-AF65-F5344CB8AC3E}">
        <p14:creationId xmlns:p14="http://schemas.microsoft.com/office/powerpoint/2010/main" val="892681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/>
              <a:t>Düşünce ve ifade özgürlüğü (md. 21);</a:t>
            </a:r>
          </a:p>
          <a:p>
            <a:pPr>
              <a:lnSpc>
                <a:spcPct val="90000"/>
              </a:lnSpc>
            </a:pPr>
            <a:r>
              <a:rPr lang="tr-TR"/>
              <a:t>Özel hayata saygı (md. 22);</a:t>
            </a:r>
          </a:p>
          <a:p>
            <a:pPr>
              <a:lnSpc>
                <a:spcPct val="90000"/>
              </a:lnSpc>
            </a:pPr>
            <a:r>
              <a:rPr lang="tr-TR"/>
              <a:t>Konut ve aile hayatına saygı (md. 23);</a:t>
            </a:r>
          </a:p>
          <a:p>
            <a:pPr>
              <a:lnSpc>
                <a:spcPct val="90000"/>
              </a:lnSpc>
            </a:pPr>
            <a:r>
              <a:rPr lang="tr-TR"/>
              <a:t>Eğitim hakkı (md. 24);</a:t>
            </a:r>
          </a:p>
          <a:p>
            <a:pPr>
              <a:lnSpc>
                <a:spcPct val="90000"/>
              </a:lnSpc>
            </a:pPr>
            <a:r>
              <a:rPr lang="tr-TR"/>
              <a:t>Sağlık hakkı (md. 25);</a:t>
            </a:r>
          </a:p>
          <a:p>
            <a:pPr>
              <a:lnSpc>
                <a:spcPct val="90000"/>
              </a:lnSpc>
            </a:pPr>
            <a:r>
              <a:rPr lang="tr-TR"/>
              <a:t>Çalışma hakkı (md. 27);</a:t>
            </a:r>
          </a:p>
          <a:p>
            <a:pPr>
              <a:lnSpc>
                <a:spcPct val="90000"/>
              </a:lnSpc>
            </a:pPr>
            <a:r>
              <a:rPr lang="tr-TR"/>
              <a:t>Yeterli yaşam standardı (md. 28);</a:t>
            </a:r>
          </a:p>
          <a:p>
            <a:pPr>
              <a:lnSpc>
                <a:spcPct val="90000"/>
              </a:lnSpc>
            </a:pPr>
            <a:r>
              <a:rPr lang="tr-TR"/>
              <a:t>Siyasal ve toplumsal yaşama katılım (md. 29);</a:t>
            </a:r>
          </a:p>
          <a:p>
            <a:pPr>
              <a:lnSpc>
                <a:spcPct val="90000"/>
              </a:lnSpc>
            </a:pPr>
            <a:r>
              <a:rPr lang="tr-TR"/>
              <a:t>Kültürel yaşama katılım (md. 30).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smtClean="0"/>
              <a:t>Sözleşme’de güvence altına alınan haklar</a:t>
            </a:r>
            <a:endParaRPr lang="tr-TR" sz="4000"/>
          </a:p>
        </p:txBody>
      </p:sp>
    </p:spTree>
    <p:extLst>
      <p:ext uri="{BB962C8B-B14F-4D97-AF65-F5344CB8AC3E}">
        <p14:creationId xmlns:p14="http://schemas.microsoft.com/office/powerpoint/2010/main" val="2064975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mtClean="0"/>
              <a:t>İstatistik ve veri toplama;</a:t>
            </a:r>
          </a:p>
          <a:p>
            <a:r>
              <a:rPr lang="tr-TR" smtClean="0"/>
              <a:t>Ulusal kurum;</a:t>
            </a:r>
          </a:p>
          <a:p>
            <a:r>
              <a:rPr lang="tr-TR" smtClean="0"/>
              <a:t>Ulusal bağımsız denetim yapıları;</a:t>
            </a:r>
          </a:p>
          <a:p>
            <a:r>
              <a:rPr lang="tr-TR" smtClean="0"/>
              <a:t>Engellilerin ve engelli örgütlerinin denetimde etkin şekilde yer alması;</a:t>
            </a:r>
          </a:p>
          <a:p>
            <a:r>
              <a:rPr lang="tr-TR" smtClean="0"/>
              <a:t>Uluslararası denetim:</a:t>
            </a:r>
          </a:p>
          <a:p>
            <a:pPr lvl="1"/>
            <a:r>
              <a:rPr lang="tr-TR" smtClean="0"/>
              <a:t>Devlet raporları/sivil toplum raporları;</a:t>
            </a:r>
          </a:p>
          <a:p>
            <a:pPr lvl="1"/>
            <a:r>
              <a:rPr lang="tr-TR" smtClean="0">
                <a:solidFill>
                  <a:srgbClr val="FF0000"/>
                </a:solidFill>
              </a:rPr>
              <a:t>İhtiyari Protokol’ün öngördüğü denetim usulleri Türkiye henüz taraf olmadığından, Türkiye bakımından geçerli değil).</a:t>
            </a:r>
            <a:endParaRPr lang="tr-TR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İzleme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2009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mtClean="0"/>
              <a:t>Tıbbi yaklaşım </a:t>
            </a:r>
          </a:p>
          <a:p>
            <a:pPr lvl="1"/>
            <a:r>
              <a:rPr lang="tr-TR" smtClean="0"/>
              <a:t>Kişinin sadece yapamayacaklarına odaklanır;</a:t>
            </a:r>
          </a:p>
          <a:p>
            <a:pPr lvl="1"/>
            <a:r>
              <a:rPr lang="tr-TR" smtClean="0"/>
              <a:t>Hem sorunu, hem de çözümü kişide tanımlar;</a:t>
            </a:r>
          </a:p>
          <a:p>
            <a:pPr lvl="1"/>
            <a:r>
              <a:rPr lang="tr-TR" smtClean="0"/>
              <a:t>Kişi hak öznesi değildir.</a:t>
            </a:r>
          </a:p>
          <a:p>
            <a:r>
              <a:rPr lang="tr-TR" smtClean="0"/>
              <a:t>İnsan hakları yaklaşımı</a:t>
            </a:r>
          </a:p>
          <a:p>
            <a:pPr lvl="1"/>
            <a:r>
              <a:rPr lang="tr-TR" smtClean="0"/>
              <a:t>Kişinin haklardan yararlanmasına ilişkin dışsal unsurlardan kaynaklanan sınırlamaları tespit eder; </a:t>
            </a:r>
          </a:p>
          <a:p>
            <a:pPr lvl="1"/>
            <a:r>
              <a:rPr lang="tr-TR" smtClean="0"/>
              <a:t>Bunların ortadan kaldırılması için hukukun desteğini sağlar;</a:t>
            </a:r>
          </a:p>
          <a:p>
            <a:pPr lvl="1"/>
            <a:r>
              <a:rPr lang="tr-TR" smtClean="0"/>
              <a:t>Kişi hak öznesidir;</a:t>
            </a:r>
          </a:p>
          <a:p>
            <a:pPr lvl="1"/>
            <a:r>
              <a:rPr lang="tr-TR" smtClean="0"/>
              <a:t>Bu nedenle hakkın tanınması ve teslim edilmesi gerekir.</a:t>
            </a:r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smtClean="0"/>
              <a:t>Engelliliğe Hakim Yaklaşımlar</a:t>
            </a:r>
            <a:endParaRPr lang="tr-TR" sz="4000"/>
          </a:p>
        </p:txBody>
      </p:sp>
    </p:spTree>
    <p:extLst>
      <p:ext uri="{BB962C8B-B14F-4D97-AF65-F5344CB8AC3E}">
        <p14:creationId xmlns:p14="http://schemas.microsoft.com/office/powerpoint/2010/main" val="4254016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200"/>
              <a:t>Neden yeni bir sözleşme?</a:t>
            </a:r>
          </a:p>
          <a:p>
            <a:pPr lvl="1"/>
            <a:r>
              <a:rPr lang="tr-TR"/>
              <a:t>Mevcut Sözleşmeler</a:t>
            </a:r>
          </a:p>
          <a:p>
            <a:pPr lvl="1"/>
            <a:r>
              <a:rPr lang="tr-TR"/>
              <a:t>Yeni haklar?</a:t>
            </a:r>
          </a:p>
          <a:p>
            <a:pPr lvl="1"/>
            <a:r>
              <a:rPr lang="tr-TR"/>
              <a:t>Hakların yeniden yorumu/yükümlülüklerin açıklanması </a:t>
            </a:r>
          </a:p>
          <a:p>
            <a:pPr lvl="1"/>
            <a:r>
              <a:rPr lang="tr-TR"/>
              <a:t>Söylem değişimi:</a:t>
            </a:r>
          </a:p>
          <a:p>
            <a:pPr lvl="2"/>
            <a:r>
              <a:rPr lang="tr-TR" sz="2200"/>
              <a:t>hakkında karar verilen ve uygulanan </a:t>
            </a:r>
            <a:r>
              <a:rPr lang="tr-TR" sz="2200" smtClean="0"/>
              <a:t>pasif nesneden</a:t>
            </a:r>
            <a:r>
              <a:rPr lang="tr-TR" sz="2200"/>
              <a:t>, hak sahibi, özerk bireye;</a:t>
            </a:r>
          </a:p>
          <a:p>
            <a:pPr lvl="2"/>
            <a:r>
              <a:rPr lang="tr-TR" sz="2200"/>
              <a:t>entegrasyon anlayışından içermeci toplum anlayışına.</a:t>
            </a:r>
          </a:p>
          <a:p>
            <a:endParaRPr lang="tr-T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Sözleşme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4354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800"/>
              <a:t>13 Aralık 2006’da BM Genel Kurulu’nda kabul edildi ve 30 Mart 2007’de imzaya açıldı;</a:t>
            </a:r>
          </a:p>
          <a:p>
            <a:pPr>
              <a:lnSpc>
                <a:spcPct val="90000"/>
              </a:lnSpc>
            </a:pPr>
            <a:r>
              <a:rPr lang="tr-TR" sz="2800"/>
              <a:t>Sözleşme Türkiye bakımından 28 Eylül 2009 tarihinde bağlayıcı hale geldi. </a:t>
            </a:r>
          </a:p>
          <a:p>
            <a:pPr>
              <a:lnSpc>
                <a:spcPct val="90000"/>
              </a:lnSpc>
            </a:pPr>
            <a:r>
              <a:rPr lang="tr-TR" sz="2800"/>
              <a:t>Sözleşme’ye Ek Protokol, 28 Eylül 2009’da Türkiye tarafından imzalandı; ancak henüz </a:t>
            </a:r>
            <a:r>
              <a:rPr lang="tr-TR" sz="2800" smtClean="0"/>
              <a:t>onaylanmadı.</a:t>
            </a:r>
            <a:endParaRPr lang="tr-TR" sz="280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Sözleşme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3330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/>
              <a:t>Sözleşme, bir başlangıç kısmı ile 50 maddeden </a:t>
            </a:r>
            <a:r>
              <a:rPr lang="tr-TR" smtClean="0"/>
              <a:t>oluşmaktadır;</a:t>
            </a:r>
          </a:p>
          <a:p>
            <a:r>
              <a:rPr lang="tr-TR" smtClean="0"/>
              <a:t>1 </a:t>
            </a:r>
            <a:r>
              <a:rPr lang="tr-TR"/>
              <a:t>ilâ 9. maddeler Sözleşme’de güvence altına alınan hak ve özgürlüklerin tümü bakımından uygulanması gereken tanım ve ilkeleri ortaya koymuş; </a:t>
            </a:r>
            <a:endParaRPr lang="tr-TR" smtClean="0"/>
          </a:p>
          <a:p>
            <a:r>
              <a:rPr lang="tr-TR" smtClean="0"/>
              <a:t>10 </a:t>
            </a:r>
            <a:r>
              <a:rPr lang="tr-TR"/>
              <a:t>ilâ 30. maddeler güvence altına alınan hak ve özgürlükleri ayrıntılı olarak düzenlemiş</a:t>
            </a:r>
            <a:r>
              <a:rPr lang="tr-TR" smtClean="0"/>
              <a:t>;</a:t>
            </a:r>
          </a:p>
          <a:p>
            <a:r>
              <a:rPr lang="tr-TR" smtClean="0"/>
              <a:t>31 </a:t>
            </a:r>
            <a:r>
              <a:rPr lang="tr-TR"/>
              <a:t>ilâ 50. maddelerde ise Sözleşme’nin uygulanmasına ilişkin “istatistik ve veri toplama” gibi teknik </a:t>
            </a:r>
            <a:r>
              <a:rPr lang="tr-TR" smtClean="0"/>
              <a:t>hususlar düzenlenmiştir. </a:t>
            </a:r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smtClean="0"/>
              <a:t>Sözleşme’nin genel yapısı</a:t>
            </a:r>
            <a:endParaRPr lang="tr-TR" sz="4000"/>
          </a:p>
        </p:txBody>
      </p:sp>
    </p:spTree>
    <p:extLst>
      <p:ext uri="{BB962C8B-B14F-4D97-AF65-F5344CB8AC3E}">
        <p14:creationId xmlns:p14="http://schemas.microsoft.com/office/powerpoint/2010/main" val="529800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tr-TR" sz="2400" b="1" smtClean="0"/>
          </a:p>
          <a:p>
            <a:pPr>
              <a:lnSpc>
                <a:spcPct val="90000"/>
              </a:lnSpc>
            </a:pPr>
            <a:r>
              <a:rPr lang="tr-TR" sz="2400" b="1" smtClean="0"/>
              <a:t>Amaç </a:t>
            </a:r>
            <a:r>
              <a:rPr lang="tr-TR" sz="2400" b="1"/>
              <a:t>(md. 1):</a:t>
            </a:r>
            <a:r>
              <a:rPr lang="tr-TR" sz="2400"/>
              <a:t> </a:t>
            </a:r>
            <a:endParaRPr lang="tr-TR" sz="2400" smtClean="0"/>
          </a:p>
          <a:p>
            <a:pPr marL="0" indent="0">
              <a:lnSpc>
                <a:spcPct val="90000"/>
              </a:lnSpc>
              <a:buNone/>
            </a:pPr>
            <a:r>
              <a:rPr lang="en-GB" sz="2400" smtClean="0"/>
              <a:t>Sözleşme'nin </a:t>
            </a:r>
            <a:r>
              <a:rPr lang="en-GB" sz="2400" err="1"/>
              <a:t>amacı</a:t>
            </a:r>
            <a:r>
              <a:rPr lang="en-GB" sz="2400"/>
              <a:t>, </a:t>
            </a:r>
            <a:r>
              <a:rPr lang="en-GB" sz="2400" err="1"/>
              <a:t>engellilerin</a:t>
            </a:r>
            <a:r>
              <a:rPr lang="en-GB" sz="2400"/>
              <a:t> </a:t>
            </a:r>
            <a:r>
              <a:rPr lang="en-GB" sz="2400" err="1"/>
              <a:t>tüm</a:t>
            </a:r>
            <a:r>
              <a:rPr lang="en-GB" sz="2400"/>
              <a:t> </a:t>
            </a:r>
            <a:r>
              <a:rPr lang="en-GB" sz="2400" err="1"/>
              <a:t>insan</a:t>
            </a:r>
            <a:r>
              <a:rPr lang="en-GB" sz="2400"/>
              <a:t> </a:t>
            </a:r>
            <a:r>
              <a:rPr lang="en-GB" sz="2400" err="1"/>
              <a:t>hak</a:t>
            </a:r>
            <a:r>
              <a:rPr lang="en-GB" sz="2400"/>
              <a:t> </a:t>
            </a:r>
            <a:r>
              <a:rPr lang="en-GB" sz="2400" err="1"/>
              <a:t>ve</a:t>
            </a:r>
            <a:r>
              <a:rPr lang="en-GB" sz="2400"/>
              <a:t> </a:t>
            </a:r>
            <a:r>
              <a:rPr lang="en-GB" sz="2400" smtClean="0"/>
              <a:t>temel </a:t>
            </a:r>
            <a:r>
              <a:rPr lang="en-GB" sz="2400" err="1"/>
              <a:t>özgürlüklerinden</a:t>
            </a:r>
            <a:r>
              <a:rPr lang="en-GB" sz="2400"/>
              <a:t> tam </a:t>
            </a:r>
            <a:r>
              <a:rPr lang="en-GB" sz="2400" err="1"/>
              <a:t>ve</a:t>
            </a:r>
            <a:r>
              <a:rPr lang="en-GB" sz="2400"/>
              <a:t> </a:t>
            </a:r>
            <a:r>
              <a:rPr lang="en-GB" sz="2400" err="1"/>
              <a:t>eşit</a:t>
            </a:r>
            <a:r>
              <a:rPr lang="en-GB" sz="2400"/>
              <a:t> </a:t>
            </a:r>
            <a:r>
              <a:rPr lang="en-GB" sz="2400" smtClean="0"/>
              <a:t>şekilde</a:t>
            </a:r>
            <a:r>
              <a:rPr lang="tr-TR" sz="2400" smtClean="0"/>
              <a:t> </a:t>
            </a:r>
            <a:r>
              <a:rPr lang="en-GB" sz="2400" smtClean="0"/>
              <a:t>yararlanmasını </a:t>
            </a:r>
            <a:r>
              <a:rPr lang="en-GB" sz="2400" err="1"/>
              <a:t>teşvik</a:t>
            </a:r>
            <a:r>
              <a:rPr lang="en-GB" sz="2400"/>
              <a:t> </a:t>
            </a:r>
            <a:r>
              <a:rPr lang="en-GB" sz="2400" err="1"/>
              <a:t>ve</a:t>
            </a:r>
            <a:r>
              <a:rPr lang="en-GB" sz="2400"/>
              <a:t> </a:t>
            </a:r>
            <a:r>
              <a:rPr lang="en-GB" sz="2400" err="1"/>
              <a:t>temin</a:t>
            </a:r>
            <a:r>
              <a:rPr lang="en-GB" sz="2400"/>
              <a:t> </a:t>
            </a:r>
            <a:r>
              <a:rPr lang="en-GB" sz="2400" err="1"/>
              <a:t>etmek</a:t>
            </a:r>
            <a:r>
              <a:rPr lang="en-GB" sz="2400"/>
              <a:t> </a:t>
            </a:r>
            <a:r>
              <a:rPr lang="en-GB" sz="2400" err="1"/>
              <a:t>ve</a:t>
            </a:r>
            <a:r>
              <a:rPr lang="en-GB" sz="2400"/>
              <a:t> </a:t>
            </a:r>
            <a:r>
              <a:rPr lang="en-GB" sz="2400" err="1"/>
              <a:t>insanlık</a:t>
            </a:r>
            <a:r>
              <a:rPr lang="en-GB" sz="2400"/>
              <a:t> </a:t>
            </a:r>
            <a:r>
              <a:rPr lang="en-GB" sz="2400" smtClean="0"/>
              <a:t>onurlarına </a:t>
            </a:r>
            <a:r>
              <a:rPr lang="en-GB" sz="2400" err="1"/>
              <a:t>saygıyı</a:t>
            </a:r>
            <a:r>
              <a:rPr lang="en-GB" sz="2400"/>
              <a:t> </a:t>
            </a:r>
            <a:r>
              <a:rPr lang="en-GB" sz="2400" err="1"/>
              <a:t>güçlendirmektir</a:t>
            </a:r>
            <a:r>
              <a:rPr lang="en-GB" sz="2400"/>
              <a:t>.</a:t>
            </a:r>
            <a:r>
              <a:rPr lang="tr-TR" sz="2400"/>
              <a:t> </a:t>
            </a:r>
            <a:endParaRPr lang="tr-TR" sz="2400" smtClean="0"/>
          </a:p>
          <a:p>
            <a:pPr>
              <a:lnSpc>
                <a:spcPct val="90000"/>
              </a:lnSpc>
            </a:pPr>
            <a:endParaRPr lang="tr-TR" sz="2400" smtClean="0"/>
          </a:p>
          <a:p>
            <a:pPr>
              <a:lnSpc>
                <a:spcPct val="90000"/>
              </a:lnSpc>
            </a:pPr>
            <a:r>
              <a:rPr lang="tr-TR" sz="2400" smtClean="0"/>
              <a:t>Tanımlar: 1. ve 2. madde ilişkisi</a:t>
            </a:r>
            <a:endParaRPr lang="tr-TR" sz="2400"/>
          </a:p>
          <a:p>
            <a:pPr>
              <a:lnSpc>
                <a:spcPct val="90000"/>
              </a:lnSpc>
              <a:buFontTx/>
              <a:buNone/>
            </a:pPr>
            <a:endParaRPr lang="tr-TR" sz="240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Sözleşme</a:t>
            </a:r>
          </a:p>
        </p:txBody>
      </p:sp>
    </p:spTree>
    <p:extLst>
      <p:ext uri="{BB962C8B-B14F-4D97-AF65-F5344CB8AC3E}">
        <p14:creationId xmlns:p14="http://schemas.microsoft.com/office/powerpoint/2010/main" val="2529852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tr-TR" sz="2400" b="1" smtClean="0"/>
              <a:t>Tanım </a:t>
            </a:r>
            <a:r>
              <a:rPr lang="tr-TR" sz="2400" b="1"/>
              <a:t>(md. 1):</a:t>
            </a:r>
            <a:r>
              <a:rPr lang="tr-TR" sz="2400"/>
              <a:t> </a:t>
            </a:r>
            <a:r>
              <a:rPr lang="en-GB" sz="2400" err="1"/>
              <a:t>Engelli</a:t>
            </a:r>
            <a:r>
              <a:rPr lang="en-GB" sz="2400"/>
              <a:t> </a:t>
            </a:r>
            <a:r>
              <a:rPr lang="en-GB" sz="2400" err="1"/>
              <a:t>kavramı</a:t>
            </a:r>
            <a:r>
              <a:rPr lang="en-GB" sz="2400"/>
              <a:t> </a:t>
            </a:r>
            <a:r>
              <a:rPr lang="en-GB" sz="2400" err="1"/>
              <a:t>diğer</a:t>
            </a:r>
            <a:r>
              <a:rPr lang="en-GB" sz="2400"/>
              <a:t> </a:t>
            </a:r>
            <a:r>
              <a:rPr lang="en-GB" sz="2400" err="1"/>
              <a:t>bireylerle</a:t>
            </a:r>
            <a:r>
              <a:rPr lang="en-GB" sz="2400"/>
              <a:t> </a:t>
            </a:r>
            <a:r>
              <a:rPr lang="en-GB" sz="2400" err="1"/>
              <a:t>eşit</a:t>
            </a:r>
            <a:r>
              <a:rPr lang="en-GB" sz="2400"/>
              <a:t> </a:t>
            </a:r>
            <a:r>
              <a:rPr lang="en-GB" sz="2400" err="1"/>
              <a:t>koşullar</a:t>
            </a:r>
            <a:r>
              <a:rPr lang="en-GB" sz="2400"/>
              <a:t> </a:t>
            </a:r>
            <a:r>
              <a:rPr lang="en-GB" sz="2400" err="1"/>
              <a:t>altında</a:t>
            </a:r>
            <a:r>
              <a:rPr lang="en-GB" sz="2400"/>
              <a:t> </a:t>
            </a:r>
            <a:r>
              <a:rPr lang="en-GB" sz="2400" err="1"/>
              <a:t>topluma</a:t>
            </a:r>
            <a:r>
              <a:rPr lang="en-GB" sz="2400"/>
              <a:t> tam </a:t>
            </a:r>
            <a:r>
              <a:rPr lang="en-GB" sz="2400" err="1"/>
              <a:t>ve</a:t>
            </a:r>
            <a:r>
              <a:rPr lang="en-GB" sz="2400"/>
              <a:t> </a:t>
            </a:r>
            <a:r>
              <a:rPr lang="en-GB" sz="2400" err="1"/>
              <a:t>etkin</a:t>
            </a:r>
            <a:r>
              <a:rPr lang="en-GB" sz="2400"/>
              <a:t> </a:t>
            </a:r>
            <a:r>
              <a:rPr lang="en-GB" sz="2400" err="1"/>
              <a:t>bir</a:t>
            </a:r>
            <a:r>
              <a:rPr lang="en-GB" sz="2400"/>
              <a:t> </a:t>
            </a:r>
            <a:r>
              <a:rPr lang="en-GB" sz="2400" err="1"/>
              <a:t>şekilde</a:t>
            </a:r>
            <a:r>
              <a:rPr lang="en-GB" sz="2400"/>
              <a:t> </a:t>
            </a:r>
            <a:r>
              <a:rPr lang="en-GB" sz="2400" err="1"/>
              <a:t>katılımlarının</a:t>
            </a:r>
            <a:r>
              <a:rPr lang="en-GB" sz="2400"/>
              <a:t> </a:t>
            </a:r>
            <a:r>
              <a:rPr lang="en-GB" sz="2400" err="1"/>
              <a:t>önünde</a:t>
            </a:r>
            <a:r>
              <a:rPr lang="en-GB" sz="2400"/>
              <a:t> </a:t>
            </a:r>
            <a:r>
              <a:rPr lang="en-GB" sz="2400" err="1"/>
              <a:t>engel</a:t>
            </a:r>
            <a:r>
              <a:rPr lang="en-GB" sz="2400"/>
              <a:t> </a:t>
            </a:r>
            <a:r>
              <a:rPr lang="en-GB" sz="2400" err="1"/>
              <a:t>teşkil</a:t>
            </a:r>
            <a:r>
              <a:rPr lang="en-GB" sz="2400"/>
              <a:t> </a:t>
            </a:r>
            <a:r>
              <a:rPr lang="en-GB" sz="2400" err="1"/>
              <a:t>eden</a:t>
            </a:r>
            <a:r>
              <a:rPr lang="en-GB" sz="2400"/>
              <a:t> </a:t>
            </a:r>
            <a:r>
              <a:rPr lang="en-GB" sz="2400" err="1"/>
              <a:t>uzun</a:t>
            </a:r>
            <a:r>
              <a:rPr lang="en-GB" sz="2400"/>
              <a:t> </a:t>
            </a:r>
            <a:r>
              <a:rPr lang="en-GB" sz="2400" err="1"/>
              <a:t>süreli</a:t>
            </a:r>
            <a:r>
              <a:rPr lang="en-GB" sz="2400"/>
              <a:t> </a:t>
            </a:r>
            <a:r>
              <a:rPr lang="en-GB" sz="2400" err="1"/>
              <a:t>fiziksel</a:t>
            </a:r>
            <a:r>
              <a:rPr lang="en-GB" sz="2400"/>
              <a:t>, </a:t>
            </a:r>
            <a:r>
              <a:rPr lang="en-GB" sz="2400" err="1"/>
              <a:t>zihinsel</a:t>
            </a:r>
            <a:r>
              <a:rPr lang="en-GB" sz="2400"/>
              <a:t>, </a:t>
            </a:r>
            <a:r>
              <a:rPr lang="en-GB" sz="2400" err="1"/>
              <a:t>düşünsel</a:t>
            </a:r>
            <a:r>
              <a:rPr lang="en-GB" sz="2400"/>
              <a:t> </a:t>
            </a:r>
            <a:r>
              <a:rPr lang="en-GB" sz="2400" err="1"/>
              <a:t>ya</a:t>
            </a:r>
            <a:r>
              <a:rPr lang="en-GB" sz="2400"/>
              <a:t> da </a:t>
            </a:r>
            <a:r>
              <a:rPr lang="en-GB" sz="2400" err="1"/>
              <a:t>algısal</a:t>
            </a:r>
            <a:r>
              <a:rPr lang="en-GB" sz="2400"/>
              <a:t> </a:t>
            </a:r>
            <a:r>
              <a:rPr lang="en-GB" sz="2400" err="1"/>
              <a:t>bozukluğu</a:t>
            </a:r>
            <a:r>
              <a:rPr lang="en-GB" sz="2400"/>
              <a:t> </a:t>
            </a:r>
            <a:r>
              <a:rPr lang="en-GB" sz="2400" err="1"/>
              <a:t>bulunan</a:t>
            </a:r>
            <a:r>
              <a:rPr lang="en-GB" sz="2400"/>
              <a:t> </a:t>
            </a:r>
            <a:r>
              <a:rPr lang="en-GB" sz="2400" err="1"/>
              <a:t>kişileri</a:t>
            </a:r>
            <a:r>
              <a:rPr lang="en-GB" sz="2400"/>
              <a:t> </a:t>
            </a:r>
            <a:r>
              <a:rPr lang="en-GB" sz="2400" err="1"/>
              <a:t>içermektedir</a:t>
            </a:r>
            <a:r>
              <a:rPr lang="tr-TR" sz="2400"/>
              <a:t>. </a:t>
            </a:r>
            <a:r>
              <a:rPr lang="tr-TR" sz="1600"/>
              <a:t>(Resmi çeviriden alınmıştır ve orijinal ingilizce metne kıyasla eksik bir çeviridir. Orijinal ingilizce metinde yer alan “which in interaction with various barriers” ifadesi, Sözleşme’nin Türkçe çevirisinde yer almamaktadır.)</a:t>
            </a:r>
            <a:r>
              <a:rPr lang="tr-TR" sz="2400"/>
              <a:t>  </a:t>
            </a:r>
            <a:endParaRPr lang="tr-TR" sz="2400" smtClean="0"/>
          </a:p>
          <a:p>
            <a:endParaRPr lang="tr-TR" sz="2400" smtClean="0"/>
          </a:p>
          <a:p>
            <a:r>
              <a:rPr lang="tr-TR" sz="2400" smtClean="0"/>
              <a:t>“</a:t>
            </a:r>
            <a:r>
              <a:rPr lang="tr-TR" sz="2400"/>
              <a:t>Engelli bireyler, diğerleri yanında, </a:t>
            </a:r>
            <a:r>
              <a:rPr lang="tr-TR" sz="2400" b="1"/>
              <a:t>çeşitli engellerle etkileşerek</a:t>
            </a:r>
            <a:r>
              <a:rPr lang="tr-TR" sz="2400"/>
              <a:t> kişinin diğerleriyle eşit bir şekilde topluma tam ve etkili şekilde katılmasını engelleyen uzun süreli fiziksel, zihinsel, ruhsal ve duyusal sakatlığı olan kişileri de kapsar.” </a:t>
            </a:r>
          </a:p>
          <a:p>
            <a:pPr>
              <a:lnSpc>
                <a:spcPct val="90000"/>
              </a:lnSpc>
            </a:pPr>
            <a:endParaRPr lang="tr-TR" sz="240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Sözleşme</a:t>
            </a:r>
          </a:p>
        </p:txBody>
      </p:sp>
    </p:spTree>
    <p:extLst>
      <p:ext uri="{BB962C8B-B14F-4D97-AF65-F5344CB8AC3E}">
        <p14:creationId xmlns:p14="http://schemas.microsoft.com/office/powerpoint/2010/main" val="1413064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Sözleşme’nin uygulanması bağlamında engelli birey kimdir? Mevzuatta nasıl tanımlanmalıdır?</a:t>
            </a:r>
          </a:p>
          <a:p>
            <a:r>
              <a:rPr lang="tr-TR" smtClean="0"/>
              <a:t>Bireyin hak sahibi olarak özerkliği, karar verme ve uygulama yetkisinin tanınması;</a:t>
            </a:r>
          </a:p>
          <a:p>
            <a:r>
              <a:rPr lang="tr-TR" smtClean="0"/>
              <a:t>Koruma ve yardım vurgusunun yokluğu;</a:t>
            </a:r>
          </a:p>
          <a:p>
            <a:r>
              <a:rPr lang="tr-TR" smtClean="0"/>
              <a:t>Erişilebilirlik – evrensel tasarım – içermeci toplum – anaakımlaştırma ilişkisi;</a:t>
            </a:r>
          </a:p>
          <a:p>
            <a:r>
              <a:rPr lang="tr-TR" smtClean="0"/>
              <a:t>Erişilebilirlik-makul düzenleme ilişkisi;</a:t>
            </a:r>
          </a:p>
          <a:p>
            <a:r>
              <a:rPr lang="tr-TR" smtClean="0"/>
              <a:t>Ayrımcılık yasağı – makul düzenleme.</a:t>
            </a:r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Sözleşme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431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tr-TR"/>
              <a:t>Genel bir ilke olarak md. 3’te, ve bağımsız bir madde olarak md. 9’da. </a:t>
            </a:r>
          </a:p>
          <a:p>
            <a:pPr>
              <a:lnSpc>
                <a:spcPct val="80000"/>
              </a:lnSpc>
            </a:pPr>
            <a:r>
              <a:rPr lang="tr-TR"/>
              <a:t>Adalet (md. 13);</a:t>
            </a:r>
          </a:p>
          <a:p>
            <a:pPr>
              <a:lnSpc>
                <a:spcPct val="80000"/>
              </a:lnSpc>
            </a:pPr>
            <a:r>
              <a:rPr lang="tr-TR"/>
              <a:t>Bağımsız yaşam ve topluma katılım (md. 19);</a:t>
            </a:r>
          </a:p>
          <a:p>
            <a:pPr>
              <a:lnSpc>
                <a:spcPct val="80000"/>
              </a:lnSpc>
            </a:pPr>
            <a:r>
              <a:rPr lang="tr-TR"/>
              <a:t>Bilgi ve iletişim hizmetleri (md. 21);</a:t>
            </a:r>
          </a:p>
          <a:p>
            <a:pPr>
              <a:lnSpc>
                <a:spcPct val="80000"/>
              </a:lnSpc>
            </a:pPr>
            <a:r>
              <a:rPr lang="tr-TR"/>
              <a:t>Eğitim (md. 24);</a:t>
            </a:r>
          </a:p>
          <a:p>
            <a:pPr>
              <a:lnSpc>
                <a:spcPct val="80000"/>
              </a:lnSpc>
            </a:pPr>
            <a:r>
              <a:rPr lang="tr-TR"/>
              <a:t>Sağlık (md. 25);</a:t>
            </a:r>
          </a:p>
          <a:p>
            <a:pPr>
              <a:lnSpc>
                <a:spcPct val="80000"/>
              </a:lnSpc>
            </a:pPr>
            <a:r>
              <a:rPr lang="tr-TR"/>
              <a:t>Habilitasyon ve rehabilitasyon (md. 26);</a:t>
            </a:r>
          </a:p>
          <a:p>
            <a:pPr>
              <a:lnSpc>
                <a:spcPct val="80000"/>
              </a:lnSpc>
            </a:pPr>
            <a:r>
              <a:rPr lang="tr-TR"/>
              <a:t>Çalışma ve istihdam (md. 27);</a:t>
            </a:r>
          </a:p>
          <a:p>
            <a:pPr>
              <a:lnSpc>
                <a:spcPct val="80000"/>
              </a:lnSpc>
            </a:pPr>
            <a:r>
              <a:rPr lang="tr-TR"/>
              <a:t>Yeterli yaşam standardı ve sosyal korunma (md. 28);</a:t>
            </a:r>
          </a:p>
          <a:p>
            <a:pPr>
              <a:lnSpc>
                <a:spcPct val="80000"/>
              </a:lnSpc>
            </a:pPr>
            <a:r>
              <a:rPr lang="tr-TR"/>
              <a:t>Siyasal ve toplumsal yaşama katılım (md. 29);</a:t>
            </a:r>
          </a:p>
          <a:p>
            <a:pPr>
              <a:lnSpc>
                <a:spcPct val="80000"/>
              </a:lnSpc>
            </a:pPr>
            <a:r>
              <a:rPr lang="tr-TR"/>
              <a:t>Kültürel yaşama, dinlenme, boş zaman aktiviteleri ve spor faaliyetlerine katılım (md. 30)</a:t>
            </a:r>
          </a:p>
          <a:p>
            <a:pPr marL="0" indent="0">
              <a:buNone/>
            </a:pPr>
            <a:endParaRPr lang="tr-T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Erişilebilirlik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25728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14</TotalTime>
  <Words>908</Words>
  <Application>Microsoft Office PowerPoint</Application>
  <PresentationFormat>On-screen Show 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Hardcover</vt:lpstr>
      <vt:lpstr>Birleşmiş Milletler Engelli Hakları Sözleşmesi’ne Giriş</vt:lpstr>
      <vt:lpstr>Engelliliğe Hakim Yaklaşımlar</vt:lpstr>
      <vt:lpstr>Sözleşme</vt:lpstr>
      <vt:lpstr>Sözleşme</vt:lpstr>
      <vt:lpstr>Sözleşme’nin genel yapısı</vt:lpstr>
      <vt:lpstr>Sözleşme</vt:lpstr>
      <vt:lpstr>Sözleşme</vt:lpstr>
      <vt:lpstr>Sözleşme</vt:lpstr>
      <vt:lpstr>Erişilebilirlik</vt:lpstr>
      <vt:lpstr>Ayrımcılık yasağı (md. 2 ve 5)</vt:lpstr>
      <vt:lpstr>Ayrımcılık yasağı</vt:lpstr>
      <vt:lpstr>Makul düzenleme</vt:lpstr>
      <vt:lpstr>Sözleşme’de güvence altına alınan haklar</vt:lpstr>
      <vt:lpstr>Sözleşme’de güvence altına alınan haklar</vt:lpstr>
      <vt:lpstr>İzleme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Birleşmiş Milletler Engelli Hakları Sözleşmesi’ne Giriş</dc:title>
  <dc:creator>EEe</dc:creator>
  <cp:lastModifiedBy>EEe</cp:lastModifiedBy>
  <cp:revision>4</cp:revision>
  <dcterms:created xsi:type="dcterms:W3CDTF">2012-11-09T05:52:54Z</dcterms:created>
  <dcterms:modified xsi:type="dcterms:W3CDTF">2012-11-09T06:07:51Z</dcterms:modified>
</cp:coreProperties>
</file>