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3" r:id="rId4"/>
    <p:sldId id="267" r:id="rId5"/>
    <p:sldId id="268" r:id="rId6"/>
    <p:sldId id="266" r:id="rId7"/>
    <p:sldId id="271" r:id="rId8"/>
    <p:sldId id="259" r:id="rId9"/>
    <p:sldId id="269" r:id="rId10"/>
    <p:sldId id="260" r:id="rId11"/>
    <p:sldId id="270" r:id="rId12"/>
    <p:sldId id="261" r:id="rId13"/>
    <p:sldId id="26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0D56F7B-D0A7-4BE0-9316-1BEB51C30D06}" type="datetimeFigureOut">
              <a:rPr lang="tr-TR" smtClean="0"/>
              <a:t>15.10.2012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2EC6757F-0F7E-40DE-B995-680324452D70}" type="slidenum">
              <a:rPr lang="tr-TR" smtClean="0"/>
              <a:t>‹#›</a:t>
            </a:fld>
            <a:endParaRPr lang="tr-TR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" TargetMode="External"/><Relationship Id="rId2" Type="http://schemas.openxmlformats.org/officeDocument/2006/relationships/hyperlink" Target="http://www.ohchr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ohchr.org/english/bodies/petitions/index.htm" TargetMode="External"/><Relationship Id="rId2" Type="http://schemas.openxmlformats.org/officeDocument/2006/relationships/hyperlink" Target="http://www.ohchr.org/EN/HRBodies/Pages/HumanRightsBodie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Uluslararası İnsan Hakları Hukukuna Giriş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15 Ekim 2012 – AFYON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348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Devlet Yükümlülüklerinin Yerine Getirilmesi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Yasama</a:t>
            </a:r>
          </a:p>
          <a:p>
            <a:pPr lvl="1"/>
            <a:r>
              <a:rPr lang="tr-TR" dirty="0" smtClean="0"/>
              <a:t>İnsan hakları sözleşmeleriyle çatışan düzenlemeleri mevzuattan ayıklamak;</a:t>
            </a:r>
          </a:p>
          <a:p>
            <a:pPr lvl="1"/>
            <a:r>
              <a:rPr lang="tr-TR" dirty="0" smtClean="0"/>
              <a:t>Çatışan yeni düzenleme yapmamak;</a:t>
            </a:r>
          </a:p>
          <a:p>
            <a:pPr lvl="1"/>
            <a:r>
              <a:rPr lang="tr-TR" dirty="0" smtClean="0"/>
              <a:t> Hak ve özgürlüklerin iç hukukta etkili şekilde korunması ve sağlanması için gerekli yasal düzenlemeleri yapmak.</a:t>
            </a:r>
          </a:p>
          <a:p>
            <a:r>
              <a:rPr lang="tr-TR" dirty="0" smtClean="0"/>
              <a:t>Yürütme</a:t>
            </a:r>
          </a:p>
          <a:p>
            <a:pPr lvl="1"/>
            <a:r>
              <a:rPr lang="tr-TR" dirty="0" smtClean="0"/>
              <a:t>Gerekli standartları geliştirme, insan kaynağını yetiştirme, ihlal etmeme, koruma, sağlama, ihlal halinde etkili soruşturma, mağdurun rehabilitasyonu vs.</a:t>
            </a:r>
          </a:p>
          <a:p>
            <a:r>
              <a:rPr lang="tr-TR" dirty="0" smtClean="0"/>
              <a:t>Yargı</a:t>
            </a:r>
          </a:p>
          <a:p>
            <a:pPr lvl="1"/>
            <a:r>
              <a:rPr lang="tr-TR" dirty="0" smtClean="0"/>
              <a:t>İhlal etmemek;</a:t>
            </a:r>
          </a:p>
          <a:p>
            <a:pPr lvl="1"/>
            <a:r>
              <a:rPr lang="tr-TR" dirty="0" smtClean="0"/>
              <a:t>İnsan hakları ihlallerini gidermek.</a:t>
            </a:r>
          </a:p>
          <a:p>
            <a:pPr marL="5715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2935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Devlet Yükümlülüklerinin Yerine Getirilmesi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Etkililik (yükümlülüğün yerine getirilmesi için alınan tedbirin, bu amaca varmaya uygun ve elverişli olması gerekir (örneğin meslek eğitim kurslarının açılması));</a:t>
            </a:r>
          </a:p>
          <a:p>
            <a:pPr lvl="1"/>
            <a:r>
              <a:rPr lang="tr-TR" dirty="0" smtClean="0"/>
              <a:t>Girdi odaklı değil; çıktı odaklı yaklaşım;</a:t>
            </a:r>
          </a:p>
          <a:p>
            <a:pPr marL="5715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450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Uluslararası Hak Arama Yolları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Standart, genel geçer bir yöntem veya makam yok.</a:t>
            </a:r>
          </a:p>
          <a:p>
            <a:r>
              <a:rPr lang="tr-TR" dirty="0" smtClean="0"/>
              <a:t>Her bir sözleşmenin uygulanmasını izleme yöntemi, söz konusu sözleşmede ortaya konulur.</a:t>
            </a:r>
          </a:p>
          <a:p>
            <a:r>
              <a:rPr lang="tr-TR" dirty="0"/>
              <a:t>Birleşmiş Milletler</a:t>
            </a:r>
            <a:r>
              <a:rPr lang="tr-TR" dirty="0" smtClean="0"/>
              <a:t>: </a:t>
            </a:r>
            <a:r>
              <a:rPr lang="tr-TR" dirty="0" smtClean="0">
                <a:hlinkClick r:id="rId2"/>
              </a:rPr>
              <a:t>http</a:t>
            </a:r>
            <a:r>
              <a:rPr lang="tr-TR" dirty="0">
                <a:hlinkClick r:id="rId2"/>
              </a:rPr>
              <a:t>://www.ohchr.org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  </a:t>
            </a:r>
          </a:p>
          <a:p>
            <a:pPr lvl="1"/>
            <a:r>
              <a:rPr lang="tr-TR" dirty="0" smtClean="0"/>
              <a:t>Raporlama;</a:t>
            </a:r>
          </a:p>
          <a:p>
            <a:pPr lvl="1"/>
            <a:r>
              <a:rPr lang="tr-TR" dirty="0" smtClean="0"/>
              <a:t>Bireysel başvuru;</a:t>
            </a:r>
          </a:p>
          <a:p>
            <a:pPr lvl="1"/>
            <a:r>
              <a:rPr lang="tr-TR" dirty="0" smtClean="0"/>
              <a:t>Devletlerarası başvuru;</a:t>
            </a:r>
          </a:p>
          <a:p>
            <a:pPr lvl="1"/>
            <a:r>
              <a:rPr lang="tr-TR" dirty="0" smtClean="0"/>
              <a:t>Soruşturma;</a:t>
            </a:r>
          </a:p>
          <a:p>
            <a:r>
              <a:rPr lang="tr-TR" dirty="0"/>
              <a:t>Avrupa Konseyi: </a:t>
            </a:r>
            <a:r>
              <a:rPr lang="tr-TR" dirty="0">
                <a:hlinkClick r:id="rId3"/>
              </a:rPr>
              <a:t>http://www.coe.int</a:t>
            </a:r>
            <a:r>
              <a:rPr lang="tr-TR" dirty="0" smtClean="0">
                <a:hlinkClick r:id="rId3"/>
              </a:rPr>
              <a:t>/#</a:t>
            </a:r>
            <a:r>
              <a:rPr lang="tr-TR" dirty="0" smtClean="0"/>
              <a:t> </a:t>
            </a:r>
            <a:endParaRPr lang="tr-TR" dirty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121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Birleşmiş Milletler’de Sözleşme Denetimi Yapan Komiteler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Komitelere ilişkin genel </a:t>
            </a:r>
            <a:r>
              <a:rPr lang="tr-TR"/>
              <a:t>bilgi (</a:t>
            </a:r>
            <a:r>
              <a:rPr lang="tr-TR">
                <a:hlinkClick r:id="rId2"/>
              </a:rPr>
              <a:t>http://www.ohchr.org/EN/HRBodies/Pages/HumanRightsBodies.aspx</a:t>
            </a:r>
            <a:r>
              <a:rPr lang="tr-TR" smtClean="0"/>
              <a:t>) </a:t>
            </a:r>
            <a:endParaRPr lang="tr-TR" dirty="0" smtClean="0"/>
          </a:p>
          <a:p>
            <a:r>
              <a:rPr lang="tr-TR" dirty="0"/>
              <a:t>Komitelere bireysel başvuru yapılmasına ilişkin bilgi (</a:t>
            </a:r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www2.ohchr.org/english/bodies/petitions/index.htm</a:t>
            </a:r>
            <a:r>
              <a:rPr lang="tr-TR" dirty="0" smtClean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521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Hakları Hukukunun Amacı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hakları hukuku, kendisine kıyasla olağanüstü bir iktidarla donatılmış devlet karşısında, bireyi güçlendirmeyi amaçlar;</a:t>
            </a:r>
          </a:p>
          <a:p>
            <a:r>
              <a:rPr lang="tr-TR" dirty="0" smtClean="0"/>
              <a:t>Bu güçlendirmenin yegane amacı «insan onuruna saygı»yı güvence altına almaktır.</a:t>
            </a:r>
          </a:p>
          <a:p>
            <a:r>
              <a:rPr lang="tr-TR" dirty="0" smtClean="0"/>
              <a:t>Devlet dışı iktidar odakları söz konusu olduğunda, bunlara karşı da özel koruma sağlar.</a:t>
            </a:r>
          </a:p>
          <a:p>
            <a:r>
              <a:rPr lang="tr-TR" dirty="0" smtClean="0"/>
              <a:t>İnsan hakları hukuku bir ideali ifade etmez. Sadece asgari standarı güvence altına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721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Hakların Niteliği ve Terminoloji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 hakları (daha çok uluslararası hukukun koruduğu hak ve özgürlükler kataloğunu ifade etmek üzere kullanılır);</a:t>
            </a:r>
          </a:p>
          <a:p>
            <a:r>
              <a:rPr lang="tr-TR" dirty="0" smtClean="0"/>
              <a:t>Temel haklar (ulusal mevzuatta, özellikle de anayasalarda kullanılır).</a:t>
            </a:r>
          </a:p>
        </p:txBody>
      </p:sp>
    </p:spTree>
    <p:extLst>
      <p:ext uri="{BB962C8B-B14F-4D97-AF65-F5344CB8AC3E}">
        <p14:creationId xmlns:p14="http://schemas.microsoft.com/office/powerpoint/2010/main" val="331124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Uluslararası İnsan Hakları Sistemleri</a:t>
            </a: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Birleşmiş Milletler;</a:t>
            </a:r>
          </a:p>
          <a:p>
            <a:r>
              <a:rPr lang="tr-TR" dirty="0" smtClean="0"/>
              <a:t>Avrupa Konseyi.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03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Devletler ve Uluslararası Sistem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Devletlerin rızasına dayalı bir </a:t>
            </a:r>
            <a:r>
              <a:rPr lang="tr-TR" dirty="0" smtClean="0"/>
              <a:t>sistemdir.</a:t>
            </a:r>
          </a:p>
          <a:p>
            <a:r>
              <a:rPr lang="tr-TR" dirty="0" smtClean="0"/>
              <a:t>Anayasa md. 90(1):</a:t>
            </a:r>
          </a:p>
          <a:p>
            <a:pPr marL="457200" lvl="1" indent="0">
              <a:buNone/>
            </a:pPr>
            <a:r>
              <a:rPr lang="tr-TR" dirty="0" smtClean="0"/>
              <a:t>«Türkiye Cumhuriyeti adına yabancı devletlerle ve milletlerarası kuruluşlarla yapılacak andlaşmaların onaylanması, Türkiye Büyük Millet Meclisi’nin onaylamayı bir kanunla uygun bulmasına bağlıdır.»</a:t>
            </a:r>
          </a:p>
          <a:p>
            <a:r>
              <a:rPr lang="tr-TR" dirty="0" smtClean="0"/>
              <a:t>Çekince ileri sürebilme olanağı.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31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Farklı hak kategorilerinin varlığı?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hak ve özgürlükleri çeşitli kategorilere ayrılarak anılmaktadır:</a:t>
            </a:r>
          </a:p>
          <a:p>
            <a:pPr lvl="1"/>
            <a:r>
              <a:rPr lang="tr-TR" dirty="0" smtClean="0"/>
              <a:t>Pozitif hak-negatif hak ayrımı;</a:t>
            </a:r>
          </a:p>
          <a:p>
            <a:pPr lvl="1"/>
            <a:r>
              <a:rPr lang="tr-TR" dirty="0" smtClean="0"/>
              <a:t>Nesillere dayalı ayrım;</a:t>
            </a:r>
          </a:p>
          <a:p>
            <a:pPr lvl="1"/>
            <a:r>
              <a:rPr lang="tr-TR" dirty="0" smtClean="0"/>
              <a:t>Mutlak hak-mutlak olmayan hak ayrımı.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54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Hakların Sınırlandırılmasının Sınırı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Sınırlamanın yasa ile düzenlenmesi;</a:t>
            </a:r>
          </a:p>
          <a:p>
            <a:r>
              <a:rPr lang="tr-TR" dirty="0" smtClean="0"/>
              <a:t>İlgili sözleşmede belirtilen nedenlerden birine dayanması;</a:t>
            </a:r>
          </a:p>
          <a:p>
            <a:r>
              <a:rPr lang="tr-TR" dirty="0" smtClean="0"/>
              <a:t>Bu nedenin somut olayda var olduğunun ortaya konulması;</a:t>
            </a:r>
          </a:p>
          <a:p>
            <a:r>
              <a:rPr lang="tr-TR" dirty="0" smtClean="0"/>
              <a:t>Sınırlamanın demokratik bir toplumda gerekli olması:</a:t>
            </a:r>
          </a:p>
          <a:p>
            <a:pPr lvl="1"/>
            <a:r>
              <a:rPr lang="tr-TR" dirty="0" smtClean="0"/>
              <a:t>Baskın toplumsal ihtiyaç;</a:t>
            </a:r>
          </a:p>
          <a:p>
            <a:pPr lvl="1"/>
            <a:r>
              <a:rPr lang="tr-TR" dirty="0" smtClean="0"/>
              <a:t>Orantılılık </a:t>
            </a:r>
          </a:p>
          <a:p>
            <a:pPr lvl="2"/>
            <a:r>
              <a:rPr lang="tr-TR" dirty="0" smtClean="0"/>
              <a:t>Alınan tedbir amaca varmaya elverişli olmalı;</a:t>
            </a:r>
          </a:p>
          <a:p>
            <a:pPr lvl="2"/>
            <a:r>
              <a:rPr lang="tr-TR" dirty="0" smtClean="0"/>
              <a:t>Amaca varmak için gerekli olandan fazla sınırlayıcı olmamalı.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895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Yükümlülüklerinin Niteliği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İhlal etmeme yükümlülüğü (negatif yükümlülük/kaçınma yükümlülüğü);</a:t>
            </a:r>
          </a:p>
          <a:p>
            <a:r>
              <a:rPr lang="tr-TR" dirty="0" smtClean="0"/>
              <a:t>Yerine getirme yükümlülüğü (pozitif yükümlülük);</a:t>
            </a:r>
          </a:p>
          <a:p>
            <a:r>
              <a:rPr lang="tr-TR" dirty="0" smtClean="0"/>
              <a:t>Koruma yükümlülüğü (bireyin hak ve özgürlüklerinin 3. kişilere karşı korunması)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42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Yükümlülüklerinin Niteliği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Derhal yerine getirilmesi gereken </a:t>
            </a:r>
            <a:r>
              <a:rPr lang="tr-TR" dirty="0" smtClean="0"/>
              <a:t>yükümlülükler;</a:t>
            </a:r>
          </a:p>
          <a:p>
            <a:pPr marL="0" indent="0">
              <a:buNone/>
            </a:pPr>
            <a:r>
              <a:rPr lang="tr-TR" dirty="0" smtClean="0"/>
              <a:t>(örneğin ayrımcılık yasağı)</a:t>
            </a:r>
          </a:p>
          <a:p>
            <a:r>
              <a:rPr lang="tr-TR" dirty="0" smtClean="0"/>
              <a:t>Tedrici </a:t>
            </a:r>
            <a:r>
              <a:rPr lang="tr-TR" dirty="0"/>
              <a:t>(aşamalı) olarak yerine getirilecek yükümlülükler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r>
              <a:rPr lang="tr-TR" dirty="0" smtClean="0"/>
              <a:t>(örneğin erişilebilirliğin sağlanması)</a:t>
            </a:r>
            <a:endParaRPr lang="tr-TR" dirty="0"/>
          </a:p>
          <a:p>
            <a:pPr lvl="1"/>
            <a:r>
              <a:rPr lang="tr-TR" dirty="0" smtClean="0"/>
              <a:t>Göstergeler;</a:t>
            </a:r>
          </a:p>
          <a:p>
            <a:pPr lvl="1"/>
            <a:r>
              <a:rPr lang="tr-TR" dirty="0" smtClean="0"/>
              <a:t>Ayrıştırılmış veri.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5453428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33</TotalTime>
  <Words>486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Autumn</vt:lpstr>
      <vt:lpstr>Uluslararası İnsan Hakları Hukukuna Giriş</vt:lpstr>
      <vt:lpstr>İnsan Hakları Hukukunun Amacı</vt:lpstr>
      <vt:lpstr>Hakların Niteliği ve Terminoloji</vt:lpstr>
      <vt:lpstr>Uluslararası İnsan Hakları Sistemleri</vt:lpstr>
      <vt:lpstr>Devletler ve Uluslararası Sistem</vt:lpstr>
      <vt:lpstr>Farklı hak kategorilerinin varlığı?</vt:lpstr>
      <vt:lpstr>Hakların Sınırlandırılmasının Sınırı</vt:lpstr>
      <vt:lpstr>Devlet Yükümlülüklerinin Niteliği</vt:lpstr>
      <vt:lpstr>Devlet Yükümlülüklerinin Niteliği</vt:lpstr>
      <vt:lpstr>Devlet Yükümlülüklerinin Yerine Getirilmesi</vt:lpstr>
      <vt:lpstr>Devlet Yükümlülüklerinin Yerine Getirilmesi</vt:lpstr>
      <vt:lpstr>Uluslararası Hak Arama Yolları</vt:lpstr>
      <vt:lpstr>Birleşmiş Milletler’de Sözleşme Denetimi Yapan Komiteler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Uluslararası İnsan Hakları Hukukuna Giriş</dc:title>
  <dc:creator>EEe</dc:creator>
  <cp:lastModifiedBy>EEe</cp:lastModifiedBy>
  <cp:revision>5</cp:revision>
  <dcterms:created xsi:type="dcterms:W3CDTF">2012-10-15T04:34:26Z</dcterms:created>
  <dcterms:modified xsi:type="dcterms:W3CDTF">2012-10-15T05:08:57Z</dcterms:modified>
</cp:coreProperties>
</file>