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7" r:id="rId2"/>
    <p:sldId id="279" r:id="rId3"/>
    <p:sldId id="260" r:id="rId4"/>
    <p:sldId id="258" r:id="rId5"/>
    <p:sldId id="259" r:id="rId6"/>
    <p:sldId id="280" r:id="rId7"/>
    <p:sldId id="281" r:id="rId8"/>
    <p:sldId id="261" r:id="rId9"/>
    <p:sldId id="282" r:id="rId10"/>
    <p:sldId id="284" r:id="rId11"/>
    <p:sldId id="262" r:id="rId12"/>
    <p:sldId id="283" r:id="rId13"/>
    <p:sldId id="272" r:id="rId14"/>
    <p:sldId id="264" r:id="rId15"/>
    <p:sldId id="265" r:id="rId16"/>
    <p:sldId id="277"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30D11E-F1CE-4C31-B94A-CD9B29881CAB}" type="datetimeFigureOut">
              <a:rPr lang="tr-TR" smtClean="0"/>
              <a:t>15.10.2012</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0B7A52-0050-42E6-8EAC-E166671A33E4}" type="slidenum">
              <a:rPr lang="tr-TR" smtClean="0"/>
              <a:t>‹#›</a:t>
            </a:fld>
            <a:endParaRPr lang="tr-TR"/>
          </a:p>
        </p:txBody>
      </p:sp>
    </p:spTree>
    <p:extLst>
      <p:ext uri="{BB962C8B-B14F-4D97-AF65-F5344CB8AC3E}">
        <p14:creationId xmlns:p14="http://schemas.microsoft.com/office/powerpoint/2010/main" val="2044868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06523CEF-1F44-4D84-9DC5-98670A737A53}" type="slidenum">
              <a:rPr lang="tr-TR"/>
              <a:pPr/>
              <a:t>1</a:t>
            </a:fld>
            <a:endParaRPr lang="tr-TR"/>
          </a:p>
        </p:txBody>
      </p:sp>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p:txBody>
          <a:bodyPr/>
          <a:lstStyle/>
          <a:p>
            <a:pPr>
              <a:spcBef>
                <a:spcPct val="0"/>
              </a:spcBef>
            </a:pPr>
            <a:endParaRPr lang="tr-TR"/>
          </a:p>
        </p:txBody>
      </p:sp>
      <p:sp>
        <p:nvSpPr>
          <p:cNvPr id="5124"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12F523EC-EADB-45C0-9299-329AEF8D884A}" type="slidenum">
              <a:rPr lang="tr-TR" sz="1200"/>
              <a:pPr algn="r"/>
              <a:t>1</a:t>
            </a:fld>
            <a:endParaRPr lang="tr-TR"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BEE4AD30-FFC2-4ECD-B311-1D55A1CB12A1}" type="slidenum">
              <a:rPr lang="tr-TR"/>
              <a:pPr/>
              <a:t>3</a:t>
            </a:fld>
            <a:endParaRPr lang="tr-TR"/>
          </a:p>
        </p:txBody>
      </p:sp>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p:txBody>
          <a:bodyPr/>
          <a:lstStyle/>
          <a:p>
            <a:pPr>
              <a:spcBef>
                <a:spcPct val="0"/>
              </a:spcBef>
            </a:pPr>
            <a:endParaRPr lang="tr-TR"/>
          </a:p>
        </p:txBody>
      </p:sp>
      <p:sp>
        <p:nvSpPr>
          <p:cNvPr id="11268"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02B8C0D7-6846-4F8B-AC0E-531A47555396}" type="slidenum">
              <a:rPr lang="tr-TR" sz="1200"/>
              <a:pPr algn="r"/>
              <a:t>3</a:t>
            </a:fld>
            <a:endParaRPr lang="tr-TR"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7150BFBF-42FA-4F31-8D60-5C726C794ACB}" type="slidenum">
              <a:rPr lang="tr-TR"/>
              <a:pPr/>
              <a:t>4</a:t>
            </a:fld>
            <a:endParaRPr lang="tr-TR"/>
          </a:p>
        </p:txBody>
      </p:sp>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p:txBody>
          <a:bodyPr/>
          <a:lstStyle/>
          <a:p>
            <a:pPr>
              <a:spcBef>
                <a:spcPct val="0"/>
              </a:spcBef>
            </a:pPr>
            <a:endParaRPr lang="tr-TR"/>
          </a:p>
        </p:txBody>
      </p:sp>
      <p:sp>
        <p:nvSpPr>
          <p:cNvPr id="7172"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28802EB1-B0C9-42CF-9643-C75C98E0F1B4}" type="slidenum">
              <a:rPr lang="tr-TR" sz="1200"/>
              <a:pPr algn="r"/>
              <a:t>4</a:t>
            </a:fld>
            <a:endParaRPr lang="tr-TR"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0023DAA-21E8-4814-8A33-97937F88BCF0}" type="slidenum">
              <a:rPr lang="tr-TR"/>
              <a:pPr/>
              <a:t>5</a:t>
            </a:fld>
            <a:endParaRPr lang="tr-TR"/>
          </a:p>
        </p:txBody>
      </p:sp>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p:txBody>
          <a:bodyPr/>
          <a:lstStyle/>
          <a:p>
            <a:pPr>
              <a:spcBef>
                <a:spcPct val="0"/>
              </a:spcBef>
            </a:pPr>
            <a:endParaRPr lang="tr-TR"/>
          </a:p>
        </p:txBody>
      </p:sp>
      <p:sp>
        <p:nvSpPr>
          <p:cNvPr id="9220"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27ED3A6C-35C9-49C1-B9C9-FF8CE71DFBB7}" type="slidenum">
              <a:rPr lang="tr-TR" sz="1200"/>
              <a:pPr algn="r"/>
              <a:t>5</a:t>
            </a:fld>
            <a:endParaRPr lang="tr-TR"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B6FC499A-EF1A-4A08-8134-49A114EABC56}" type="slidenum">
              <a:rPr lang="tr-TR"/>
              <a:pPr/>
              <a:t>10</a:t>
            </a:fld>
            <a:endParaRPr lang="tr-TR"/>
          </a:p>
        </p:txBody>
      </p:sp>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p:txBody>
          <a:bodyPr/>
          <a:lstStyle/>
          <a:p>
            <a:pPr>
              <a:spcBef>
                <a:spcPct val="0"/>
              </a:spcBef>
            </a:pPr>
            <a:endParaRPr lang="tr-TR"/>
          </a:p>
        </p:txBody>
      </p:sp>
      <p:sp>
        <p:nvSpPr>
          <p:cNvPr id="23556"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5FD7A2E8-29B9-4755-88CA-8346F48F42BF}" type="slidenum">
              <a:rPr lang="tr-TR" sz="1200"/>
              <a:pPr algn="r"/>
              <a:t>10</a:t>
            </a:fld>
            <a:endParaRPr lang="tr-TR"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9534044-DA10-4E8F-AFA0-13EC43486930}" type="slidenum">
              <a:rPr lang="tr-TR"/>
              <a:pPr/>
              <a:t>11</a:t>
            </a:fld>
            <a:endParaRPr lang="tr-TR"/>
          </a:p>
        </p:txBody>
      </p:sp>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p:txBody>
          <a:bodyPr/>
          <a:lstStyle/>
          <a:p>
            <a:pPr>
              <a:spcBef>
                <a:spcPct val="0"/>
              </a:spcBef>
            </a:pPr>
            <a:endParaRPr lang="tr-TR"/>
          </a:p>
        </p:txBody>
      </p:sp>
      <p:sp>
        <p:nvSpPr>
          <p:cNvPr id="21508"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E21E1069-752F-4120-BC1B-EE377A04F21B}" type="slidenum">
              <a:rPr lang="tr-TR" sz="1200"/>
              <a:pPr algn="r"/>
              <a:t>11</a:t>
            </a:fld>
            <a:endParaRPr lang="tr-T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BD659C8A-59D0-49D0-B6F8-5BC94CEA7479}" type="slidenum">
              <a:rPr lang="tr-TR"/>
              <a:pPr/>
              <a:t>14</a:t>
            </a:fld>
            <a:endParaRPr lang="tr-TR"/>
          </a:p>
        </p:txBody>
      </p:sp>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p:txBody>
          <a:bodyPr/>
          <a:lstStyle/>
          <a:p>
            <a:pPr>
              <a:spcBef>
                <a:spcPct val="0"/>
              </a:spcBef>
            </a:pPr>
            <a:endParaRPr lang="tr-TR"/>
          </a:p>
        </p:txBody>
      </p:sp>
      <p:sp>
        <p:nvSpPr>
          <p:cNvPr id="25604"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03B9FC21-2B31-4C51-B83A-4232284CAF61}" type="slidenum">
              <a:rPr lang="tr-TR" sz="1200"/>
              <a:pPr algn="r"/>
              <a:t>14</a:t>
            </a:fld>
            <a:endParaRPr lang="tr-TR"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BACA642-4A0C-4F98-843F-2F8450B6FC29}" type="slidenum">
              <a:rPr lang="tr-TR"/>
              <a:pPr/>
              <a:t>15</a:t>
            </a:fld>
            <a:endParaRPr lang="tr-T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p:txBody>
          <a:bodyPr/>
          <a:lstStyle/>
          <a:p>
            <a:pPr>
              <a:spcBef>
                <a:spcPct val="0"/>
              </a:spcBef>
            </a:pPr>
            <a:endParaRPr lang="tr-TR"/>
          </a:p>
        </p:txBody>
      </p:sp>
      <p:sp>
        <p:nvSpPr>
          <p:cNvPr id="27652"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44EA771B-D96F-4CA4-85E3-EA8363427118}" type="slidenum">
              <a:rPr lang="tr-TR" sz="1200"/>
              <a:pPr algn="r"/>
              <a:t>15</a:t>
            </a:fld>
            <a:endParaRPr lang="tr-TR"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BE6FFB2-7B32-4F83-8583-10B30329E4B5}" type="datetimeFigureOut">
              <a:rPr lang="tr-TR" smtClean="0"/>
              <a:t>15.10.2012</a:t>
            </a:fld>
            <a:endParaRPr lang="tr-TR"/>
          </a:p>
        </p:txBody>
      </p:sp>
      <p:sp>
        <p:nvSpPr>
          <p:cNvPr id="17" name="Footer Placeholder 16"/>
          <p:cNvSpPr>
            <a:spLocks noGrp="1"/>
          </p:cNvSpPr>
          <p:nvPr>
            <p:ph type="ftr" sz="quarter" idx="11"/>
          </p:nvPr>
        </p:nvSpPr>
        <p:spPr/>
        <p:txBody>
          <a:bodyPr/>
          <a:lstStyle/>
          <a:p>
            <a:endParaRPr lang="tr-T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D3B4B63-FF31-412A-8849-59E21BF51801}" type="slidenum">
              <a:rPr lang="tr-TR" smtClean="0"/>
              <a:t>‹#›</a:t>
            </a:fld>
            <a:endParaRPr lang="tr-T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E6FFB2-7B32-4F83-8583-10B30329E4B5}" type="datetimeFigureOut">
              <a:rPr lang="tr-TR" smtClean="0"/>
              <a:t>15.10.2012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3B4B63-FF31-412A-8849-59E21BF51801}"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D3B4B63-FF31-412A-8849-59E21BF51801}" type="slidenum">
              <a:rPr lang="tr-TR" smtClean="0"/>
              <a:t>‹#›</a:t>
            </a:fld>
            <a:endParaRPr lang="tr-T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E6FFB2-7B32-4F83-8583-10B30329E4B5}" type="datetimeFigureOut">
              <a:rPr lang="tr-TR" smtClean="0"/>
              <a:t>15.10.2012</a:t>
            </a:fld>
            <a:endParaRPr lang="tr-TR"/>
          </a:p>
        </p:txBody>
      </p:sp>
      <p:sp>
        <p:nvSpPr>
          <p:cNvPr id="5" name="Footer Placeholder 4"/>
          <p:cNvSpPr>
            <a:spLocks noGrp="1"/>
          </p:cNvSpPr>
          <p:nvPr>
            <p:ph type="ftr" sz="quarter" idx="11"/>
          </p:nvPr>
        </p:nvSpPr>
        <p:spPr/>
        <p:txBody>
          <a:bodyPr/>
          <a:lstStyle/>
          <a:p>
            <a:endParaRPr lang="tr-TR"/>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BE6FFB2-7B32-4F83-8583-10B30329E4B5}" type="datetimeFigureOut">
              <a:rPr lang="tr-TR" smtClean="0"/>
              <a:t>15.10.2012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4361688" y="1026372"/>
            <a:ext cx="457200" cy="441325"/>
          </a:xfrm>
        </p:spPr>
        <p:txBody>
          <a:bodyPr/>
          <a:lstStyle/>
          <a:p>
            <a:fld id="{7D3B4B63-FF31-412A-8849-59E21BF51801}" type="slidenum">
              <a:rPr lang="tr-TR" smtClean="0"/>
              <a:t>‹#›</a:t>
            </a:fld>
            <a:endParaRPr lang="tr-T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Footer Placeholder 4"/>
          <p:cNvSpPr>
            <a:spLocks noGrp="1"/>
          </p:cNvSpPr>
          <p:nvPr>
            <p:ph type="ftr" sz="quarter" idx="11"/>
          </p:nvPr>
        </p:nvSpPr>
        <p:spPr/>
        <p:txBody>
          <a:bodyPr/>
          <a:lstStyle/>
          <a:p>
            <a:endParaRPr lang="tr-TR"/>
          </a:p>
        </p:txBody>
      </p:sp>
      <p:sp>
        <p:nvSpPr>
          <p:cNvPr id="4" name="Date Placeholder 3"/>
          <p:cNvSpPr>
            <a:spLocks noGrp="1"/>
          </p:cNvSpPr>
          <p:nvPr>
            <p:ph type="dt" sz="half" idx="10"/>
          </p:nvPr>
        </p:nvSpPr>
        <p:spPr/>
        <p:txBody>
          <a:bodyPr/>
          <a:lstStyle/>
          <a:p>
            <a:fld id="{FBE6FFB2-7B32-4F83-8583-10B30329E4B5}" type="datetimeFigureOut">
              <a:rPr lang="tr-TR" smtClean="0"/>
              <a:t>15.10.2012</a:t>
            </a:fld>
            <a:endParaRPr lang="tr-T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D3B4B63-FF31-412A-8849-59E21BF51801}" type="slidenum">
              <a:rPr lang="tr-TR" smtClean="0"/>
              <a:t>‹#›</a:t>
            </a:fld>
            <a:endParaRPr lang="tr-T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BE6FFB2-7B32-4F83-8583-10B30329E4B5}" type="datetimeFigureOut">
              <a:rPr lang="tr-TR" smtClean="0"/>
              <a:t>15.10.2012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D3B4B63-FF31-412A-8849-59E21BF51801}" type="slidenum">
              <a:rPr lang="tr-TR" smtClean="0"/>
              <a:t>‹#›</a:t>
            </a:fld>
            <a:endParaRPr lang="tr-T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BE6FFB2-7B32-4F83-8583-10B30329E4B5}" type="datetimeFigureOut">
              <a:rPr lang="tr-TR" smtClean="0"/>
              <a:t>15.10.2012</a:t>
            </a:fld>
            <a:endParaRPr lang="tr-TR"/>
          </a:p>
        </p:txBody>
      </p:sp>
      <p:sp>
        <p:nvSpPr>
          <p:cNvPr id="8" name="Footer Placeholder 7"/>
          <p:cNvSpPr>
            <a:spLocks noGrp="1"/>
          </p:cNvSpPr>
          <p:nvPr>
            <p:ph type="ftr" sz="quarter" idx="11"/>
          </p:nvPr>
        </p:nvSpPr>
        <p:spPr>
          <a:xfrm>
            <a:off x="304800" y="6409944"/>
            <a:ext cx="3581400" cy="365760"/>
          </a:xfrm>
        </p:spPr>
        <p:txBody>
          <a:bodyPr/>
          <a:lstStyle/>
          <a:p>
            <a:endParaRPr lang="tr-T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D3B4B63-FF31-412A-8849-59E21BF51801}" type="slidenum">
              <a:rPr lang="tr-TR" smtClean="0"/>
              <a:t>‹#›</a:t>
            </a:fld>
            <a:endParaRPr lang="tr-T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BE6FFB2-7B32-4F83-8583-10B30329E4B5}" type="datetimeFigureOut">
              <a:rPr lang="tr-TR" smtClean="0"/>
              <a:t>15.10.2012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a:xfrm>
            <a:off x="4343400" y="1036020"/>
            <a:ext cx="457200" cy="441325"/>
          </a:xfrm>
        </p:spPr>
        <p:txBody>
          <a:bodyPr/>
          <a:lstStyle/>
          <a:p>
            <a:fld id="{7D3B4B63-FF31-412A-8849-59E21BF5180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 name="Date Placeholder 1"/>
          <p:cNvSpPr>
            <a:spLocks noGrp="1"/>
          </p:cNvSpPr>
          <p:nvPr>
            <p:ph type="dt" sz="half" idx="10"/>
          </p:nvPr>
        </p:nvSpPr>
        <p:spPr/>
        <p:txBody>
          <a:bodyPr/>
          <a:lstStyle/>
          <a:p>
            <a:fld id="{FBE6FFB2-7B32-4F83-8583-10B30329E4B5}" type="datetimeFigureOut">
              <a:rPr lang="tr-TR" smtClean="0"/>
              <a:t>15.10.2012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D3B4B63-FF31-412A-8849-59E21BF5180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D3B4B63-FF31-412A-8849-59E21BF51801}" type="slidenum">
              <a:rPr lang="tr-TR" smtClean="0"/>
              <a:t>‹#›</a:t>
            </a:fld>
            <a:endParaRPr lang="tr-T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BE6FFB2-7B32-4F83-8583-10B30329E4B5}" type="datetimeFigureOut">
              <a:rPr lang="tr-TR" smtClean="0"/>
              <a:t>15.10.2012</a:t>
            </a:fld>
            <a:endParaRPr lang="tr-TR"/>
          </a:p>
        </p:txBody>
      </p:sp>
      <p:sp>
        <p:nvSpPr>
          <p:cNvPr id="6" name="Footer Placeholder 5"/>
          <p:cNvSpPr>
            <a:spLocks noGrp="1"/>
          </p:cNvSpPr>
          <p:nvPr>
            <p:ph type="ftr" sz="quarter" idx="11"/>
          </p:nvPr>
        </p:nvSpPr>
        <p:spPr>
          <a:xfrm>
            <a:off x="301752" y="6410848"/>
            <a:ext cx="3383280" cy="365760"/>
          </a:xfrm>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D3B4B63-FF31-412A-8849-59E21BF51801}" type="slidenum">
              <a:rPr lang="tr-TR" smtClean="0"/>
              <a:t>‹#›</a:t>
            </a:fld>
            <a:endParaRPr lang="tr-T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BE6FFB2-7B32-4F83-8583-10B30329E4B5}" type="datetimeFigureOut">
              <a:rPr lang="tr-TR" smtClean="0"/>
              <a:t>15.10.2012</a:t>
            </a:fld>
            <a:endParaRPr lang="tr-TR"/>
          </a:p>
        </p:txBody>
      </p:sp>
      <p:sp>
        <p:nvSpPr>
          <p:cNvPr id="6" name="Footer Placeholder 5"/>
          <p:cNvSpPr>
            <a:spLocks noGrp="1"/>
          </p:cNvSpPr>
          <p:nvPr>
            <p:ph type="ftr" sz="quarter" idx="11"/>
          </p:nvPr>
        </p:nvSpPr>
        <p:spPr>
          <a:xfrm>
            <a:off x="301752" y="6410848"/>
            <a:ext cx="3584448" cy="365760"/>
          </a:xfrm>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BE6FFB2-7B32-4F83-8583-10B30329E4B5}" type="datetimeFigureOut">
              <a:rPr lang="tr-TR" smtClean="0"/>
              <a:t>15.10.2012</a:t>
            </a:fld>
            <a:endParaRPr lang="tr-T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tr-T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D3B4B63-FF31-412A-8849-59E21BF51801}" type="slidenum">
              <a:rPr lang="tr-TR" smtClean="0"/>
              <a:t>‹#›</a:t>
            </a:fld>
            <a:endParaRPr lang="tr-T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1371600" y="765175"/>
            <a:ext cx="7772400" cy="1470025"/>
          </a:xfrm>
        </p:spPr>
        <p:txBody>
          <a:bodyPr/>
          <a:lstStyle/>
          <a:p>
            <a:r>
              <a:rPr lang="tr-TR"/>
              <a:t>Engellilerin Haklarına İlişkin</a:t>
            </a:r>
            <a:br>
              <a:rPr lang="tr-TR"/>
            </a:br>
            <a:r>
              <a:rPr lang="tr-TR"/>
              <a:t>BM Sözleşmesi</a:t>
            </a:r>
          </a:p>
        </p:txBody>
      </p:sp>
      <p:sp>
        <p:nvSpPr>
          <p:cNvPr id="3075" name="Rectangle 3"/>
          <p:cNvSpPr>
            <a:spLocks noGrp="1" noChangeArrowheads="1"/>
          </p:cNvSpPr>
          <p:nvPr>
            <p:ph type="subTitle" idx="4294967295"/>
          </p:nvPr>
        </p:nvSpPr>
        <p:spPr>
          <a:xfrm>
            <a:off x="2743200" y="3213100"/>
            <a:ext cx="6400800" cy="1752600"/>
          </a:xfrm>
        </p:spPr>
        <p:txBody>
          <a:bodyPr/>
          <a:lstStyle/>
          <a:p>
            <a:pPr marL="0" indent="0" algn="ctr">
              <a:buFontTx/>
              <a:buNone/>
            </a:pPr>
            <a:r>
              <a:rPr lang="tr-TR"/>
              <a:t>Yrd. Doç. Dr. İdil Işıl Gül</a:t>
            </a:r>
          </a:p>
          <a:p>
            <a:pPr marL="0" indent="0" algn="ctr">
              <a:buFontTx/>
              <a:buNone/>
            </a:pPr>
            <a:r>
              <a:rPr lang="tr-TR" smtClean="0"/>
              <a:t>15 Ekim 2012, Afyon</a:t>
            </a:r>
            <a:endParaRPr lang="tr-TR"/>
          </a:p>
        </p:txBody>
      </p:sp>
    </p:spTree>
    <p:extLst>
      <p:ext uri="{BB962C8B-B14F-4D97-AF65-F5344CB8AC3E}">
        <p14:creationId xmlns:p14="http://schemas.microsoft.com/office/powerpoint/2010/main" val="3473977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914400" y="260350"/>
            <a:ext cx="8229600" cy="1143000"/>
          </a:xfrm>
        </p:spPr>
        <p:txBody>
          <a:bodyPr/>
          <a:lstStyle/>
          <a:p>
            <a:r>
              <a:rPr lang="tr-TR"/>
              <a:t>Erişilebilirlik</a:t>
            </a:r>
          </a:p>
        </p:txBody>
      </p:sp>
      <p:sp>
        <p:nvSpPr>
          <p:cNvPr id="22531" name="Rectangle 3"/>
          <p:cNvSpPr>
            <a:spLocks noGrp="1" noChangeArrowheads="1"/>
          </p:cNvSpPr>
          <p:nvPr>
            <p:ph type="body" idx="4294967295"/>
          </p:nvPr>
        </p:nvSpPr>
        <p:spPr>
          <a:xfrm>
            <a:off x="467544" y="1412776"/>
            <a:ext cx="8229600" cy="4525962"/>
          </a:xfrm>
        </p:spPr>
        <p:txBody>
          <a:bodyPr/>
          <a:lstStyle/>
          <a:p>
            <a:pPr>
              <a:lnSpc>
                <a:spcPct val="80000"/>
              </a:lnSpc>
            </a:pPr>
            <a:r>
              <a:rPr lang="tr-TR" sz="2000"/>
              <a:t>Genel bir ilke olarak md. 3’te, ve bağımsız bir madde olarak md. 9’da. </a:t>
            </a:r>
          </a:p>
          <a:p>
            <a:pPr>
              <a:lnSpc>
                <a:spcPct val="80000"/>
              </a:lnSpc>
            </a:pPr>
            <a:r>
              <a:rPr lang="tr-TR" sz="2000"/>
              <a:t>Adalet (md. 13);</a:t>
            </a:r>
          </a:p>
          <a:p>
            <a:pPr>
              <a:lnSpc>
                <a:spcPct val="80000"/>
              </a:lnSpc>
            </a:pPr>
            <a:r>
              <a:rPr lang="tr-TR" sz="2000"/>
              <a:t>Bağımsız yaşam ve topluma katılım (md. 19);</a:t>
            </a:r>
          </a:p>
          <a:p>
            <a:pPr>
              <a:lnSpc>
                <a:spcPct val="80000"/>
              </a:lnSpc>
            </a:pPr>
            <a:r>
              <a:rPr lang="tr-TR" sz="2000"/>
              <a:t>Bilgi ve iletişim hizmetleri (md. 21);</a:t>
            </a:r>
          </a:p>
          <a:p>
            <a:pPr>
              <a:lnSpc>
                <a:spcPct val="80000"/>
              </a:lnSpc>
            </a:pPr>
            <a:r>
              <a:rPr lang="tr-TR" sz="2000"/>
              <a:t>Eğitim (md. 24);</a:t>
            </a:r>
          </a:p>
          <a:p>
            <a:pPr>
              <a:lnSpc>
                <a:spcPct val="80000"/>
              </a:lnSpc>
            </a:pPr>
            <a:r>
              <a:rPr lang="tr-TR" sz="2000"/>
              <a:t>Sağlık (md. 25);</a:t>
            </a:r>
          </a:p>
          <a:p>
            <a:pPr>
              <a:lnSpc>
                <a:spcPct val="80000"/>
              </a:lnSpc>
            </a:pPr>
            <a:r>
              <a:rPr lang="tr-TR" sz="2000"/>
              <a:t>Habilitasyon ve rehabilitasyon (md. 26);</a:t>
            </a:r>
          </a:p>
          <a:p>
            <a:pPr>
              <a:lnSpc>
                <a:spcPct val="80000"/>
              </a:lnSpc>
            </a:pPr>
            <a:r>
              <a:rPr lang="tr-TR" sz="2000"/>
              <a:t>Çalışma ve istihdam (md. 27);</a:t>
            </a:r>
          </a:p>
          <a:p>
            <a:pPr>
              <a:lnSpc>
                <a:spcPct val="80000"/>
              </a:lnSpc>
            </a:pPr>
            <a:r>
              <a:rPr lang="tr-TR" sz="2000"/>
              <a:t>Yeterli yaşam standardı ve sosyal korunma (md. 28);</a:t>
            </a:r>
          </a:p>
          <a:p>
            <a:pPr>
              <a:lnSpc>
                <a:spcPct val="80000"/>
              </a:lnSpc>
            </a:pPr>
            <a:r>
              <a:rPr lang="tr-TR" sz="2000"/>
              <a:t>Siyasal ve toplumsal yaşama katılım (md. 29);</a:t>
            </a:r>
          </a:p>
          <a:p>
            <a:pPr>
              <a:lnSpc>
                <a:spcPct val="80000"/>
              </a:lnSpc>
            </a:pPr>
            <a:r>
              <a:rPr lang="tr-TR" sz="2000"/>
              <a:t>Kültürel yaşama, dinlenme, boş zaman aktiviteleri ve spor faaliyetlerine katılım (md. 30)</a:t>
            </a:r>
          </a:p>
        </p:txBody>
      </p:sp>
    </p:spTree>
    <p:extLst>
      <p:ext uri="{BB962C8B-B14F-4D97-AF65-F5344CB8AC3E}">
        <p14:creationId xmlns:p14="http://schemas.microsoft.com/office/powerpoint/2010/main" val="369075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914400" y="260350"/>
            <a:ext cx="8229600" cy="1143000"/>
          </a:xfrm>
        </p:spPr>
        <p:txBody>
          <a:bodyPr/>
          <a:lstStyle/>
          <a:p>
            <a:r>
              <a:rPr lang="tr-TR"/>
              <a:t>Ayrımcılık yasağı (md. 2 ve 5)</a:t>
            </a:r>
          </a:p>
        </p:txBody>
      </p:sp>
      <p:sp>
        <p:nvSpPr>
          <p:cNvPr id="20483" name="Rectangle 3"/>
          <p:cNvSpPr>
            <a:spLocks noGrp="1" noChangeArrowheads="1"/>
          </p:cNvSpPr>
          <p:nvPr>
            <p:ph type="body" idx="4294967295"/>
          </p:nvPr>
        </p:nvSpPr>
        <p:spPr>
          <a:xfrm>
            <a:off x="914400" y="1484313"/>
            <a:ext cx="8229600" cy="4525962"/>
          </a:xfrm>
        </p:spPr>
        <p:txBody>
          <a:bodyPr/>
          <a:lstStyle/>
          <a:p>
            <a:r>
              <a:rPr lang="tr-TR"/>
              <a:t>Ayrımcılığın tüm türlerini yasaklar:</a:t>
            </a:r>
          </a:p>
          <a:p>
            <a:pPr lvl="1"/>
            <a:r>
              <a:rPr lang="tr-TR"/>
              <a:t>Doğrudan ayrımcılık;</a:t>
            </a:r>
          </a:p>
          <a:p>
            <a:pPr lvl="1"/>
            <a:r>
              <a:rPr lang="tr-TR"/>
              <a:t>Dolaylı ayrımcılığı; ve</a:t>
            </a:r>
          </a:p>
          <a:p>
            <a:pPr lvl="1"/>
            <a:r>
              <a:rPr lang="tr-TR"/>
              <a:t>Makul uyumlaştırma (düzenleme) yapılmamasını suretiyle ayrımcılık.</a:t>
            </a:r>
          </a:p>
          <a:p>
            <a:r>
              <a:rPr lang="tr-TR"/>
              <a:t>Ayrımcılık tanımı </a:t>
            </a:r>
          </a:p>
          <a:p>
            <a:r>
              <a:rPr lang="tr-TR"/>
              <a:t>Makul düzenleme tanımı</a:t>
            </a:r>
          </a:p>
        </p:txBody>
      </p:sp>
    </p:spTree>
    <p:extLst>
      <p:ext uri="{BB962C8B-B14F-4D97-AF65-F5344CB8AC3E}">
        <p14:creationId xmlns:p14="http://schemas.microsoft.com/office/powerpoint/2010/main" val="3813370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Ayrımcılık yasağı</a:t>
            </a:r>
            <a:endParaRPr lang="tr-TR"/>
          </a:p>
        </p:txBody>
      </p:sp>
      <p:sp>
        <p:nvSpPr>
          <p:cNvPr id="3" name="Content Placeholder 2"/>
          <p:cNvSpPr>
            <a:spLocks noGrp="1"/>
          </p:cNvSpPr>
          <p:nvPr>
            <p:ph sz="quarter" idx="1"/>
          </p:nvPr>
        </p:nvSpPr>
        <p:spPr/>
        <p:txBody>
          <a:bodyPr/>
          <a:lstStyle/>
          <a:p>
            <a:r>
              <a:rPr lang="en-GB"/>
              <a:t>"</a:t>
            </a:r>
            <a:r>
              <a:rPr lang="en-GB" err="1"/>
              <a:t>Engelliliğe</a:t>
            </a:r>
            <a:r>
              <a:rPr lang="en-GB"/>
              <a:t> </a:t>
            </a:r>
            <a:r>
              <a:rPr lang="en-GB" err="1"/>
              <a:t>dayalı</a:t>
            </a:r>
            <a:r>
              <a:rPr lang="en-GB"/>
              <a:t> </a:t>
            </a:r>
            <a:r>
              <a:rPr lang="en-GB" err="1"/>
              <a:t>ayrımcılık</a:t>
            </a:r>
            <a:r>
              <a:rPr lang="en-GB"/>
              <a:t>" </a:t>
            </a:r>
            <a:r>
              <a:rPr lang="en-GB" err="1"/>
              <a:t>siyasi</a:t>
            </a:r>
            <a:r>
              <a:rPr lang="en-GB"/>
              <a:t>, </a:t>
            </a:r>
            <a:r>
              <a:rPr lang="en-GB" err="1"/>
              <a:t>ekonomik</a:t>
            </a:r>
            <a:r>
              <a:rPr lang="en-GB"/>
              <a:t>, </a:t>
            </a:r>
            <a:r>
              <a:rPr lang="en-GB" err="1"/>
              <a:t>sosyal</a:t>
            </a:r>
            <a:r>
              <a:rPr lang="en-GB"/>
              <a:t>, </a:t>
            </a:r>
            <a:r>
              <a:rPr lang="en-GB" err="1"/>
              <a:t>kültürel</a:t>
            </a:r>
            <a:r>
              <a:rPr lang="en-GB"/>
              <a:t>, </a:t>
            </a:r>
            <a:r>
              <a:rPr lang="en-GB" err="1"/>
              <a:t>medeni</a:t>
            </a:r>
            <a:r>
              <a:rPr lang="en-GB"/>
              <a:t> </a:t>
            </a:r>
            <a:r>
              <a:rPr lang="en-GB" err="1"/>
              <a:t>veya</a:t>
            </a:r>
            <a:r>
              <a:rPr lang="en-GB"/>
              <a:t> </a:t>
            </a:r>
            <a:r>
              <a:rPr lang="en-GB" err="1"/>
              <a:t>başka</a:t>
            </a:r>
            <a:r>
              <a:rPr lang="en-GB"/>
              <a:t> </a:t>
            </a:r>
            <a:r>
              <a:rPr lang="en-GB" err="1"/>
              <a:t>herhangi</a:t>
            </a:r>
            <a:r>
              <a:rPr lang="en-GB"/>
              <a:t> </a:t>
            </a:r>
            <a:r>
              <a:rPr lang="en-GB" err="1"/>
              <a:t>bir</a:t>
            </a:r>
            <a:r>
              <a:rPr lang="en-GB"/>
              <a:t> </a:t>
            </a:r>
            <a:r>
              <a:rPr lang="en-GB" err="1"/>
              <a:t>alanda</a:t>
            </a:r>
            <a:r>
              <a:rPr lang="en-GB"/>
              <a:t> </a:t>
            </a:r>
            <a:r>
              <a:rPr lang="en-GB" err="1"/>
              <a:t>insan</a:t>
            </a:r>
            <a:r>
              <a:rPr lang="en-GB"/>
              <a:t> </a:t>
            </a:r>
            <a:r>
              <a:rPr lang="en-GB" err="1"/>
              <a:t>hak</a:t>
            </a:r>
            <a:r>
              <a:rPr lang="en-GB"/>
              <a:t> </a:t>
            </a:r>
            <a:r>
              <a:rPr lang="en-GB" err="1"/>
              <a:t>ve</a:t>
            </a:r>
            <a:r>
              <a:rPr lang="en-GB"/>
              <a:t> </a:t>
            </a:r>
            <a:r>
              <a:rPr lang="en-GB" err="1"/>
              <a:t>temel</a:t>
            </a:r>
            <a:r>
              <a:rPr lang="en-GB"/>
              <a:t> </a:t>
            </a:r>
            <a:r>
              <a:rPr lang="en-GB" err="1"/>
              <a:t>özgürlüklerinin</a:t>
            </a:r>
            <a:r>
              <a:rPr lang="en-GB"/>
              <a:t> tam </a:t>
            </a:r>
            <a:r>
              <a:rPr lang="en-GB" err="1"/>
              <a:t>ve</a:t>
            </a:r>
            <a:r>
              <a:rPr lang="en-GB"/>
              <a:t> </a:t>
            </a:r>
            <a:r>
              <a:rPr lang="en-GB" err="1"/>
              <a:t>diğerleri</a:t>
            </a:r>
            <a:r>
              <a:rPr lang="en-GB"/>
              <a:t> </a:t>
            </a:r>
            <a:r>
              <a:rPr lang="en-GB" err="1"/>
              <a:t>ile</a:t>
            </a:r>
            <a:r>
              <a:rPr lang="en-GB"/>
              <a:t> </a:t>
            </a:r>
            <a:r>
              <a:rPr lang="en-GB" err="1"/>
              <a:t>eşit</a:t>
            </a:r>
            <a:r>
              <a:rPr lang="en-GB"/>
              <a:t> </a:t>
            </a:r>
            <a:r>
              <a:rPr lang="en-GB" err="1"/>
              <a:t>koşullar</a:t>
            </a:r>
            <a:r>
              <a:rPr lang="en-GB"/>
              <a:t> </a:t>
            </a:r>
            <a:r>
              <a:rPr lang="en-GB" err="1"/>
              <a:t>altında</a:t>
            </a:r>
            <a:r>
              <a:rPr lang="en-GB"/>
              <a:t> </a:t>
            </a:r>
            <a:r>
              <a:rPr lang="en-GB" err="1"/>
              <a:t>kullanılması</a:t>
            </a:r>
            <a:r>
              <a:rPr lang="en-GB"/>
              <a:t> </a:t>
            </a:r>
            <a:r>
              <a:rPr lang="en-GB" err="1"/>
              <a:t>veya</a:t>
            </a:r>
            <a:r>
              <a:rPr lang="en-GB"/>
              <a:t> </a:t>
            </a:r>
            <a:r>
              <a:rPr lang="en-GB" err="1"/>
              <a:t>bunlardan</a:t>
            </a:r>
            <a:r>
              <a:rPr lang="en-GB"/>
              <a:t> </a:t>
            </a:r>
            <a:r>
              <a:rPr lang="en-GB" err="1"/>
              <a:t>yararlanılması</a:t>
            </a:r>
            <a:r>
              <a:rPr lang="en-GB"/>
              <a:t> </a:t>
            </a:r>
            <a:r>
              <a:rPr lang="en-GB" err="1"/>
              <a:t>önünde</a:t>
            </a:r>
            <a:r>
              <a:rPr lang="en-GB"/>
              <a:t> </a:t>
            </a:r>
            <a:r>
              <a:rPr lang="en-GB" err="1"/>
              <a:t>engelliliğe</a:t>
            </a:r>
            <a:r>
              <a:rPr lang="en-GB"/>
              <a:t> </a:t>
            </a:r>
            <a:r>
              <a:rPr lang="en-GB" err="1"/>
              <a:t>dayalı</a:t>
            </a:r>
            <a:r>
              <a:rPr lang="en-GB"/>
              <a:t> </a:t>
            </a:r>
            <a:r>
              <a:rPr lang="en-GB" err="1"/>
              <a:t>olarak</a:t>
            </a:r>
            <a:r>
              <a:rPr lang="en-GB"/>
              <a:t> </a:t>
            </a:r>
            <a:r>
              <a:rPr lang="en-GB" err="1"/>
              <a:t>gerçekleştirilen</a:t>
            </a:r>
            <a:r>
              <a:rPr lang="en-GB"/>
              <a:t> her </a:t>
            </a:r>
            <a:r>
              <a:rPr lang="en-GB" err="1"/>
              <a:t>türlü</a:t>
            </a:r>
            <a:r>
              <a:rPr lang="en-GB"/>
              <a:t> </a:t>
            </a:r>
            <a:r>
              <a:rPr lang="en-GB" err="1"/>
              <a:t>ayrım</a:t>
            </a:r>
            <a:r>
              <a:rPr lang="en-GB"/>
              <a:t>, </a:t>
            </a:r>
            <a:r>
              <a:rPr lang="en-GB" err="1"/>
              <a:t>dışlama</a:t>
            </a:r>
            <a:r>
              <a:rPr lang="en-GB"/>
              <a:t> </a:t>
            </a:r>
            <a:r>
              <a:rPr lang="en-GB" err="1"/>
              <a:t>veya</a:t>
            </a:r>
            <a:r>
              <a:rPr lang="en-GB"/>
              <a:t> </a:t>
            </a:r>
            <a:r>
              <a:rPr lang="en-GB" err="1"/>
              <a:t>kısıtlamayı</a:t>
            </a:r>
            <a:r>
              <a:rPr lang="en-GB"/>
              <a:t> </a:t>
            </a:r>
            <a:r>
              <a:rPr lang="en-GB" err="1"/>
              <a:t>kapsamaktadır</a:t>
            </a:r>
            <a:r>
              <a:rPr lang="en-GB"/>
              <a:t>. </a:t>
            </a:r>
            <a:r>
              <a:rPr lang="en-GB" err="1"/>
              <a:t>Engelliliğe</a:t>
            </a:r>
            <a:r>
              <a:rPr lang="en-GB"/>
              <a:t> </a:t>
            </a:r>
            <a:r>
              <a:rPr lang="en-GB" err="1"/>
              <a:t>dayalı</a:t>
            </a:r>
            <a:r>
              <a:rPr lang="en-GB"/>
              <a:t> </a:t>
            </a:r>
            <a:r>
              <a:rPr lang="en-GB" err="1"/>
              <a:t>ayrımcılık</a:t>
            </a:r>
            <a:r>
              <a:rPr lang="en-GB"/>
              <a:t> </a:t>
            </a:r>
            <a:r>
              <a:rPr lang="en-GB" err="1"/>
              <a:t>makul</a:t>
            </a:r>
            <a:r>
              <a:rPr lang="en-GB"/>
              <a:t> </a:t>
            </a:r>
            <a:r>
              <a:rPr lang="en-GB" err="1"/>
              <a:t>düzenlemelerin</a:t>
            </a:r>
            <a:r>
              <a:rPr lang="en-GB"/>
              <a:t> </a:t>
            </a:r>
            <a:r>
              <a:rPr lang="en-GB" err="1"/>
              <a:t>gerçekleştirilmemesi</a:t>
            </a:r>
            <a:r>
              <a:rPr lang="en-GB"/>
              <a:t> </a:t>
            </a:r>
            <a:r>
              <a:rPr lang="en-GB" err="1"/>
              <a:t>dahil</a:t>
            </a:r>
            <a:r>
              <a:rPr lang="en-GB"/>
              <a:t> her </a:t>
            </a:r>
            <a:r>
              <a:rPr lang="en-GB" err="1"/>
              <a:t>türlü</a:t>
            </a:r>
            <a:r>
              <a:rPr lang="en-GB"/>
              <a:t> </a:t>
            </a:r>
            <a:r>
              <a:rPr lang="en-GB" err="1"/>
              <a:t>ayrımcılığı</a:t>
            </a:r>
            <a:r>
              <a:rPr lang="en-GB"/>
              <a:t> </a:t>
            </a:r>
            <a:r>
              <a:rPr lang="en-GB" err="1"/>
              <a:t>kapsar</a:t>
            </a:r>
            <a:r>
              <a:rPr lang="en-GB"/>
              <a:t>.</a:t>
            </a:r>
            <a:endParaRPr lang="tr-TR"/>
          </a:p>
        </p:txBody>
      </p:sp>
    </p:spTree>
    <p:extLst>
      <p:ext uri="{BB962C8B-B14F-4D97-AF65-F5344CB8AC3E}">
        <p14:creationId xmlns:p14="http://schemas.microsoft.com/office/powerpoint/2010/main" val="1934115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Makul düzenleme</a:t>
            </a:r>
            <a:endParaRPr lang="tr-TR"/>
          </a:p>
        </p:txBody>
      </p:sp>
      <p:sp>
        <p:nvSpPr>
          <p:cNvPr id="3" name="Content Placeholder 2"/>
          <p:cNvSpPr>
            <a:spLocks noGrp="1"/>
          </p:cNvSpPr>
          <p:nvPr>
            <p:ph sz="quarter" idx="1"/>
          </p:nvPr>
        </p:nvSpPr>
        <p:spPr/>
        <p:txBody>
          <a:bodyPr/>
          <a:lstStyle/>
          <a:p>
            <a:r>
              <a:rPr lang="en-GB"/>
              <a:t>“</a:t>
            </a:r>
            <a:r>
              <a:rPr lang="en-GB" err="1"/>
              <a:t>Makul</a:t>
            </a:r>
            <a:r>
              <a:rPr lang="en-GB"/>
              <a:t> </a:t>
            </a:r>
            <a:r>
              <a:rPr lang="en-GB" err="1"/>
              <a:t>düzenleme</a:t>
            </a:r>
            <a:r>
              <a:rPr lang="en-GB"/>
              <a:t>”, </a:t>
            </a:r>
            <a:r>
              <a:rPr lang="en-GB" err="1"/>
              <a:t>engellilerin</a:t>
            </a:r>
            <a:r>
              <a:rPr lang="en-GB"/>
              <a:t> </a:t>
            </a:r>
            <a:r>
              <a:rPr lang="en-GB" err="1"/>
              <a:t>insan</a:t>
            </a:r>
            <a:r>
              <a:rPr lang="en-GB"/>
              <a:t> </a:t>
            </a:r>
            <a:r>
              <a:rPr lang="en-GB" err="1"/>
              <a:t>haklarını</a:t>
            </a:r>
            <a:r>
              <a:rPr lang="en-GB"/>
              <a:t> </a:t>
            </a:r>
            <a:r>
              <a:rPr lang="en-GB" err="1"/>
              <a:t>ve</a:t>
            </a:r>
            <a:r>
              <a:rPr lang="en-GB"/>
              <a:t> </a:t>
            </a:r>
            <a:r>
              <a:rPr lang="en-GB" err="1"/>
              <a:t>temel</a:t>
            </a:r>
            <a:r>
              <a:rPr lang="en-GB"/>
              <a:t> </a:t>
            </a:r>
            <a:r>
              <a:rPr lang="en-GB" err="1"/>
              <a:t>özgürlüklerini</a:t>
            </a:r>
            <a:r>
              <a:rPr lang="en-GB"/>
              <a:t> tam </a:t>
            </a:r>
            <a:r>
              <a:rPr lang="en-GB" err="1"/>
              <a:t>ve</a:t>
            </a:r>
            <a:r>
              <a:rPr lang="en-GB"/>
              <a:t> </a:t>
            </a:r>
            <a:r>
              <a:rPr lang="en-GB" err="1"/>
              <a:t>diğer</a:t>
            </a:r>
            <a:r>
              <a:rPr lang="en-GB"/>
              <a:t> </a:t>
            </a:r>
            <a:r>
              <a:rPr lang="en-GB" err="1"/>
              <a:t>bireylerle</a:t>
            </a:r>
            <a:r>
              <a:rPr lang="en-GB"/>
              <a:t> </a:t>
            </a:r>
            <a:r>
              <a:rPr lang="en-GB" err="1"/>
              <a:t>eşit</a:t>
            </a:r>
            <a:r>
              <a:rPr lang="en-GB"/>
              <a:t> </a:t>
            </a:r>
            <a:r>
              <a:rPr lang="en-GB" err="1"/>
              <a:t>şekilde</a:t>
            </a:r>
            <a:r>
              <a:rPr lang="en-GB"/>
              <a:t> </a:t>
            </a:r>
            <a:r>
              <a:rPr lang="en-GB" err="1"/>
              <a:t>kullanmasını</a:t>
            </a:r>
            <a:r>
              <a:rPr lang="en-GB"/>
              <a:t> </a:t>
            </a:r>
            <a:r>
              <a:rPr lang="en-GB" err="1"/>
              <a:t>veya</a:t>
            </a:r>
            <a:r>
              <a:rPr lang="en-GB"/>
              <a:t> </a:t>
            </a:r>
            <a:r>
              <a:rPr lang="en-GB" err="1"/>
              <a:t>bunlardan</a:t>
            </a:r>
            <a:r>
              <a:rPr lang="en-GB"/>
              <a:t> </a:t>
            </a:r>
            <a:r>
              <a:rPr lang="en-GB" err="1"/>
              <a:t>yararlanmasını</a:t>
            </a:r>
            <a:r>
              <a:rPr lang="en-GB"/>
              <a:t> </a:t>
            </a:r>
            <a:r>
              <a:rPr lang="en-GB" err="1"/>
              <a:t>sağlamak</a:t>
            </a:r>
            <a:r>
              <a:rPr lang="en-GB"/>
              <a:t> </a:t>
            </a:r>
            <a:r>
              <a:rPr lang="en-GB" err="1"/>
              <a:t>üzere</a:t>
            </a:r>
            <a:r>
              <a:rPr lang="en-GB"/>
              <a:t> </a:t>
            </a:r>
            <a:r>
              <a:rPr lang="en-GB" err="1"/>
              <a:t>belirli</a:t>
            </a:r>
            <a:r>
              <a:rPr lang="en-GB"/>
              <a:t> </a:t>
            </a:r>
            <a:r>
              <a:rPr lang="en-GB" err="1"/>
              <a:t>bir</a:t>
            </a:r>
            <a:r>
              <a:rPr lang="en-GB"/>
              <a:t> </a:t>
            </a:r>
            <a:r>
              <a:rPr lang="en-GB" err="1"/>
              <a:t>durumda</a:t>
            </a:r>
            <a:r>
              <a:rPr lang="en-GB"/>
              <a:t> </a:t>
            </a:r>
            <a:r>
              <a:rPr lang="en-GB" err="1"/>
              <a:t>ihtiyaç</a:t>
            </a:r>
            <a:r>
              <a:rPr lang="en-GB"/>
              <a:t> </a:t>
            </a:r>
            <a:r>
              <a:rPr lang="en-GB" err="1"/>
              <a:t>duyulan</a:t>
            </a:r>
            <a:r>
              <a:rPr lang="en-GB"/>
              <a:t>, </a:t>
            </a:r>
            <a:r>
              <a:rPr lang="en-GB" err="1"/>
              <a:t>ölçüsüz</a:t>
            </a:r>
            <a:r>
              <a:rPr lang="en-GB"/>
              <a:t> </a:t>
            </a:r>
            <a:r>
              <a:rPr lang="en-GB" err="1"/>
              <a:t>veya</a:t>
            </a:r>
            <a:r>
              <a:rPr lang="en-GB"/>
              <a:t> </a:t>
            </a:r>
            <a:r>
              <a:rPr lang="en-GB" err="1"/>
              <a:t>aşırı</a:t>
            </a:r>
            <a:r>
              <a:rPr lang="en-GB"/>
              <a:t> </a:t>
            </a:r>
            <a:r>
              <a:rPr lang="en-GB" err="1"/>
              <a:t>bir</a:t>
            </a:r>
            <a:r>
              <a:rPr lang="en-GB"/>
              <a:t> </a:t>
            </a:r>
            <a:r>
              <a:rPr lang="en-GB" err="1"/>
              <a:t>yük</a:t>
            </a:r>
            <a:r>
              <a:rPr lang="en-GB"/>
              <a:t> </a:t>
            </a:r>
            <a:r>
              <a:rPr lang="en-GB" err="1"/>
              <a:t>getirmeyen</a:t>
            </a:r>
            <a:r>
              <a:rPr lang="en-GB"/>
              <a:t>, </a:t>
            </a:r>
            <a:r>
              <a:rPr lang="en-GB" err="1"/>
              <a:t>gerekli</a:t>
            </a:r>
            <a:r>
              <a:rPr lang="en-GB"/>
              <a:t> </a:t>
            </a:r>
            <a:r>
              <a:rPr lang="en-GB" err="1"/>
              <a:t>ve</a:t>
            </a:r>
            <a:r>
              <a:rPr lang="en-GB"/>
              <a:t> </a:t>
            </a:r>
            <a:r>
              <a:rPr lang="en-GB" err="1"/>
              <a:t>uygun</a:t>
            </a:r>
            <a:r>
              <a:rPr lang="en-GB"/>
              <a:t> </a:t>
            </a:r>
            <a:r>
              <a:rPr lang="en-GB" err="1"/>
              <a:t>değişiklik</a:t>
            </a:r>
            <a:r>
              <a:rPr lang="en-GB"/>
              <a:t> </a:t>
            </a:r>
            <a:r>
              <a:rPr lang="en-GB" err="1"/>
              <a:t>ve</a:t>
            </a:r>
            <a:r>
              <a:rPr lang="en-GB"/>
              <a:t> </a:t>
            </a:r>
            <a:r>
              <a:rPr lang="en-GB" err="1"/>
              <a:t>düzenlemeleri</a:t>
            </a:r>
            <a:r>
              <a:rPr lang="en-GB"/>
              <a:t> </a:t>
            </a:r>
            <a:r>
              <a:rPr lang="en-GB" err="1"/>
              <a:t>ifade</a:t>
            </a:r>
            <a:r>
              <a:rPr lang="en-GB"/>
              <a:t> </a:t>
            </a:r>
            <a:r>
              <a:rPr lang="en-GB" err="1"/>
              <a:t>eder</a:t>
            </a:r>
            <a:r>
              <a:rPr lang="en-GB"/>
              <a:t>.</a:t>
            </a:r>
            <a:endParaRPr lang="tr-TR"/>
          </a:p>
          <a:p>
            <a:endParaRPr lang="tr-TR"/>
          </a:p>
        </p:txBody>
      </p:sp>
    </p:spTree>
    <p:extLst>
      <p:ext uri="{BB962C8B-B14F-4D97-AF65-F5344CB8AC3E}">
        <p14:creationId xmlns:p14="http://schemas.microsoft.com/office/powerpoint/2010/main" val="2422602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914400" y="260350"/>
            <a:ext cx="8229600" cy="1143000"/>
          </a:xfrm>
        </p:spPr>
        <p:txBody>
          <a:bodyPr/>
          <a:lstStyle/>
          <a:p>
            <a:r>
              <a:rPr lang="tr-TR" sz="4000"/>
              <a:t>Sözleşme’de Düzenlenen Haklar</a:t>
            </a:r>
          </a:p>
        </p:txBody>
      </p:sp>
      <p:sp>
        <p:nvSpPr>
          <p:cNvPr id="24579" name="Rectangle 3"/>
          <p:cNvSpPr>
            <a:spLocks noGrp="1" noChangeArrowheads="1"/>
          </p:cNvSpPr>
          <p:nvPr>
            <p:ph type="body" idx="4294967295"/>
          </p:nvPr>
        </p:nvSpPr>
        <p:spPr>
          <a:xfrm>
            <a:off x="914400" y="1628775"/>
            <a:ext cx="8229600" cy="4525963"/>
          </a:xfrm>
        </p:spPr>
        <p:txBody>
          <a:bodyPr>
            <a:normAutofit lnSpcReduction="10000"/>
          </a:bodyPr>
          <a:lstStyle/>
          <a:p>
            <a:pPr>
              <a:lnSpc>
                <a:spcPct val="80000"/>
              </a:lnSpc>
            </a:pPr>
            <a:r>
              <a:rPr lang="tr-TR" sz="2800" smtClean="0"/>
              <a:t>Yaşama </a:t>
            </a:r>
            <a:r>
              <a:rPr lang="tr-TR" sz="2800"/>
              <a:t>hakkı, kişi özgürlüğü ve güvenliği (md. 10 ve 14);</a:t>
            </a:r>
          </a:p>
          <a:p>
            <a:pPr>
              <a:lnSpc>
                <a:spcPct val="80000"/>
              </a:lnSpc>
            </a:pPr>
            <a:r>
              <a:rPr lang="tr-TR" sz="2800"/>
              <a:t>Yasa önünde eşit tanınma (md. 12);</a:t>
            </a:r>
          </a:p>
          <a:p>
            <a:pPr>
              <a:lnSpc>
                <a:spcPct val="80000"/>
              </a:lnSpc>
            </a:pPr>
            <a:r>
              <a:rPr lang="tr-TR" sz="2800"/>
              <a:t>Adalete erişim (md. 13);</a:t>
            </a:r>
          </a:p>
          <a:p>
            <a:pPr>
              <a:lnSpc>
                <a:spcPct val="80000"/>
              </a:lnSpc>
            </a:pPr>
            <a:r>
              <a:rPr lang="tr-TR" sz="2800"/>
              <a:t>İşkence yasağı (md. 15);</a:t>
            </a:r>
          </a:p>
          <a:p>
            <a:pPr>
              <a:lnSpc>
                <a:spcPct val="80000"/>
              </a:lnSpc>
            </a:pPr>
            <a:r>
              <a:rPr lang="tr-TR" sz="2800"/>
              <a:t>Sömürü, şiddet veya istismara maruz kalmama (md. 16);</a:t>
            </a:r>
          </a:p>
          <a:p>
            <a:pPr>
              <a:lnSpc>
                <a:spcPct val="80000"/>
              </a:lnSpc>
            </a:pPr>
            <a:r>
              <a:rPr lang="tr-TR" sz="2800"/>
              <a:t>Bedensel ve ruhsal bütünlüğe saygı (md. 17);</a:t>
            </a:r>
          </a:p>
          <a:p>
            <a:pPr>
              <a:lnSpc>
                <a:spcPct val="80000"/>
              </a:lnSpc>
            </a:pPr>
            <a:r>
              <a:rPr lang="tr-TR" sz="2800"/>
              <a:t>Seyahat özgürlüğü ve uyrukluk (md. 18</a:t>
            </a:r>
            <a:r>
              <a:rPr lang="tr-TR" sz="2800" smtClean="0"/>
              <a:t>);</a:t>
            </a:r>
          </a:p>
          <a:p>
            <a:pPr>
              <a:lnSpc>
                <a:spcPct val="90000"/>
              </a:lnSpc>
            </a:pPr>
            <a:r>
              <a:rPr lang="tr-TR" sz="2800"/>
              <a:t>Toplum içinde yaşama (md. 19);</a:t>
            </a:r>
          </a:p>
          <a:p>
            <a:pPr>
              <a:lnSpc>
                <a:spcPct val="90000"/>
              </a:lnSpc>
            </a:pPr>
            <a:r>
              <a:rPr lang="tr-TR" sz="2800"/>
              <a:t>Kişisel hareketlilik (md. </a:t>
            </a:r>
            <a:r>
              <a:rPr lang="tr-TR" sz="2800"/>
              <a:t>20</a:t>
            </a:r>
            <a:r>
              <a:rPr lang="tr-TR" sz="2800" smtClean="0"/>
              <a:t>);</a:t>
            </a:r>
            <a:endParaRPr lang="tr-TR" sz="2800"/>
          </a:p>
        </p:txBody>
      </p:sp>
    </p:spTree>
    <p:extLst>
      <p:ext uri="{BB962C8B-B14F-4D97-AF65-F5344CB8AC3E}">
        <p14:creationId xmlns:p14="http://schemas.microsoft.com/office/powerpoint/2010/main" val="2799194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914400" y="333375"/>
            <a:ext cx="8229600" cy="1143000"/>
          </a:xfrm>
        </p:spPr>
        <p:txBody>
          <a:bodyPr/>
          <a:lstStyle/>
          <a:p>
            <a:r>
              <a:rPr lang="tr-TR" sz="4000"/>
              <a:t>Sözleşme’de Düzenlenen Haklar</a:t>
            </a:r>
          </a:p>
        </p:txBody>
      </p:sp>
      <p:sp>
        <p:nvSpPr>
          <p:cNvPr id="26627" name="Rectangle 3"/>
          <p:cNvSpPr>
            <a:spLocks noGrp="1" noChangeArrowheads="1"/>
          </p:cNvSpPr>
          <p:nvPr>
            <p:ph type="body" idx="4294967295"/>
          </p:nvPr>
        </p:nvSpPr>
        <p:spPr>
          <a:xfrm>
            <a:off x="914400" y="1628775"/>
            <a:ext cx="8229600" cy="4525963"/>
          </a:xfrm>
        </p:spPr>
        <p:txBody>
          <a:bodyPr/>
          <a:lstStyle/>
          <a:p>
            <a:pPr>
              <a:lnSpc>
                <a:spcPct val="90000"/>
              </a:lnSpc>
            </a:pPr>
            <a:r>
              <a:rPr lang="tr-TR" sz="2400" smtClean="0"/>
              <a:t>Düşünce </a:t>
            </a:r>
            <a:r>
              <a:rPr lang="tr-TR" sz="2400"/>
              <a:t>ve ifade özgürlüğü (md. 21);</a:t>
            </a:r>
          </a:p>
          <a:p>
            <a:pPr>
              <a:lnSpc>
                <a:spcPct val="90000"/>
              </a:lnSpc>
            </a:pPr>
            <a:r>
              <a:rPr lang="tr-TR" sz="2400"/>
              <a:t>Özel hayata saygı (md. 22);</a:t>
            </a:r>
          </a:p>
          <a:p>
            <a:pPr>
              <a:lnSpc>
                <a:spcPct val="90000"/>
              </a:lnSpc>
            </a:pPr>
            <a:r>
              <a:rPr lang="tr-TR" sz="2400"/>
              <a:t>Konut ve aile hayatına saygı (md. 23);</a:t>
            </a:r>
          </a:p>
          <a:p>
            <a:pPr>
              <a:lnSpc>
                <a:spcPct val="90000"/>
              </a:lnSpc>
            </a:pPr>
            <a:r>
              <a:rPr lang="tr-TR" sz="2400"/>
              <a:t>Eğitim hakkı (md. 24);</a:t>
            </a:r>
          </a:p>
          <a:p>
            <a:pPr>
              <a:lnSpc>
                <a:spcPct val="90000"/>
              </a:lnSpc>
            </a:pPr>
            <a:r>
              <a:rPr lang="tr-TR" sz="2400"/>
              <a:t>Sağlık hakkı (md. 25);</a:t>
            </a:r>
          </a:p>
          <a:p>
            <a:pPr>
              <a:lnSpc>
                <a:spcPct val="90000"/>
              </a:lnSpc>
            </a:pPr>
            <a:r>
              <a:rPr lang="tr-TR" sz="2400"/>
              <a:t>Çalışma hakkı (md. 27);</a:t>
            </a:r>
          </a:p>
          <a:p>
            <a:pPr>
              <a:lnSpc>
                <a:spcPct val="90000"/>
              </a:lnSpc>
            </a:pPr>
            <a:r>
              <a:rPr lang="tr-TR" sz="2400"/>
              <a:t>Yeterli yaşam standardı (md. 28);</a:t>
            </a:r>
          </a:p>
          <a:p>
            <a:pPr>
              <a:lnSpc>
                <a:spcPct val="90000"/>
              </a:lnSpc>
            </a:pPr>
            <a:r>
              <a:rPr lang="tr-TR" sz="2400"/>
              <a:t>Siyasal ve toplumsal yaşama katılım (md. 29);</a:t>
            </a:r>
          </a:p>
          <a:p>
            <a:pPr>
              <a:lnSpc>
                <a:spcPct val="90000"/>
              </a:lnSpc>
            </a:pPr>
            <a:r>
              <a:rPr lang="tr-TR" sz="2400"/>
              <a:t>Kültürel yaşama katılım (md. 30).</a:t>
            </a:r>
          </a:p>
          <a:p>
            <a:pPr>
              <a:lnSpc>
                <a:spcPct val="90000"/>
              </a:lnSpc>
            </a:pPr>
            <a:endParaRPr lang="tr-TR" sz="2400"/>
          </a:p>
        </p:txBody>
      </p:sp>
    </p:spTree>
    <p:extLst>
      <p:ext uri="{BB962C8B-B14F-4D97-AF65-F5344CB8AC3E}">
        <p14:creationId xmlns:p14="http://schemas.microsoft.com/office/powerpoint/2010/main" val="2882359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İzleme</a:t>
            </a:r>
            <a:endParaRPr lang="tr-TR"/>
          </a:p>
        </p:txBody>
      </p:sp>
      <p:sp>
        <p:nvSpPr>
          <p:cNvPr id="3" name="Content Placeholder 2"/>
          <p:cNvSpPr>
            <a:spLocks noGrp="1"/>
          </p:cNvSpPr>
          <p:nvPr>
            <p:ph sz="quarter" idx="1"/>
          </p:nvPr>
        </p:nvSpPr>
        <p:spPr/>
        <p:txBody>
          <a:bodyPr/>
          <a:lstStyle/>
          <a:p>
            <a:r>
              <a:rPr lang="tr-TR" smtClean="0"/>
              <a:t>İstatistik ve veri toplama;</a:t>
            </a:r>
          </a:p>
          <a:p>
            <a:r>
              <a:rPr lang="tr-TR" smtClean="0"/>
              <a:t>Ulusal kurum;</a:t>
            </a:r>
          </a:p>
          <a:p>
            <a:r>
              <a:rPr lang="tr-TR" smtClean="0"/>
              <a:t>Ulusal bağımsız denetim yapıları;</a:t>
            </a:r>
          </a:p>
          <a:p>
            <a:r>
              <a:rPr lang="tr-TR" smtClean="0"/>
              <a:t>Engellilerin ve engelli örgütlerinin denetimde etkin şekilde yer alması;</a:t>
            </a:r>
          </a:p>
          <a:p>
            <a:r>
              <a:rPr lang="tr-TR" smtClean="0"/>
              <a:t>Uluslararası denetim:</a:t>
            </a:r>
          </a:p>
          <a:p>
            <a:pPr lvl="1"/>
            <a:r>
              <a:rPr lang="tr-TR" smtClean="0"/>
              <a:t>Devlet raporları/sivil toplum raporları;</a:t>
            </a:r>
          </a:p>
          <a:p>
            <a:pPr lvl="1"/>
            <a:r>
              <a:rPr lang="tr-TR" smtClean="0">
                <a:solidFill>
                  <a:srgbClr val="FF0000"/>
                </a:solidFill>
              </a:rPr>
              <a:t>Bireysel başvuru ve soruşturma (Türkiye henüz Ek Protokol’e taraf olmadığından, bu denetim yolları Türkiye bakımından geçerli değil).</a:t>
            </a:r>
            <a:endParaRPr lang="tr-TR">
              <a:solidFill>
                <a:srgbClr val="FF0000"/>
              </a:solidFill>
            </a:endParaRPr>
          </a:p>
        </p:txBody>
      </p:sp>
    </p:spTree>
    <p:extLst>
      <p:ext uri="{BB962C8B-B14F-4D97-AF65-F5344CB8AC3E}">
        <p14:creationId xmlns:p14="http://schemas.microsoft.com/office/powerpoint/2010/main" val="3384674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Engelliliğe Hakim Yaklaşımlar</a:t>
            </a:r>
            <a:endParaRPr lang="tr-TR"/>
          </a:p>
        </p:txBody>
      </p:sp>
      <p:sp>
        <p:nvSpPr>
          <p:cNvPr id="3" name="Content Placeholder 2"/>
          <p:cNvSpPr>
            <a:spLocks noGrp="1"/>
          </p:cNvSpPr>
          <p:nvPr>
            <p:ph sz="quarter" idx="1"/>
          </p:nvPr>
        </p:nvSpPr>
        <p:spPr/>
        <p:txBody>
          <a:bodyPr>
            <a:normAutofit lnSpcReduction="10000"/>
          </a:bodyPr>
          <a:lstStyle/>
          <a:p>
            <a:r>
              <a:rPr lang="tr-TR" smtClean="0"/>
              <a:t>Tıbbi yaklaşım </a:t>
            </a:r>
          </a:p>
          <a:p>
            <a:pPr lvl="1"/>
            <a:r>
              <a:rPr lang="tr-TR" smtClean="0"/>
              <a:t>Kişinin sadece yapamayacaklarına odaklanır;</a:t>
            </a:r>
          </a:p>
          <a:p>
            <a:pPr lvl="1"/>
            <a:r>
              <a:rPr lang="tr-TR" smtClean="0"/>
              <a:t>Hem sorunu, hem de çözümü kişide tanımlar;</a:t>
            </a:r>
          </a:p>
          <a:p>
            <a:pPr lvl="1"/>
            <a:r>
              <a:rPr lang="tr-TR" smtClean="0"/>
              <a:t>Kişi hak öznesi değildir.</a:t>
            </a:r>
          </a:p>
          <a:p>
            <a:r>
              <a:rPr lang="tr-TR" smtClean="0"/>
              <a:t>Sosyal yaklaşım</a:t>
            </a:r>
          </a:p>
          <a:p>
            <a:pPr lvl="1"/>
            <a:r>
              <a:rPr lang="tr-TR" smtClean="0"/>
              <a:t>Dışsal unsurların birey üzerindeki sınırlayıcı etkisini tanır;</a:t>
            </a:r>
          </a:p>
          <a:p>
            <a:r>
              <a:rPr lang="tr-TR" smtClean="0"/>
              <a:t>İnsan hakları yaklaşımı</a:t>
            </a:r>
          </a:p>
          <a:p>
            <a:pPr lvl="1"/>
            <a:r>
              <a:rPr lang="tr-TR" smtClean="0"/>
              <a:t>Kişinin hem kendinden, hem dışsal unsurlardan kaynaklanan sınırlamaları tespit eder; </a:t>
            </a:r>
          </a:p>
          <a:p>
            <a:pPr lvl="1"/>
            <a:r>
              <a:rPr lang="tr-TR" smtClean="0"/>
              <a:t>Bunların ortadan kaldırılması için hukukun desteğini sağlar;</a:t>
            </a:r>
          </a:p>
          <a:p>
            <a:pPr lvl="1"/>
            <a:r>
              <a:rPr lang="tr-TR" smtClean="0"/>
              <a:t>Kişi hak öznesidir. </a:t>
            </a:r>
            <a:endParaRPr lang="tr-TR"/>
          </a:p>
        </p:txBody>
      </p:sp>
    </p:spTree>
    <p:extLst>
      <p:ext uri="{BB962C8B-B14F-4D97-AF65-F5344CB8AC3E}">
        <p14:creationId xmlns:p14="http://schemas.microsoft.com/office/powerpoint/2010/main" val="4288168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914400" y="333375"/>
            <a:ext cx="8229600" cy="1143000"/>
          </a:xfrm>
        </p:spPr>
        <p:txBody>
          <a:bodyPr/>
          <a:lstStyle/>
          <a:p>
            <a:r>
              <a:rPr lang="tr-TR"/>
              <a:t>Sözleşme</a:t>
            </a:r>
          </a:p>
        </p:txBody>
      </p:sp>
      <p:sp>
        <p:nvSpPr>
          <p:cNvPr id="10243" name="Rectangle 3"/>
          <p:cNvSpPr>
            <a:spLocks noGrp="1" noChangeArrowheads="1"/>
          </p:cNvSpPr>
          <p:nvPr>
            <p:ph type="body" idx="4294967295"/>
          </p:nvPr>
        </p:nvSpPr>
        <p:spPr>
          <a:xfrm>
            <a:off x="914400" y="1557338"/>
            <a:ext cx="8229600" cy="4525962"/>
          </a:xfrm>
        </p:spPr>
        <p:txBody>
          <a:bodyPr/>
          <a:lstStyle/>
          <a:p>
            <a:r>
              <a:rPr lang="tr-TR" sz="3600"/>
              <a:t>Neden yeni bir sözleşme?</a:t>
            </a:r>
          </a:p>
          <a:p>
            <a:pPr lvl="1"/>
            <a:r>
              <a:rPr lang="tr-TR"/>
              <a:t>Mevcut Sözleşmeler</a:t>
            </a:r>
          </a:p>
          <a:p>
            <a:pPr lvl="1"/>
            <a:r>
              <a:rPr lang="tr-TR"/>
              <a:t>Yeni haklar?</a:t>
            </a:r>
          </a:p>
          <a:p>
            <a:pPr lvl="1"/>
            <a:r>
              <a:rPr lang="tr-TR"/>
              <a:t>Hakların yeniden yorumu </a:t>
            </a:r>
          </a:p>
          <a:p>
            <a:pPr lvl="1"/>
            <a:r>
              <a:rPr lang="tr-TR"/>
              <a:t>Söylem değişimi:</a:t>
            </a:r>
          </a:p>
          <a:p>
            <a:pPr lvl="2"/>
            <a:r>
              <a:rPr lang="tr-TR"/>
              <a:t>hakkında karar verilen ve uygulanan nesneden, hak sahibi, özerk bireye;</a:t>
            </a:r>
          </a:p>
          <a:p>
            <a:pPr lvl="2"/>
            <a:r>
              <a:rPr lang="tr-TR"/>
              <a:t>entegrasyon anlayışından içermeci toplum anlayışına.</a:t>
            </a:r>
          </a:p>
        </p:txBody>
      </p:sp>
    </p:spTree>
    <p:extLst>
      <p:ext uri="{BB962C8B-B14F-4D97-AF65-F5344CB8AC3E}">
        <p14:creationId xmlns:p14="http://schemas.microsoft.com/office/powerpoint/2010/main" val="2681880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395536" y="260648"/>
            <a:ext cx="8229600" cy="1143000"/>
          </a:xfrm>
        </p:spPr>
        <p:txBody>
          <a:bodyPr/>
          <a:lstStyle/>
          <a:p>
            <a:r>
              <a:rPr lang="tr-TR"/>
              <a:t>Sözleşme</a:t>
            </a:r>
          </a:p>
        </p:txBody>
      </p:sp>
      <p:sp>
        <p:nvSpPr>
          <p:cNvPr id="6147" name="Rectangle 3"/>
          <p:cNvSpPr>
            <a:spLocks noGrp="1" noChangeArrowheads="1"/>
          </p:cNvSpPr>
          <p:nvPr>
            <p:ph type="body" idx="4294967295"/>
          </p:nvPr>
        </p:nvSpPr>
        <p:spPr>
          <a:xfrm>
            <a:off x="323528" y="1412776"/>
            <a:ext cx="8229600" cy="4525962"/>
          </a:xfrm>
        </p:spPr>
        <p:txBody>
          <a:bodyPr>
            <a:normAutofit fontScale="92500"/>
          </a:bodyPr>
          <a:lstStyle/>
          <a:p>
            <a:pPr>
              <a:lnSpc>
                <a:spcPct val="90000"/>
              </a:lnSpc>
            </a:pPr>
            <a:r>
              <a:rPr lang="tr-TR" sz="2800"/>
              <a:t>13 Aralık 2006’da BM Genel Kurulu’nda kabul edildi ve 30 Mart 2007’de imzaya açıldı;</a:t>
            </a:r>
          </a:p>
          <a:p>
            <a:pPr>
              <a:lnSpc>
                <a:spcPct val="90000"/>
              </a:lnSpc>
            </a:pPr>
            <a:r>
              <a:rPr lang="tr-TR" sz="2800"/>
              <a:t>Sözleşme Türkiye bakımından 28 Eylül 2009 tarihinde bağlayıcı hale geldi. </a:t>
            </a:r>
            <a:endParaRPr lang="tr-TR" sz="2800" smtClean="0"/>
          </a:p>
          <a:p>
            <a:pPr>
              <a:lnSpc>
                <a:spcPct val="90000"/>
              </a:lnSpc>
            </a:pPr>
            <a:r>
              <a:rPr lang="tr-TR" sz="2800" smtClean="0"/>
              <a:t>Sözleşme’ye Ek Protokol, 28 Eylül 2009’da Türkiye tarafından imzalandı; ancak henüz onaylanmadı (Türkiye bakımından bağlayıcı değil!)</a:t>
            </a:r>
            <a:endParaRPr lang="tr-TR" sz="2800"/>
          </a:p>
          <a:p>
            <a:pPr>
              <a:lnSpc>
                <a:spcPct val="90000"/>
              </a:lnSpc>
            </a:pPr>
            <a:r>
              <a:rPr lang="tr-TR" sz="2800"/>
              <a:t>Sözleşme’nin Türkiye bakımından bağlayıcı halde gelmesinin:</a:t>
            </a:r>
          </a:p>
          <a:p>
            <a:pPr lvl="1">
              <a:lnSpc>
                <a:spcPct val="90000"/>
              </a:lnSpc>
            </a:pPr>
            <a:r>
              <a:rPr lang="tr-TR" sz="2800"/>
              <a:t>Uluslararası hukuk ve</a:t>
            </a:r>
          </a:p>
          <a:p>
            <a:pPr lvl="1">
              <a:lnSpc>
                <a:spcPct val="90000"/>
              </a:lnSpc>
            </a:pPr>
            <a:r>
              <a:rPr lang="tr-TR" sz="2800"/>
              <a:t>Ulusal hukuk bakımından etkileri var. </a:t>
            </a:r>
          </a:p>
          <a:p>
            <a:pPr lvl="1">
              <a:lnSpc>
                <a:spcPct val="90000"/>
              </a:lnSpc>
            </a:pPr>
            <a:endParaRPr lang="tr-TR"/>
          </a:p>
        </p:txBody>
      </p:sp>
    </p:spTree>
    <p:extLst>
      <p:ext uri="{BB962C8B-B14F-4D97-AF65-F5344CB8AC3E}">
        <p14:creationId xmlns:p14="http://schemas.microsoft.com/office/powerpoint/2010/main" val="3690763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idx="4294967295"/>
          </p:nvPr>
        </p:nvSpPr>
        <p:spPr>
          <a:xfrm>
            <a:off x="0" y="333375"/>
            <a:ext cx="8229600" cy="1143000"/>
          </a:xfrm>
        </p:spPr>
        <p:txBody>
          <a:bodyPr>
            <a:normAutofit fontScale="90000"/>
          </a:bodyPr>
          <a:lstStyle/>
          <a:p>
            <a:r>
              <a:rPr lang="tr-TR" sz="3600"/>
              <a:t>İnsan Haklarına İlişkin Uluslararası Sözleşmeler ve Türkiye</a:t>
            </a:r>
          </a:p>
        </p:txBody>
      </p:sp>
      <p:sp>
        <p:nvSpPr>
          <p:cNvPr id="8195" name="Content Placeholder 2"/>
          <p:cNvSpPr>
            <a:spLocks noGrp="1"/>
          </p:cNvSpPr>
          <p:nvPr>
            <p:ph idx="4294967295"/>
          </p:nvPr>
        </p:nvSpPr>
        <p:spPr>
          <a:xfrm>
            <a:off x="467544" y="1556792"/>
            <a:ext cx="8229600" cy="4554538"/>
          </a:xfrm>
        </p:spPr>
        <p:txBody>
          <a:bodyPr/>
          <a:lstStyle/>
          <a:p>
            <a:r>
              <a:rPr lang="tr-TR" sz="2800"/>
              <a:t>Uluslararası hukuk bakımından Türkiye 28 Eylül 2009 tarihinden itibaren sorumlu;</a:t>
            </a:r>
          </a:p>
          <a:p>
            <a:r>
              <a:rPr lang="tr-TR" sz="2800"/>
              <a:t>Ulusal hukuk bakımından:</a:t>
            </a:r>
          </a:p>
          <a:p>
            <a:pPr>
              <a:buFontTx/>
              <a:buNone/>
            </a:pPr>
            <a:r>
              <a:rPr lang="tr-TR" sz="2000"/>
              <a:t>	Anayasa md. 90:</a:t>
            </a:r>
          </a:p>
          <a:p>
            <a:pPr>
              <a:buFontTx/>
              <a:buNone/>
            </a:pPr>
            <a:r>
              <a:rPr lang="tr-TR" sz="2000"/>
              <a:t>	...	</a:t>
            </a:r>
          </a:p>
          <a:p>
            <a:pPr>
              <a:buFontTx/>
              <a:buNone/>
            </a:pPr>
            <a:r>
              <a:rPr lang="tr-TR" sz="2000"/>
              <a:t>	Usulüne göre yürürlüğe konulmuş milletlerarası andlaşmalar kanun hükmündedir. ... (Ek cümle: 7.5.2004-5170/7 md.) Usulüne göre yürürlüğe konulmuş temel hak ve özgürlüklere ilişkin milletlerarası andlaşmalarla kanunların aynı konuda farklı hükümler içermesi nedeniyle çıkabilecek uyuşmazlıklarda milletlerarası andlaşma hükümleri esas alınır.</a:t>
            </a:r>
          </a:p>
          <a:p>
            <a:pPr>
              <a:buFontTx/>
              <a:buNone/>
            </a:pPr>
            <a:endParaRPr lang="tr-TR" sz="2000"/>
          </a:p>
        </p:txBody>
      </p:sp>
    </p:spTree>
    <p:extLst>
      <p:ext uri="{BB962C8B-B14F-4D97-AF65-F5344CB8AC3E}">
        <p14:creationId xmlns:p14="http://schemas.microsoft.com/office/powerpoint/2010/main" val="487122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Sözleşme’nin genel yapısı</a:t>
            </a:r>
            <a:endParaRPr lang="tr-TR"/>
          </a:p>
        </p:txBody>
      </p:sp>
      <p:sp>
        <p:nvSpPr>
          <p:cNvPr id="3" name="Content Placeholder 2"/>
          <p:cNvSpPr>
            <a:spLocks noGrp="1"/>
          </p:cNvSpPr>
          <p:nvPr>
            <p:ph sz="quarter" idx="1"/>
          </p:nvPr>
        </p:nvSpPr>
        <p:spPr/>
        <p:txBody>
          <a:bodyPr/>
          <a:lstStyle/>
          <a:p>
            <a:r>
              <a:rPr lang="tr-TR"/>
              <a:t>Sözleşme, bir başlangıç kısmı ile 50 maddeden </a:t>
            </a:r>
            <a:r>
              <a:rPr lang="tr-TR" smtClean="0"/>
              <a:t>oluşmaktadır;</a:t>
            </a:r>
          </a:p>
          <a:p>
            <a:r>
              <a:rPr lang="tr-TR" smtClean="0"/>
              <a:t>1 </a:t>
            </a:r>
            <a:r>
              <a:rPr lang="tr-TR"/>
              <a:t>ilâ 9. maddeler Sözleşme’de güvence altına alınan hak ve özgürlüklerin tümü bakımından uygulanması gereken tanım ve ilkeleri ortaya koymuş; </a:t>
            </a:r>
            <a:endParaRPr lang="tr-TR" smtClean="0"/>
          </a:p>
          <a:p>
            <a:r>
              <a:rPr lang="tr-TR" smtClean="0"/>
              <a:t>10 </a:t>
            </a:r>
            <a:r>
              <a:rPr lang="tr-TR"/>
              <a:t>ilâ 30. maddeler güvence altına alınan hak ve özgürlükleri ayrıntılı olarak düzenlemiş</a:t>
            </a:r>
            <a:r>
              <a:rPr lang="tr-TR" smtClean="0"/>
              <a:t>;</a:t>
            </a:r>
          </a:p>
          <a:p>
            <a:r>
              <a:rPr lang="tr-TR" smtClean="0"/>
              <a:t>31 </a:t>
            </a:r>
            <a:r>
              <a:rPr lang="tr-TR"/>
              <a:t>ilâ 50. maddelerde ise Sözleşme’nin uygulanmasına ilişkin “istatistik ve veri toplama” gibi teknik </a:t>
            </a:r>
            <a:r>
              <a:rPr lang="tr-TR" smtClean="0"/>
              <a:t>hususlar düzenlenmiştir. </a:t>
            </a:r>
            <a:endParaRPr lang="tr-TR"/>
          </a:p>
        </p:txBody>
      </p:sp>
    </p:spTree>
    <p:extLst>
      <p:ext uri="{BB962C8B-B14F-4D97-AF65-F5344CB8AC3E}">
        <p14:creationId xmlns:p14="http://schemas.microsoft.com/office/powerpoint/2010/main" val="4283593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tr-TR"/>
              <a:t>Sözleşme</a:t>
            </a:r>
          </a:p>
        </p:txBody>
      </p:sp>
      <p:sp>
        <p:nvSpPr>
          <p:cNvPr id="28675" name="Rectangle 3"/>
          <p:cNvSpPr>
            <a:spLocks noGrp="1" noChangeArrowheads="1"/>
          </p:cNvSpPr>
          <p:nvPr>
            <p:ph sz="quarter" idx="1"/>
          </p:nvPr>
        </p:nvSpPr>
        <p:spPr/>
        <p:txBody>
          <a:bodyPr/>
          <a:lstStyle/>
          <a:p>
            <a:pPr>
              <a:lnSpc>
                <a:spcPct val="90000"/>
              </a:lnSpc>
            </a:pPr>
            <a:endParaRPr lang="tr-TR" sz="2400" b="1" smtClean="0"/>
          </a:p>
          <a:p>
            <a:pPr>
              <a:lnSpc>
                <a:spcPct val="90000"/>
              </a:lnSpc>
            </a:pPr>
            <a:endParaRPr lang="tr-TR" sz="2400" b="1"/>
          </a:p>
          <a:p>
            <a:pPr>
              <a:lnSpc>
                <a:spcPct val="90000"/>
              </a:lnSpc>
            </a:pPr>
            <a:r>
              <a:rPr lang="tr-TR" sz="2400" b="1" smtClean="0"/>
              <a:t>Amaç </a:t>
            </a:r>
            <a:r>
              <a:rPr lang="tr-TR" sz="2400" b="1"/>
              <a:t>(md. 1):</a:t>
            </a:r>
            <a:r>
              <a:rPr lang="tr-TR" sz="2400"/>
              <a:t> </a:t>
            </a:r>
            <a:endParaRPr lang="tr-TR" sz="2400" smtClean="0"/>
          </a:p>
          <a:p>
            <a:pPr marL="0" indent="0">
              <a:lnSpc>
                <a:spcPct val="90000"/>
              </a:lnSpc>
              <a:buNone/>
            </a:pPr>
            <a:r>
              <a:rPr lang="tr-TR" sz="2400" smtClean="0"/>
              <a:t>	</a:t>
            </a:r>
            <a:r>
              <a:rPr lang="en-GB" sz="2400" err="1" smtClean="0"/>
              <a:t>Sözleşme'nin</a:t>
            </a:r>
            <a:r>
              <a:rPr lang="en-GB" sz="2400" smtClean="0"/>
              <a:t> </a:t>
            </a:r>
            <a:r>
              <a:rPr lang="en-GB" sz="2400" err="1"/>
              <a:t>amacı</a:t>
            </a:r>
            <a:r>
              <a:rPr lang="en-GB" sz="2400"/>
              <a:t>, </a:t>
            </a:r>
            <a:r>
              <a:rPr lang="en-GB" sz="2400" err="1"/>
              <a:t>engellilerin</a:t>
            </a:r>
            <a:r>
              <a:rPr lang="en-GB" sz="2400"/>
              <a:t> </a:t>
            </a:r>
            <a:r>
              <a:rPr lang="en-GB" sz="2400" err="1"/>
              <a:t>tüm</a:t>
            </a:r>
            <a:r>
              <a:rPr lang="en-GB" sz="2400"/>
              <a:t> </a:t>
            </a:r>
            <a:r>
              <a:rPr lang="en-GB" sz="2400" err="1"/>
              <a:t>insan</a:t>
            </a:r>
            <a:r>
              <a:rPr lang="en-GB" sz="2400"/>
              <a:t> </a:t>
            </a:r>
            <a:r>
              <a:rPr lang="en-GB" sz="2400" err="1"/>
              <a:t>hak</a:t>
            </a:r>
            <a:r>
              <a:rPr lang="en-GB" sz="2400"/>
              <a:t> </a:t>
            </a:r>
            <a:r>
              <a:rPr lang="en-GB" sz="2400" err="1"/>
              <a:t>ve</a:t>
            </a:r>
            <a:r>
              <a:rPr lang="en-GB" sz="2400"/>
              <a:t> </a:t>
            </a:r>
            <a:r>
              <a:rPr lang="tr-TR" sz="2400" smtClean="0"/>
              <a:t>	</a:t>
            </a:r>
            <a:r>
              <a:rPr lang="en-GB" sz="2400" err="1" smtClean="0"/>
              <a:t>temel</a:t>
            </a:r>
            <a:r>
              <a:rPr lang="en-GB" sz="2400" smtClean="0"/>
              <a:t> </a:t>
            </a:r>
            <a:r>
              <a:rPr lang="en-GB" sz="2400" err="1"/>
              <a:t>özgürlüklerinden</a:t>
            </a:r>
            <a:r>
              <a:rPr lang="en-GB" sz="2400"/>
              <a:t> tam </a:t>
            </a:r>
            <a:r>
              <a:rPr lang="en-GB" sz="2400" err="1"/>
              <a:t>ve</a:t>
            </a:r>
            <a:r>
              <a:rPr lang="en-GB" sz="2400"/>
              <a:t> </a:t>
            </a:r>
            <a:r>
              <a:rPr lang="en-GB" sz="2400" err="1"/>
              <a:t>eşit</a:t>
            </a:r>
            <a:r>
              <a:rPr lang="en-GB" sz="2400"/>
              <a:t> </a:t>
            </a:r>
            <a:r>
              <a:rPr lang="en-GB" sz="2400" err="1"/>
              <a:t>şekilde</a:t>
            </a:r>
            <a:r>
              <a:rPr lang="en-GB" sz="2400"/>
              <a:t> </a:t>
            </a:r>
            <a:r>
              <a:rPr lang="tr-TR" sz="2400" smtClean="0"/>
              <a:t>	</a:t>
            </a:r>
            <a:r>
              <a:rPr lang="en-GB" sz="2400" err="1" smtClean="0"/>
              <a:t>yararlanmasını</a:t>
            </a:r>
            <a:r>
              <a:rPr lang="en-GB" sz="2400" smtClean="0"/>
              <a:t> </a:t>
            </a:r>
            <a:r>
              <a:rPr lang="en-GB" sz="2400" err="1"/>
              <a:t>teşvik</a:t>
            </a:r>
            <a:r>
              <a:rPr lang="en-GB" sz="2400"/>
              <a:t> </a:t>
            </a:r>
            <a:r>
              <a:rPr lang="en-GB" sz="2400" err="1"/>
              <a:t>ve</a:t>
            </a:r>
            <a:r>
              <a:rPr lang="en-GB" sz="2400"/>
              <a:t> </a:t>
            </a:r>
            <a:r>
              <a:rPr lang="en-GB" sz="2400" err="1"/>
              <a:t>temin</a:t>
            </a:r>
            <a:r>
              <a:rPr lang="en-GB" sz="2400"/>
              <a:t> </a:t>
            </a:r>
            <a:r>
              <a:rPr lang="en-GB" sz="2400" err="1"/>
              <a:t>etmek</a:t>
            </a:r>
            <a:r>
              <a:rPr lang="en-GB" sz="2400"/>
              <a:t> </a:t>
            </a:r>
            <a:r>
              <a:rPr lang="en-GB" sz="2400" err="1"/>
              <a:t>ve</a:t>
            </a:r>
            <a:r>
              <a:rPr lang="en-GB" sz="2400"/>
              <a:t> </a:t>
            </a:r>
            <a:r>
              <a:rPr lang="en-GB" sz="2400" err="1"/>
              <a:t>insanlık</a:t>
            </a:r>
            <a:r>
              <a:rPr lang="en-GB" sz="2400"/>
              <a:t> </a:t>
            </a:r>
            <a:r>
              <a:rPr lang="tr-TR" sz="2400" smtClean="0"/>
              <a:t>	</a:t>
            </a:r>
            <a:r>
              <a:rPr lang="en-GB" sz="2400" err="1" smtClean="0"/>
              <a:t>onurlarına</a:t>
            </a:r>
            <a:r>
              <a:rPr lang="en-GB" sz="2400" smtClean="0"/>
              <a:t> </a:t>
            </a:r>
            <a:r>
              <a:rPr lang="en-GB" sz="2400" err="1"/>
              <a:t>saygıyı</a:t>
            </a:r>
            <a:r>
              <a:rPr lang="en-GB" sz="2400"/>
              <a:t> </a:t>
            </a:r>
            <a:r>
              <a:rPr lang="en-GB" sz="2400" err="1"/>
              <a:t>güçlendirmektir</a:t>
            </a:r>
            <a:r>
              <a:rPr lang="en-GB" sz="2400"/>
              <a:t>.</a:t>
            </a:r>
            <a:r>
              <a:rPr lang="tr-TR" sz="2400"/>
              <a:t> </a:t>
            </a:r>
            <a:endParaRPr lang="tr-TR" sz="2400" smtClean="0"/>
          </a:p>
          <a:p>
            <a:pPr>
              <a:lnSpc>
                <a:spcPct val="90000"/>
              </a:lnSpc>
            </a:pPr>
            <a:endParaRPr lang="tr-TR" sz="2400" smtClean="0"/>
          </a:p>
          <a:p>
            <a:pPr>
              <a:lnSpc>
                <a:spcPct val="90000"/>
              </a:lnSpc>
            </a:pPr>
            <a:r>
              <a:rPr lang="tr-TR" sz="2400" smtClean="0"/>
              <a:t>Tanımlar: 1. ve 2. madde ilişkisi</a:t>
            </a:r>
            <a:endParaRPr lang="tr-TR" sz="2400"/>
          </a:p>
          <a:p>
            <a:pPr>
              <a:lnSpc>
                <a:spcPct val="90000"/>
              </a:lnSpc>
              <a:buFontTx/>
              <a:buNone/>
            </a:pPr>
            <a:endParaRPr lang="tr-TR" sz="2400"/>
          </a:p>
        </p:txBody>
      </p:sp>
    </p:spTree>
    <p:extLst>
      <p:ext uri="{BB962C8B-B14F-4D97-AF65-F5344CB8AC3E}">
        <p14:creationId xmlns:p14="http://schemas.microsoft.com/office/powerpoint/2010/main" val="3130351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tr-TR"/>
              <a:t>Sözleşme</a:t>
            </a:r>
          </a:p>
        </p:txBody>
      </p:sp>
      <p:sp>
        <p:nvSpPr>
          <p:cNvPr id="28675" name="Rectangle 3"/>
          <p:cNvSpPr>
            <a:spLocks noGrp="1" noChangeArrowheads="1"/>
          </p:cNvSpPr>
          <p:nvPr>
            <p:ph sz="quarter" idx="1"/>
          </p:nvPr>
        </p:nvSpPr>
        <p:spPr/>
        <p:txBody>
          <a:bodyPr>
            <a:normAutofit/>
          </a:bodyPr>
          <a:lstStyle/>
          <a:p>
            <a:pPr>
              <a:lnSpc>
                <a:spcPct val="90000"/>
              </a:lnSpc>
            </a:pPr>
            <a:r>
              <a:rPr lang="tr-TR" sz="2400" b="1" smtClean="0"/>
              <a:t>Tanım </a:t>
            </a:r>
            <a:r>
              <a:rPr lang="tr-TR" sz="2400" b="1"/>
              <a:t>(md. 1):</a:t>
            </a:r>
            <a:r>
              <a:rPr lang="tr-TR" sz="2400"/>
              <a:t> </a:t>
            </a:r>
            <a:r>
              <a:rPr lang="en-GB" sz="2400" err="1"/>
              <a:t>Engelli</a:t>
            </a:r>
            <a:r>
              <a:rPr lang="en-GB" sz="2400"/>
              <a:t> </a:t>
            </a:r>
            <a:r>
              <a:rPr lang="en-GB" sz="2400" err="1"/>
              <a:t>kavramı</a:t>
            </a:r>
            <a:r>
              <a:rPr lang="en-GB" sz="2400"/>
              <a:t> </a:t>
            </a:r>
            <a:r>
              <a:rPr lang="en-GB" sz="2400" err="1"/>
              <a:t>diğer</a:t>
            </a:r>
            <a:r>
              <a:rPr lang="en-GB" sz="2400"/>
              <a:t> </a:t>
            </a:r>
            <a:r>
              <a:rPr lang="en-GB" sz="2400" err="1"/>
              <a:t>bireylerle</a:t>
            </a:r>
            <a:r>
              <a:rPr lang="en-GB" sz="2400"/>
              <a:t> </a:t>
            </a:r>
            <a:r>
              <a:rPr lang="en-GB" sz="2400" err="1"/>
              <a:t>eşit</a:t>
            </a:r>
            <a:r>
              <a:rPr lang="en-GB" sz="2400"/>
              <a:t> </a:t>
            </a:r>
            <a:r>
              <a:rPr lang="en-GB" sz="2400" err="1"/>
              <a:t>koşullar</a:t>
            </a:r>
            <a:r>
              <a:rPr lang="en-GB" sz="2400"/>
              <a:t> </a:t>
            </a:r>
            <a:r>
              <a:rPr lang="en-GB" sz="2400" err="1"/>
              <a:t>altında</a:t>
            </a:r>
            <a:r>
              <a:rPr lang="en-GB" sz="2400"/>
              <a:t> </a:t>
            </a:r>
            <a:r>
              <a:rPr lang="en-GB" sz="2400" err="1"/>
              <a:t>topluma</a:t>
            </a:r>
            <a:r>
              <a:rPr lang="en-GB" sz="2400"/>
              <a:t> tam </a:t>
            </a:r>
            <a:r>
              <a:rPr lang="en-GB" sz="2400" err="1"/>
              <a:t>ve</a:t>
            </a:r>
            <a:r>
              <a:rPr lang="en-GB" sz="2400"/>
              <a:t> </a:t>
            </a:r>
            <a:r>
              <a:rPr lang="en-GB" sz="2400" err="1"/>
              <a:t>etkin</a:t>
            </a:r>
            <a:r>
              <a:rPr lang="en-GB" sz="2400"/>
              <a:t> </a:t>
            </a:r>
            <a:r>
              <a:rPr lang="en-GB" sz="2400" err="1"/>
              <a:t>bir</a:t>
            </a:r>
            <a:r>
              <a:rPr lang="en-GB" sz="2400"/>
              <a:t> </a:t>
            </a:r>
            <a:r>
              <a:rPr lang="en-GB" sz="2400" err="1"/>
              <a:t>şekilde</a:t>
            </a:r>
            <a:r>
              <a:rPr lang="en-GB" sz="2400"/>
              <a:t> </a:t>
            </a:r>
            <a:r>
              <a:rPr lang="en-GB" sz="2400" err="1"/>
              <a:t>katılımlarının</a:t>
            </a:r>
            <a:r>
              <a:rPr lang="en-GB" sz="2400"/>
              <a:t> </a:t>
            </a:r>
            <a:r>
              <a:rPr lang="en-GB" sz="2400" err="1"/>
              <a:t>önünde</a:t>
            </a:r>
            <a:r>
              <a:rPr lang="en-GB" sz="2400"/>
              <a:t> </a:t>
            </a:r>
            <a:r>
              <a:rPr lang="en-GB" sz="2400" err="1"/>
              <a:t>engel</a:t>
            </a:r>
            <a:r>
              <a:rPr lang="en-GB" sz="2400"/>
              <a:t> </a:t>
            </a:r>
            <a:r>
              <a:rPr lang="en-GB" sz="2400" err="1"/>
              <a:t>teşkil</a:t>
            </a:r>
            <a:r>
              <a:rPr lang="en-GB" sz="2400"/>
              <a:t> </a:t>
            </a:r>
            <a:r>
              <a:rPr lang="en-GB" sz="2400" err="1"/>
              <a:t>eden</a:t>
            </a:r>
            <a:r>
              <a:rPr lang="en-GB" sz="2400"/>
              <a:t> </a:t>
            </a:r>
            <a:r>
              <a:rPr lang="en-GB" sz="2400" err="1"/>
              <a:t>uzun</a:t>
            </a:r>
            <a:r>
              <a:rPr lang="en-GB" sz="2400"/>
              <a:t> </a:t>
            </a:r>
            <a:r>
              <a:rPr lang="en-GB" sz="2400" err="1"/>
              <a:t>süreli</a:t>
            </a:r>
            <a:r>
              <a:rPr lang="en-GB" sz="2400"/>
              <a:t> </a:t>
            </a:r>
            <a:r>
              <a:rPr lang="en-GB" sz="2400" err="1"/>
              <a:t>fiziksel</a:t>
            </a:r>
            <a:r>
              <a:rPr lang="en-GB" sz="2400"/>
              <a:t>, </a:t>
            </a:r>
            <a:r>
              <a:rPr lang="en-GB" sz="2400" err="1"/>
              <a:t>zihinsel</a:t>
            </a:r>
            <a:r>
              <a:rPr lang="en-GB" sz="2400"/>
              <a:t>, </a:t>
            </a:r>
            <a:r>
              <a:rPr lang="en-GB" sz="2400" err="1"/>
              <a:t>düşünsel</a:t>
            </a:r>
            <a:r>
              <a:rPr lang="en-GB" sz="2400"/>
              <a:t> </a:t>
            </a:r>
            <a:r>
              <a:rPr lang="en-GB" sz="2400" err="1"/>
              <a:t>ya</a:t>
            </a:r>
            <a:r>
              <a:rPr lang="en-GB" sz="2400"/>
              <a:t> da </a:t>
            </a:r>
            <a:r>
              <a:rPr lang="en-GB" sz="2400" err="1"/>
              <a:t>algısal</a:t>
            </a:r>
            <a:r>
              <a:rPr lang="en-GB" sz="2400"/>
              <a:t> </a:t>
            </a:r>
            <a:r>
              <a:rPr lang="en-GB" sz="2400" err="1"/>
              <a:t>bozukluğu</a:t>
            </a:r>
            <a:r>
              <a:rPr lang="en-GB" sz="2400"/>
              <a:t> </a:t>
            </a:r>
            <a:r>
              <a:rPr lang="en-GB" sz="2400" err="1"/>
              <a:t>bulunan</a:t>
            </a:r>
            <a:r>
              <a:rPr lang="en-GB" sz="2400"/>
              <a:t> </a:t>
            </a:r>
            <a:r>
              <a:rPr lang="en-GB" sz="2400" err="1"/>
              <a:t>kişileri</a:t>
            </a:r>
            <a:r>
              <a:rPr lang="en-GB" sz="2400"/>
              <a:t> </a:t>
            </a:r>
            <a:r>
              <a:rPr lang="en-GB" sz="2400" err="1"/>
              <a:t>içermektedir</a:t>
            </a:r>
            <a:r>
              <a:rPr lang="tr-TR" sz="2400"/>
              <a:t>. </a:t>
            </a:r>
            <a:r>
              <a:rPr lang="tr-TR" sz="1600"/>
              <a:t>(Resmi çeviriden alınmıştır ve orijinal ingilizce metne kıyasla eksik bir çeviridir. Orijinal ingilizce metinde yer alan “which in interaction with various barriers” ifadesi, Sözleşme’nin Türkçe çevirisinde yer almamaktadır.)</a:t>
            </a:r>
            <a:r>
              <a:rPr lang="tr-TR" sz="2400"/>
              <a:t>  </a:t>
            </a:r>
            <a:endParaRPr lang="tr-TR" sz="2400" smtClean="0"/>
          </a:p>
          <a:p>
            <a:endParaRPr lang="tr-TR" sz="2400" smtClean="0"/>
          </a:p>
          <a:p>
            <a:r>
              <a:rPr lang="tr-TR" sz="2400" smtClean="0"/>
              <a:t>“</a:t>
            </a:r>
            <a:r>
              <a:rPr lang="tr-TR" sz="2400"/>
              <a:t>Engelli bireyler, diğerleri yanında, çeşitli engellerle etkileşerek kişinin diğerleriyle eşit bir şekilde topluma tam ve etkili şekilde katılmasını engelleyen uzun süreli fiziksel, zihinsel, ruhsal ve duyusal sakatlığı olan kişileri de kapsar.” </a:t>
            </a:r>
          </a:p>
          <a:p>
            <a:pPr>
              <a:lnSpc>
                <a:spcPct val="90000"/>
              </a:lnSpc>
            </a:pPr>
            <a:endParaRPr lang="tr-TR" sz="2400"/>
          </a:p>
        </p:txBody>
      </p:sp>
    </p:spTree>
    <p:extLst>
      <p:ext uri="{BB962C8B-B14F-4D97-AF65-F5344CB8AC3E}">
        <p14:creationId xmlns:p14="http://schemas.microsoft.com/office/powerpoint/2010/main" val="155504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Sözleşme</a:t>
            </a:r>
            <a:endParaRPr lang="tr-TR"/>
          </a:p>
        </p:txBody>
      </p:sp>
      <p:sp>
        <p:nvSpPr>
          <p:cNvPr id="3" name="Content Placeholder 2"/>
          <p:cNvSpPr>
            <a:spLocks noGrp="1"/>
          </p:cNvSpPr>
          <p:nvPr>
            <p:ph sz="quarter" idx="1"/>
          </p:nvPr>
        </p:nvSpPr>
        <p:spPr/>
        <p:txBody>
          <a:bodyPr/>
          <a:lstStyle/>
          <a:p>
            <a:r>
              <a:rPr lang="tr-TR" smtClean="0"/>
              <a:t>Sözleşme’nin uygulanması bağlamında engelli birey kimdir?</a:t>
            </a:r>
          </a:p>
          <a:p>
            <a:r>
              <a:rPr lang="tr-TR" smtClean="0"/>
              <a:t>Bireyin hak sahibi olarak özerkliği, karar verme ve uygulama yetkisinin tanınması;</a:t>
            </a:r>
          </a:p>
          <a:p>
            <a:r>
              <a:rPr lang="tr-TR" smtClean="0"/>
              <a:t>Koruma ve yardım vurgusunun yokluğu;</a:t>
            </a:r>
          </a:p>
          <a:p>
            <a:r>
              <a:rPr lang="tr-TR" smtClean="0"/>
              <a:t>Erişilebilirlik – evrensel tasarım – içermeci toplum – anaakımlaştırma ilişkisi;</a:t>
            </a:r>
          </a:p>
          <a:p>
            <a:r>
              <a:rPr lang="tr-TR" smtClean="0"/>
              <a:t>Erişilebilirlik-makul düzenleme ilişkisi;</a:t>
            </a:r>
          </a:p>
          <a:p>
            <a:r>
              <a:rPr lang="tr-TR" smtClean="0"/>
              <a:t>Ayrımcılık yasağı – makul düzenleme.</a:t>
            </a:r>
            <a:endParaRPr lang="tr-TR"/>
          </a:p>
        </p:txBody>
      </p:sp>
    </p:spTree>
    <p:extLst>
      <p:ext uri="{BB962C8B-B14F-4D97-AF65-F5344CB8AC3E}">
        <p14:creationId xmlns:p14="http://schemas.microsoft.com/office/powerpoint/2010/main" val="148016885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TotalTime>
  <Words>919</Words>
  <Application>Microsoft Office PowerPoint</Application>
  <PresentationFormat>On-screen Show (4:3)</PresentationFormat>
  <Paragraphs>125</Paragraphs>
  <Slides>16</Slides>
  <Notes>8</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Civic</vt:lpstr>
      <vt:lpstr>Engellilerin Haklarına İlişkin BM Sözleşmesi</vt:lpstr>
      <vt:lpstr>Engelliliğe Hakim Yaklaşımlar</vt:lpstr>
      <vt:lpstr>Sözleşme</vt:lpstr>
      <vt:lpstr>Sözleşme</vt:lpstr>
      <vt:lpstr>İnsan Haklarına İlişkin Uluslararası Sözleşmeler ve Türkiye</vt:lpstr>
      <vt:lpstr>Sözleşme’nin genel yapısı</vt:lpstr>
      <vt:lpstr>Sözleşme</vt:lpstr>
      <vt:lpstr>Sözleşme</vt:lpstr>
      <vt:lpstr>Sözleşme</vt:lpstr>
      <vt:lpstr>Erişilebilirlik</vt:lpstr>
      <vt:lpstr>Ayrımcılık yasağı (md. 2 ve 5)</vt:lpstr>
      <vt:lpstr>Ayrımcılık yasağı</vt:lpstr>
      <vt:lpstr>Makul düzenleme</vt:lpstr>
      <vt:lpstr>Sözleşme’de Düzenlenen Haklar</vt:lpstr>
      <vt:lpstr>Sözleşme’de Düzenlenen Haklar</vt:lpstr>
      <vt:lpstr>İzleme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Engellilerin Haklarına İlişkin BM Sözleşmesi</dc:title>
  <dc:creator>EEe</dc:creator>
  <cp:lastModifiedBy>EEe</cp:lastModifiedBy>
  <cp:revision>10</cp:revision>
  <dcterms:created xsi:type="dcterms:W3CDTF">2011-12-24T07:09:07Z</dcterms:created>
  <dcterms:modified xsi:type="dcterms:W3CDTF">2012-10-15T05:41:19Z</dcterms:modified>
</cp:coreProperties>
</file>