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06" r:id="rId2"/>
    <p:sldId id="257" r:id="rId3"/>
    <p:sldId id="259" r:id="rId4"/>
    <p:sldId id="275" r:id="rId5"/>
    <p:sldId id="307" r:id="rId6"/>
    <p:sldId id="276" r:id="rId7"/>
    <p:sldId id="277" r:id="rId8"/>
    <p:sldId id="278" r:id="rId9"/>
    <p:sldId id="279" r:id="rId10"/>
    <p:sldId id="280" r:id="rId11"/>
    <p:sldId id="281" r:id="rId12"/>
    <p:sldId id="282" r:id="rId13"/>
    <p:sldId id="283" r:id="rId14"/>
    <p:sldId id="284" r:id="rId15"/>
    <p:sldId id="285" r:id="rId16"/>
    <p:sldId id="286" r:id="rId17"/>
    <p:sldId id="288" r:id="rId18"/>
    <p:sldId id="308" r:id="rId19"/>
    <p:sldId id="263" r:id="rId20"/>
    <p:sldId id="265" r:id="rId21"/>
    <p:sldId id="267" r:id="rId22"/>
    <p:sldId id="268" r:id="rId23"/>
    <p:sldId id="270" r:id="rId24"/>
    <p:sldId id="272" r:id="rId25"/>
    <p:sldId id="273" r:id="rId26"/>
    <p:sldId id="290" r:id="rId27"/>
    <p:sldId id="291" r:id="rId28"/>
    <p:sldId id="292" r:id="rId29"/>
    <p:sldId id="293" r:id="rId30"/>
    <p:sldId id="298" r:id="rId31"/>
    <p:sldId id="299" r:id="rId32"/>
    <p:sldId id="300" r:id="rId33"/>
    <p:sldId id="301" r:id="rId34"/>
    <p:sldId id="302" r:id="rId35"/>
    <p:sldId id="303" r:id="rId36"/>
    <p:sldId id="304" r:id="rId37"/>
    <p:sldId id="305" r:id="rId38"/>
  </p:sldIdLst>
  <p:sldSz cx="9144000" cy="6858000" type="screen4x3"/>
  <p:notesSz cx="6858000" cy="9144000"/>
  <p:defaultTextStyle>
    <a:defPPr>
      <a:defRPr lang="en-US"/>
    </a:defPPr>
    <a:lvl1pPr marL="0" algn="l" defTabSz="913903" rtl="0" eaLnBrk="1" latinLnBrk="0" hangingPunct="1">
      <a:defRPr sz="1800" kern="1200">
        <a:solidFill>
          <a:schemeClr val="tx1"/>
        </a:solidFill>
        <a:latin typeface="+mn-lt"/>
        <a:ea typeface="+mn-ea"/>
        <a:cs typeface="+mn-cs"/>
      </a:defRPr>
    </a:lvl1pPr>
    <a:lvl2pPr marL="456952" algn="l" defTabSz="913903" rtl="0" eaLnBrk="1" latinLnBrk="0" hangingPunct="1">
      <a:defRPr sz="1800" kern="1200">
        <a:solidFill>
          <a:schemeClr val="tx1"/>
        </a:solidFill>
        <a:latin typeface="+mn-lt"/>
        <a:ea typeface="+mn-ea"/>
        <a:cs typeface="+mn-cs"/>
      </a:defRPr>
    </a:lvl2pPr>
    <a:lvl3pPr marL="913903" algn="l" defTabSz="913903" rtl="0" eaLnBrk="1" latinLnBrk="0" hangingPunct="1">
      <a:defRPr sz="1800" kern="1200">
        <a:solidFill>
          <a:schemeClr val="tx1"/>
        </a:solidFill>
        <a:latin typeface="+mn-lt"/>
        <a:ea typeface="+mn-ea"/>
        <a:cs typeface="+mn-cs"/>
      </a:defRPr>
    </a:lvl3pPr>
    <a:lvl4pPr marL="1370852" algn="l" defTabSz="913903" rtl="0" eaLnBrk="1" latinLnBrk="0" hangingPunct="1">
      <a:defRPr sz="1800" kern="1200">
        <a:solidFill>
          <a:schemeClr val="tx1"/>
        </a:solidFill>
        <a:latin typeface="+mn-lt"/>
        <a:ea typeface="+mn-ea"/>
        <a:cs typeface="+mn-cs"/>
      </a:defRPr>
    </a:lvl4pPr>
    <a:lvl5pPr marL="1827804" algn="l" defTabSz="913903" rtl="0" eaLnBrk="1" latinLnBrk="0" hangingPunct="1">
      <a:defRPr sz="1800" kern="1200">
        <a:solidFill>
          <a:schemeClr val="tx1"/>
        </a:solidFill>
        <a:latin typeface="+mn-lt"/>
        <a:ea typeface="+mn-ea"/>
        <a:cs typeface="+mn-cs"/>
      </a:defRPr>
    </a:lvl5pPr>
    <a:lvl6pPr marL="2284756" algn="l" defTabSz="913903" rtl="0" eaLnBrk="1" latinLnBrk="0" hangingPunct="1">
      <a:defRPr sz="1800" kern="1200">
        <a:solidFill>
          <a:schemeClr val="tx1"/>
        </a:solidFill>
        <a:latin typeface="+mn-lt"/>
        <a:ea typeface="+mn-ea"/>
        <a:cs typeface="+mn-cs"/>
      </a:defRPr>
    </a:lvl6pPr>
    <a:lvl7pPr marL="2741708" algn="l" defTabSz="913903" rtl="0" eaLnBrk="1" latinLnBrk="0" hangingPunct="1">
      <a:defRPr sz="1800" kern="1200">
        <a:solidFill>
          <a:schemeClr val="tx1"/>
        </a:solidFill>
        <a:latin typeface="+mn-lt"/>
        <a:ea typeface="+mn-ea"/>
        <a:cs typeface="+mn-cs"/>
      </a:defRPr>
    </a:lvl7pPr>
    <a:lvl8pPr marL="3198659" algn="l" defTabSz="913903" rtl="0" eaLnBrk="1" latinLnBrk="0" hangingPunct="1">
      <a:defRPr sz="1800" kern="1200">
        <a:solidFill>
          <a:schemeClr val="tx1"/>
        </a:solidFill>
        <a:latin typeface="+mn-lt"/>
        <a:ea typeface="+mn-ea"/>
        <a:cs typeface="+mn-cs"/>
      </a:defRPr>
    </a:lvl8pPr>
    <a:lvl9pPr marL="3655610" algn="l" defTabSz="91390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3463C8-723B-4D9A-BF68-258C22BBE153}" type="datetimeFigureOut">
              <a:rPr lang="en-US" smtClean="0"/>
              <a:pPr/>
              <a:t>10/15/2012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F50D10-0C43-4223-B1A5-A5B10C023E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3903" rtl="0" eaLnBrk="1" latinLnBrk="0" hangingPunct="1">
      <a:defRPr sz="1200" kern="1200">
        <a:solidFill>
          <a:schemeClr val="tx1"/>
        </a:solidFill>
        <a:latin typeface="+mn-lt"/>
        <a:ea typeface="+mn-ea"/>
        <a:cs typeface="+mn-cs"/>
      </a:defRPr>
    </a:lvl1pPr>
    <a:lvl2pPr marL="456952" algn="l" defTabSz="913903" rtl="0" eaLnBrk="1" latinLnBrk="0" hangingPunct="1">
      <a:defRPr sz="1200" kern="1200">
        <a:solidFill>
          <a:schemeClr val="tx1"/>
        </a:solidFill>
        <a:latin typeface="+mn-lt"/>
        <a:ea typeface="+mn-ea"/>
        <a:cs typeface="+mn-cs"/>
      </a:defRPr>
    </a:lvl2pPr>
    <a:lvl3pPr marL="913903" algn="l" defTabSz="913903" rtl="0" eaLnBrk="1" latinLnBrk="0" hangingPunct="1">
      <a:defRPr sz="1200" kern="1200">
        <a:solidFill>
          <a:schemeClr val="tx1"/>
        </a:solidFill>
        <a:latin typeface="+mn-lt"/>
        <a:ea typeface="+mn-ea"/>
        <a:cs typeface="+mn-cs"/>
      </a:defRPr>
    </a:lvl3pPr>
    <a:lvl4pPr marL="1370852" algn="l" defTabSz="913903" rtl="0" eaLnBrk="1" latinLnBrk="0" hangingPunct="1">
      <a:defRPr sz="1200" kern="1200">
        <a:solidFill>
          <a:schemeClr val="tx1"/>
        </a:solidFill>
        <a:latin typeface="+mn-lt"/>
        <a:ea typeface="+mn-ea"/>
        <a:cs typeface="+mn-cs"/>
      </a:defRPr>
    </a:lvl4pPr>
    <a:lvl5pPr marL="1827804" algn="l" defTabSz="913903" rtl="0" eaLnBrk="1" latinLnBrk="0" hangingPunct="1">
      <a:defRPr sz="1200" kern="1200">
        <a:solidFill>
          <a:schemeClr val="tx1"/>
        </a:solidFill>
        <a:latin typeface="+mn-lt"/>
        <a:ea typeface="+mn-ea"/>
        <a:cs typeface="+mn-cs"/>
      </a:defRPr>
    </a:lvl5pPr>
    <a:lvl6pPr marL="2284756" algn="l" defTabSz="913903" rtl="0" eaLnBrk="1" latinLnBrk="0" hangingPunct="1">
      <a:defRPr sz="1200" kern="1200">
        <a:solidFill>
          <a:schemeClr val="tx1"/>
        </a:solidFill>
        <a:latin typeface="+mn-lt"/>
        <a:ea typeface="+mn-ea"/>
        <a:cs typeface="+mn-cs"/>
      </a:defRPr>
    </a:lvl6pPr>
    <a:lvl7pPr marL="2741708" algn="l" defTabSz="913903" rtl="0" eaLnBrk="1" latinLnBrk="0" hangingPunct="1">
      <a:defRPr sz="1200" kern="1200">
        <a:solidFill>
          <a:schemeClr val="tx1"/>
        </a:solidFill>
        <a:latin typeface="+mn-lt"/>
        <a:ea typeface="+mn-ea"/>
        <a:cs typeface="+mn-cs"/>
      </a:defRPr>
    </a:lvl7pPr>
    <a:lvl8pPr marL="3198659" algn="l" defTabSz="913903" rtl="0" eaLnBrk="1" latinLnBrk="0" hangingPunct="1">
      <a:defRPr sz="1200" kern="1200">
        <a:solidFill>
          <a:schemeClr val="tx1"/>
        </a:solidFill>
        <a:latin typeface="+mn-lt"/>
        <a:ea typeface="+mn-ea"/>
        <a:cs typeface="+mn-cs"/>
      </a:defRPr>
    </a:lvl8pPr>
    <a:lvl9pPr marL="3655610" algn="l" defTabSz="91390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Adapted from …. </a:t>
            </a: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FA16B9-AA4F-4274-8D09-32E6C8F4A890}"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ED30A8-8699-44ED-8A11-098A1F308F11}" type="slidenum">
              <a:rPr lang="en-GB" smtClean="0"/>
              <a:pPr/>
              <a:t>20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245A46-81AF-407A-89F1-BBEDEBB9EEBC}" type="slidenum">
              <a:rPr lang="en-GB" smtClean="0"/>
              <a:pPr/>
              <a:t>21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5240C6-828C-451F-B9A2-FA082CCEF892}" type="slidenum">
              <a:rPr lang="en-GB" smtClean="0"/>
              <a:pPr/>
              <a:t>22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30B2B9-5667-4E3A-8AD3-CF4CF5812052}" type="slidenum">
              <a:rPr lang="en-GB" smtClean="0"/>
              <a:pPr/>
              <a:t>23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6514AB9-7BBE-4430-9ACA-BD756A87E672}" type="slidenum">
              <a:rPr lang="en-GB" smtClean="0"/>
              <a:pPr/>
              <a:t>25</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70CDA8-B659-4A08-B426-A50819CE937E}" type="slidenum">
              <a:rPr lang="en-GB" smtClean="0"/>
              <a:pPr fontAlgn="base">
                <a:spcBef>
                  <a:spcPct val="0"/>
                </a:spcBef>
                <a:spcAft>
                  <a:spcPct val="0"/>
                </a:spcAft>
                <a:defRPr/>
              </a:pPr>
              <a:t>26</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8DB8A2-7D94-457F-AD69-E9F5BF0144AF}" type="slidenum">
              <a:rPr lang="en-GB" smtClean="0"/>
              <a:pPr fontAlgn="base">
                <a:spcBef>
                  <a:spcPct val="0"/>
                </a:spcBef>
                <a:spcAft>
                  <a:spcPct val="0"/>
                </a:spcAft>
                <a:defRPr/>
              </a:pPr>
              <a:t>27</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72ED8B-28DA-4EB7-A56D-90A685F7B05F}" type="slidenum">
              <a:rPr lang="en-GB" smtClean="0"/>
              <a:pPr fontAlgn="base">
                <a:spcBef>
                  <a:spcPct val="0"/>
                </a:spcBef>
                <a:spcAft>
                  <a:spcPct val="0"/>
                </a:spcAft>
                <a:defRPr/>
              </a:pPr>
              <a:t>28</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EF0BF1-2126-48B0-93B8-89A54814AF46}" type="slidenum">
              <a:rPr lang="en-GB" smtClean="0"/>
              <a:pPr fontAlgn="base">
                <a:spcBef>
                  <a:spcPct val="0"/>
                </a:spcBef>
                <a:spcAft>
                  <a:spcPct val="0"/>
                </a:spcAft>
                <a:defRPr/>
              </a:pPr>
              <a:t>29</a:t>
            </a:fld>
            <a:endParaRPr lang="en-GB" smtClean="0"/>
          </a:p>
        </p:txBody>
      </p:sp>
      <p:sp>
        <p:nvSpPr>
          <p:cNvPr id="22531" name="Rectangle 2"/>
          <p:cNvSpPr>
            <a:spLocks noGrp="1" noRot="1" noChangeAspect="1" noChangeArrowheads="1" noTextEdit="1"/>
          </p:cNvSpPr>
          <p:nvPr>
            <p:ph type="sldImg"/>
          </p:nvPr>
        </p:nvSpPr>
        <p:spPr bwMode="auto">
          <a:xfrm>
            <a:off x="1143000" y="685800"/>
            <a:ext cx="4572000" cy="3429000"/>
          </a:xfrm>
          <a:solidFill>
            <a:srgbClr val="FFFFFF"/>
          </a:solidFill>
          <a:ln>
            <a:solidFill>
              <a:srgbClr val="000000"/>
            </a:solidFill>
            <a:miter lim="800000"/>
            <a:headEnd/>
            <a:tailEnd/>
          </a:ln>
        </p:spPr>
      </p:sp>
      <p:sp>
        <p:nvSpPr>
          <p:cNvPr id="2253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xfrm>
            <a:off x="1403350" y="685800"/>
            <a:ext cx="4051300" cy="3429000"/>
          </a:xfrm>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796667-BEFA-424C-AE44-1AF78361636E}" type="slidenum">
              <a:rPr lang="en-GB" smtClean="0"/>
              <a:pPr fontAlgn="base">
                <a:spcBef>
                  <a:spcPct val="0"/>
                </a:spcBef>
                <a:spcAft>
                  <a:spcPct val="0"/>
                </a:spcAft>
                <a:defRPr/>
              </a:pPr>
              <a:t>30</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3E15AFC-67B5-4EF1-B73F-428388A58E8D}" type="slidenum">
              <a:rPr lang="en-GB"/>
              <a:pPr fontAlgn="base">
                <a:spcBef>
                  <a:spcPct val="0"/>
                </a:spcBef>
                <a:spcAft>
                  <a:spcPct val="0"/>
                </a:spcAft>
              </a:pPr>
              <a:t>5</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1403350" y="685800"/>
            <a:ext cx="4051300" cy="3429000"/>
          </a:xfrm>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17180C6-E49B-4747-AF26-3B84BE9AC5A5}" type="slidenum">
              <a:rPr lang="en-GB" smtClean="0"/>
              <a:pPr fontAlgn="base">
                <a:spcBef>
                  <a:spcPct val="0"/>
                </a:spcBef>
                <a:spcAft>
                  <a:spcPct val="0"/>
                </a:spcAft>
                <a:defRPr/>
              </a:pPr>
              <a:t>31</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D61794-F29C-4689-975D-484D3DBBA950}" type="slidenum">
              <a:rPr lang="en-GB" smtClean="0"/>
              <a:pPr fontAlgn="base">
                <a:spcBef>
                  <a:spcPct val="0"/>
                </a:spcBef>
                <a:spcAft>
                  <a:spcPct val="0"/>
                </a:spcAft>
                <a:defRPr/>
              </a:pPr>
              <a:t>32</a:t>
            </a:fld>
            <a:endParaRPr lang="en-GB" smtClean="0"/>
          </a:p>
        </p:txBody>
      </p:sp>
      <p:sp>
        <p:nvSpPr>
          <p:cNvPr id="11267" name="Rectangle 2"/>
          <p:cNvSpPr>
            <a:spLocks noGrp="1" noRot="1" noChangeAspect="1" noChangeArrowheads="1" noTextEdit="1"/>
          </p:cNvSpPr>
          <p:nvPr>
            <p:ph type="sldImg"/>
          </p:nvPr>
        </p:nvSpPr>
        <p:spPr bwMode="auto">
          <a:xfrm>
            <a:off x="1144588" y="685800"/>
            <a:ext cx="4572000" cy="3430588"/>
          </a:xfrm>
          <a:solidFill>
            <a:srgbClr val="FFFFFF"/>
          </a:solidFill>
          <a:ln>
            <a:solidFill>
              <a:srgbClr val="000000"/>
            </a:solidFill>
            <a:miter lim="800000"/>
            <a:headEnd/>
            <a:tailEnd/>
          </a:ln>
        </p:spPr>
      </p:sp>
      <p:sp>
        <p:nvSpPr>
          <p:cNvPr id="11268"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lIns="86310" tIns="43155" rIns="86310" bIns="43155" numCol="1" anchor="t" anchorCtr="0" compatLnSpc="1">
            <a:prstTxWarp prst="textNoShape">
              <a:avLst/>
            </a:prstTxWarp>
            <a:normAutofit lnSpcReduction="10000"/>
          </a:bodyPr>
          <a:lstStyle/>
          <a:p>
            <a:pPr eaLnBrk="1" hangingPunct="1">
              <a:spcBef>
                <a:spcPct val="50000"/>
              </a:spcBef>
              <a:buFontTx/>
              <a:buChar char="•"/>
            </a:pPr>
            <a:r>
              <a:rPr lang="en-US" sz="1900" b="1" i="1" dirty="0" smtClean="0"/>
              <a:t>Resources</a:t>
            </a:r>
            <a:r>
              <a:rPr lang="en-US" sz="1900" dirty="0" smtClean="0"/>
              <a:t> - the duty bearer has access to, and control over, sufficient financial resources, human resources, skills and institutional capacity to satisfy those claims.</a:t>
            </a:r>
            <a:endParaRPr lang="en-GB" sz="1900" dirty="0" smtClean="0"/>
          </a:p>
          <a:p>
            <a:pPr eaLnBrk="1" hangingPunct="1">
              <a:spcBef>
                <a:spcPct val="50000"/>
              </a:spcBef>
              <a:buFontTx/>
              <a:buChar char="•"/>
            </a:pPr>
            <a:r>
              <a:rPr lang="en-US" sz="1900" b="1" i="1" dirty="0" smtClean="0"/>
              <a:t>Authority</a:t>
            </a:r>
            <a:r>
              <a:rPr lang="en-US" sz="1900" dirty="0" smtClean="0"/>
              <a:t> - state and society recognize that the duty bearer has that responsibility and have afforded the duty bearer with the authority to act.  That authority may include legal, moral, spiritual or cultural responsibility.  It may extend to mechanisms that provide motivation to act. </a:t>
            </a:r>
          </a:p>
          <a:p>
            <a:pPr eaLnBrk="1" hangingPunct="1">
              <a:spcBef>
                <a:spcPct val="50000"/>
              </a:spcBef>
              <a:buFontTx/>
              <a:buChar char="•"/>
            </a:pPr>
            <a:r>
              <a:rPr lang="en-US" sz="1900" b="1" i="1" dirty="0" smtClean="0"/>
              <a:t>Responsibility</a:t>
            </a:r>
            <a:r>
              <a:rPr lang="en-US" sz="1900" dirty="0" smtClean="0"/>
              <a:t> - the duty bearer has to accept the responsibility for the satisfaction of those claims by rights holders.</a:t>
            </a:r>
          </a:p>
          <a:p>
            <a:pPr eaLnBrk="1" hangingPunct="1">
              <a:spcBef>
                <a:spcPct val="0"/>
              </a:spcBef>
            </a:pPr>
            <a:endParaRPr lang="en-GB"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137257-CE47-4302-A780-3FB84E593BB7}" type="slidenum">
              <a:rPr lang="en-GB" smtClean="0"/>
              <a:pPr fontAlgn="base">
                <a:spcBef>
                  <a:spcPct val="0"/>
                </a:spcBef>
                <a:spcAft>
                  <a:spcPct val="0"/>
                </a:spcAft>
                <a:defRPr/>
              </a:pPr>
              <a:t>33</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B6FC14-2E57-4373-B2C1-61319E54F28E}" type="slidenum">
              <a:rPr lang="en-GB" smtClean="0"/>
              <a:pPr fontAlgn="base">
                <a:spcBef>
                  <a:spcPct val="0"/>
                </a:spcBef>
                <a:spcAft>
                  <a:spcPct val="0"/>
                </a:spcAft>
                <a:defRPr/>
              </a:pPr>
              <a:t>34</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ABB7DB-EDC8-4172-8FCF-6795B8D8192C}" type="slidenum">
              <a:rPr lang="en-GB" smtClean="0"/>
              <a:pPr fontAlgn="base">
                <a:spcBef>
                  <a:spcPct val="0"/>
                </a:spcBef>
                <a:spcAft>
                  <a:spcPct val="0"/>
                </a:spcAft>
                <a:defRPr/>
              </a:pPr>
              <a:t>35</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B25255-E966-4C35-BA14-C7001EE3C054}" type="slidenum">
              <a:rPr lang="en-GB" smtClean="0"/>
              <a:pPr fontAlgn="base">
                <a:spcBef>
                  <a:spcPct val="0"/>
                </a:spcBef>
                <a:spcAft>
                  <a:spcPct val="0"/>
                </a:spcAft>
                <a:defRPr/>
              </a:pPr>
              <a:t>36</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Adapted from …. </a:t>
            </a: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FA16B9-AA4F-4274-8D09-32E6C8F4A890}" type="slidenum">
              <a:rPr lang="en-GB" smtClean="0"/>
              <a:pPr/>
              <a:t>37</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8E1A5CA-1149-4F2B-B70F-B80022FB8061}" type="slidenum">
              <a:rPr lang="en-GB"/>
              <a:pPr fontAlgn="base">
                <a:spcBef>
                  <a:spcPct val="0"/>
                </a:spcBef>
                <a:spcAft>
                  <a:spcPct val="0"/>
                </a:spcAft>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22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Stress … it’s the understanding of CR and Childhood that’s the critical difference </a:t>
            </a:r>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2983C1-E3E2-4D9D-971D-9AB6D09B3F43}" type="slidenum">
              <a:rPr lang="en-GB"/>
              <a:pPr fontAlgn="base">
                <a:spcBef>
                  <a:spcPct val="0"/>
                </a:spcBef>
                <a:spcAft>
                  <a:spcPct val="0"/>
                </a:spcAft>
              </a:pPr>
              <a:t>15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6B85CC-A0FD-4634-BCCE-D4034FD15ABB}" type="slidenum">
              <a:rPr lang="en-GB"/>
              <a:pPr fontAlgn="base">
                <a:spcBef>
                  <a:spcPct val="0"/>
                </a:spcBef>
                <a:spcAft>
                  <a:spcPct val="0"/>
                </a:spcAft>
              </a:pPr>
              <a:t>16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7AF1BF-8033-492F-8531-33899044122A}" type="slidenum">
              <a:rPr lang="en-GB"/>
              <a:pPr fontAlgn="base">
                <a:spcBef>
                  <a:spcPct val="0"/>
                </a:spcBef>
                <a:spcAft>
                  <a:spcPct val="0"/>
                </a:spcAft>
              </a:pPr>
              <a:t>17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9B2425-FAA7-4741-AD6E-23780DA15ED3}" type="slidenum">
              <a:rPr lang="en-GB" smtClean="0"/>
              <a:pPr/>
              <a:t>18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1A843B0-EBCC-44C8-90D6-7E40DFA2A092}" type="slidenum">
              <a:rPr lang="en-GB" smtClean="0"/>
              <a:pPr/>
              <a:t>19</a:t>
            </a:fld>
            <a:endParaRPr lang="en-GB" smtClean="0"/>
          </a:p>
        </p:txBody>
      </p:sp>
      <p:sp>
        <p:nvSpPr>
          <p:cNvPr id="26627" name="Rectangle 2"/>
          <p:cNvSpPr>
            <a:spLocks noGrp="1" noRot="1" noChangeAspect="1" noChangeArrowheads="1" noTextEdit="1"/>
          </p:cNvSpPr>
          <p:nvPr>
            <p:ph type="sldImg"/>
          </p:nvPr>
        </p:nvSpPr>
        <p:spPr bwMode="auto">
          <a:xfrm>
            <a:off x="1139825" y="492125"/>
            <a:ext cx="4570413" cy="3429000"/>
          </a:xfrm>
          <a:solidFill>
            <a:srgbClr val="FFFFFF"/>
          </a:solidFill>
          <a:ln>
            <a:solidFill>
              <a:srgbClr val="000000"/>
            </a:solidFill>
            <a:miter lim="800000"/>
            <a:headEnd/>
            <a:tailEnd/>
          </a:ln>
        </p:spPr>
      </p:sp>
      <p:sp>
        <p:nvSpPr>
          <p:cNvPr id="26628" name="Rectangle 3"/>
          <p:cNvSpPr>
            <a:spLocks noGrp="1" noChangeArrowheads="1"/>
          </p:cNvSpPr>
          <p:nvPr>
            <p:ph type="body" idx="1"/>
          </p:nvPr>
        </p:nvSpPr>
        <p:spPr bwMode="auto">
          <a:xfrm>
            <a:off x="0" y="4001121"/>
            <a:ext cx="6858000" cy="4561362"/>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smtClean="0"/>
              <a:t>Adapted from UNICEF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4"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952" indent="0" algn="ctr">
              <a:buNone/>
              <a:defRPr>
                <a:solidFill>
                  <a:schemeClr val="tx1">
                    <a:tint val="75000"/>
                  </a:schemeClr>
                </a:solidFill>
              </a:defRPr>
            </a:lvl2pPr>
            <a:lvl3pPr marL="913903" indent="0" algn="ctr">
              <a:buNone/>
              <a:defRPr>
                <a:solidFill>
                  <a:schemeClr val="tx1">
                    <a:tint val="75000"/>
                  </a:schemeClr>
                </a:solidFill>
              </a:defRPr>
            </a:lvl3pPr>
            <a:lvl4pPr marL="1370852" indent="0" algn="ctr">
              <a:buNone/>
              <a:defRPr>
                <a:solidFill>
                  <a:schemeClr val="tx1">
                    <a:tint val="75000"/>
                  </a:schemeClr>
                </a:solidFill>
              </a:defRPr>
            </a:lvl4pPr>
            <a:lvl5pPr marL="1827804" indent="0" algn="ctr">
              <a:buNone/>
              <a:defRPr>
                <a:solidFill>
                  <a:schemeClr val="tx1">
                    <a:tint val="75000"/>
                  </a:schemeClr>
                </a:solidFill>
              </a:defRPr>
            </a:lvl5pPr>
            <a:lvl6pPr marL="2284756" indent="0" algn="ctr">
              <a:buNone/>
              <a:defRPr>
                <a:solidFill>
                  <a:schemeClr val="tx1">
                    <a:tint val="75000"/>
                  </a:schemeClr>
                </a:solidFill>
              </a:defRPr>
            </a:lvl6pPr>
            <a:lvl7pPr marL="2741708" indent="0" algn="ctr">
              <a:buNone/>
              <a:defRPr>
                <a:solidFill>
                  <a:schemeClr val="tx1">
                    <a:tint val="75000"/>
                  </a:schemeClr>
                </a:solidFill>
              </a:defRPr>
            </a:lvl7pPr>
            <a:lvl8pPr marL="3198659" indent="0" algn="ctr">
              <a:buNone/>
              <a:defRPr>
                <a:solidFill>
                  <a:schemeClr val="tx1">
                    <a:tint val="75000"/>
                  </a:schemeClr>
                </a:solidFill>
              </a:defRPr>
            </a:lvl8pPr>
            <a:lvl9pPr marL="365561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4"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5" y="2906717"/>
            <a:ext cx="7772400" cy="1500187"/>
          </a:xfrm>
        </p:spPr>
        <p:txBody>
          <a:bodyPr anchor="b"/>
          <a:lstStyle>
            <a:lvl1pPr marL="0" indent="0">
              <a:buNone/>
              <a:defRPr sz="2000">
                <a:solidFill>
                  <a:schemeClr val="tx1">
                    <a:tint val="75000"/>
                  </a:schemeClr>
                </a:solidFill>
              </a:defRPr>
            </a:lvl1pPr>
            <a:lvl2pPr marL="456952" indent="0">
              <a:buNone/>
              <a:defRPr sz="1800">
                <a:solidFill>
                  <a:schemeClr val="tx1">
                    <a:tint val="75000"/>
                  </a:schemeClr>
                </a:solidFill>
              </a:defRPr>
            </a:lvl2pPr>
            <a:lvl3pPr marL="913903" indent="0">
              <a:buNone/>
              <a:defRPr sz="1600">
                <a:solidFill>
                  <a:schemeClr val="tx1">
                    <a:tint val="75000"/>
                  </a:schemeClr>
                </a:solidFill>
              </a:defRPr>
            </a:lvl3pPr>
            <a:lvl4pPr marL="1370852" indent="0">
              <a:buNone/>
              <a:defRPr sz="1400">
                <a:solidFill>
                  <a:schemeClr val="tx1">
                    <a:tint val="75000"/>
                  </a:schemeClr>
                </a:solidFill>
              </a:defRPr>
            </a:lvl4pPr>
            <a:lvl5pPr marL="1827804" indent="0">
              <a:buNone/>
              <a:defRPr sz="1400">
                <a:solidFill>
                  <a:schemeClr val="tx1">
                    <a:tint val="75000"/>
                  </a:schemeClr>
                </a:solidFill>
              </a:defRPr>
            </a:lvl5pPr>
            <a:lvl6pPr marL="2284756" indent="0">
              <a:buNone/>
              <a:defRPr sz="1400">
                <a:solidFill>
                  <a:schemeClr val="tx1">
                    <a:tint val="75000"/>
                  </a:schemeClr>
                </a:solidFill>
              </a:defRPr>
            </a:lvl6pPr>
            <a:lvl7pPr marL="2741708" indent="0">
              <a:buNone/>
              <a:defRPr sz="1400">
                <a:solidFill>
                  <a:schemeClr val="tx1">
                    <a:tint val="75000"/>
                  </a:schemeClr>
                </a:solidFill>
              </a:defRPr>
            </a:lvl7pPr>
            <a:lvl8pPr marL="3198659" indent="0">
              <a:buNone/>
              <a:defRPr sz="1400">
                <a:solidFill>
                  <a:schemeClr val="tx1">
                    <a:tint val="75000"/>
                  </a:schemeClr>
                </a:solidFill>
              </a:defRPr>
            </a:lvl8pPr>
            <a:lvl9pPr marL="365561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4"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4"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52" indent="0">
              <a:buNone/>
              <a:defRPr sz="2000" b="1"/>
            </a:lvl2pPr>
            <a:lvl3pPr marL="913903" indent="0">
              <a:buNone/>
              <a:defRPr sz="1800" b="1"/>
            </a:lvl3pPr>
            <a:lvl4pPr marL="1370852" indent="0">
              <a:buNone/>
              <a:defRPr sz="1600" b="1"/>
            </a:lvl4pPr>
            <a:lvl5pPr marL="1827804" indent="0">
              <a:buNone/>
              <a:defRPr sz="1600" b="1"/>
            </a:lvl5pPr>
            <a:lvl6pPr marL="2284756" indent="0">
              <a:buNone/>
              <a:defRPr sz="1600" b="1"/>
            </a:lvl6pPr>
            <a:lvl7pPr marL="2741708" indent="0">
              <a:buNone/>
              <a:defRPr sz="1600" b="1"/>
            </a:lvl7pPr>
            <a:lvl8pPr marL="3198659" indent="0">
              <a:buNone/>
              <a:defRPr sz="1600" b="1"/>
            </a:lvl8pPr>
            <a:lvl9pPr marL="365561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6952" indent="0">
              <a:buNone/>
              <a:defRPr sz="2000" b="1"/>
            </a:lvl2pPr>
            <a:lvl3pPr marL="913903" indent="0">
              <a:buNone/>
              <a:defRPr sz="1800" b="1"/>
            </a:lvl3pPr>
            <a:lvl4pPr marL="1370852" indent="0">
              <a:buNone/>
              <a:defRPr sz="1600" b="1"/>
            </a:lvl4pPr>
            <a:lvl5pPr marL="1827804" indent="0">
              <a:buNone/>
              <a:defRPr sz="1600" b="1"/>
            </a:lvl5pPr>
            <a:lvl6pPr marL="2284756" indent="0">
              <a:buNone/>
              <a:defRPr sz="1600" b="1"/>
            </a:lvl6pPr>
            <a:lvl7pPr marL="2741708" indent="0">
              <a:buNone/>
              <a:defRPr sz="1600" b="1"/>
            </a:lvl7pPr>
            <a:lvl8pPr marL="3198659" indent="0">
              <a:buNone/>
              <a:defRPr sz="1600" b="1"/>
            </a:lvl8pPr>
            <a:lvl9pPr marL="365561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952" indent="0">
              <a:buNone/>
              <a:defRPr sz="1200"/>
            </a:lvl2pPr>
            <a:lvl3pPr marL="913903" indent="0">
              <a:buNone/>
              <a:defRPr sz="1000"/>
            </a:lvl3pPr>
            <a:lvl4pPr marL="1370852" indent="0">
              <a:buNone/>
              <a:defRPr sz="900"/>
            </a:lvl4pPr>
            <a:lvl5pPr marL="1827804" indent="0">
              <a:buNone/>
              <a:defRPr sz="900"/>
            </a:lvl5pPr>
            <a:lvl6pPr marL="2284756" indent="0">
              <a:buNone/>
              <a:defRPr sz="900"/>
            </a:lvl6pPr>
            <a:lvl7pPr marL="2741708" indent="0">
              <a:buNone/>
              <a:defRPr sz="900"/>
            </a:lvl7pPr>
            <a:lvl8pPr marL="3198659" indent="0">
              <a:buNone/>
              <a:defRPr sz="900"/>
            </a:lvl8pPr>
            <a:lvl9pPr marL="365561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6"/>
            <a:ext cx="5486400" cy="4114800"/>
          </a:xfrm>
        </p:spPr>
        <p:txBody>
          <a:bodyPr/>
          <a:lstStyle>
            <a:lvl1pPr marL="0" indent="0">
              <a:buNone/>
              <a:defRPr sz="3200"/>
            </a:lvl1pPr>
            <a:lvl2pPr marL="456952" indent="0">
              <a:buNone/>
              <a:defRPr sz="2800"/>
            </a:lvl2pPr>
            <a:lvl3pPr marL="913903" indent="0">
              <a:buNone/>
              <a:defRPr sz="2400"/>
            </a:lvl3pPr>
            <a:lvl4pPr marL="1370852" indent="0">
              <a:buNone/>
              <a:defRPr sz="2000"/>
            </a:lvl4pPr>
            <a:lvl5pPr marL="1827804" indent="0">
              <a:buNone/>
              <a:defRPr sz="2000"/>
            </a:lvl5pPr>
            <a:lvl6pPr marL="2284756" indent="0">
              <a:buNone/>
              <a:defRPr sz="2000"/>
            </a:lvl6pPr>
            <a:lvl7pPr marL="2741708" indent="0">
              <a:buNone/>
              <a:defRPr sz="2000"/>
            </a:lvl7pPr>
            <a:lvl8pPr marL="3198659" indent="0">
              <a:buNone/>
              <a:defRPr sz="2000"/>
            </a:lvl8pPr>
            <a:lvl9pPr marL="365561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952" indent="0">
              <a:buNone/>
              <a:defRPr sz="1200"/>
            </a:lvl2pPr>
            <a:lvl3pPr marL="913903" indent="0">
              <a:buNone/>
              <a:defRPr sz="1000"/>
            </a:lvl3pPr>
            <a:lvl4pPr marL="1370852" indent="0">
              <a:buNone/>
              <a:defRPr sz="900"/>
            </a:lvl4pPr>
            <a:lvl5pPr marL="1827804" indent="0">
              <a:buNone/>
              <a:defRPr sz="900"/>
            </a:lvl5pPr>
            <a:lvl6pPr marL="2284756" indent="0">
              <a:buNone/>
              <a:defRPr sz="900"/>
            </a:lvl6pPr>
            <a:lvl7pPr marL="2741708" indent="0">
              <a:buNone/>
              <a:defRPr sz="900"/>
            </a:lvl7pPr>
            <a:lvl8pPr marL="3198659" indent="0">
              <a:buNone/>
              <a:defRPr sz="900"/>
            </a:lvl8pPr>
            <a:lvl9pPr marL="365561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5480C8-EAF0-4F57-BC00-BB2E806AC155}" type="datetimeFigureOut">
              <a:rPr lang="en-US" smtClean="0"/>
              <a:pPr/>
              <a:t>10/15/2012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1A04FE-B8A3-4A66-B0C9-9CE042837D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4" y="274638"/>
            <a:ext cx="8229600" cy="1143000"/>
          </a:xfrm>
          <a:prstGeom prst="rect">
            <a:avLst/>
          </a:prstGeom>
        </p:spPr>
        <p:txBody>
          <a:bodyPr vert="horz" lIns="91388" tIns="45696" rIns="91388" bIns="4569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4" y="1600201"/>
            <a:ext cx="8229600" cy="4525963"/>
          </a:xfrm>
          <a:prstGeom prst="rect">
            <a:avLst/>
          </a:prstGeom>
        </p:spPr>
        <p:txBody>
          <a:bodyPr vert="horz" lIns="91388" tIns="45696" rIns="91388" bIns="4569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4" y="6356354"/>
            <a:ext cx="2133600" cy="365125"/>
          </a:xfrm>
          <a:prstGeom prst="rect">
            <a:avLst/>
          </a:prstGeom>
        </p:spPr>
        <p:txBody>
          <a:bodyPr vert="horz" lIns="91388" tIns="45696" rIns="91388" bIns="45696" rtlCol="0" anchor="ctr"/>
          <a:lstStyle>
            <a:lvl1pPr algn="l">
              <a:defRPr sz="1200">
                <a:solidFill>
                  <a:schemeClr val="tx1">
                    <a:tint val="75000"/>
                  </a:schemeClr>
                </a:solidFill>
              </a:defRPr>
            </a:lvl1pPr>
          </a:lstStyle>
          <a:p>
            <a:fld id="{CC5480C8-EAF0-4F57-BC00-BB2E806AC155}" type="datetimeFigureOut">
              <a:rPr lang="en-US" smtClean="0"/>
              <a:pPr/>
              <a:t>10/15/2012</a:t>
            </a:fld>
            <a:endParaRPr lang="en-US"/>
          </a:p>
        </p:txBody>
      </p:sp>
      <p:sp>
        <p:nvSpPr>
          <p:cNvPr id="5" name="Footer Placeholder 4"/>
          <p:cNvSpPr>
            <a:spLocks noGrp="1"/>
          </p:cNvSpPr>
          <p:nvPr>
            <p:ph type="ftr" sz="quarter" idx="3"/>
          </p:nvPr>
        </p:nvSpPr>
        <p:spPr>
          <a:xfrm>
            <a:off x="3124204" y="6356354"/>
            <a:ext cx="2895600" cy="365125"/>
          </a:xfrm>
          <a:prstGeom prst="rect">
            <a:avLst/>
          </a:prstGeom>
        </p:spPr>
        <p:txBody>
          <a:bodyPr vert="horz" lIns="91388" tIns="45696" rIns="91388" bIns="45696"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4" y="6356354"/>
            <a:ext cx="2133600" cy="365125"/>
          </a:xfrm>
          <a:prstGeom prst="rect">
            <a:avLst/>
          </a:prstGeom>
        </p:spPr>
        <p:txBody>
          <a:bodyPr vert="horz" lIns="91388" tIns="45696" rIns="91388" bIns="45696" rtlCol="0" anchor="ctr"/>
          <a:lstStyle>
            <a:lvl1pPr algn="r">
              <a:defRPr sz="1200">
                <a:solidFill>
                  <a:schemeClr val="tx1">
                    <a:tint val="75000"/>
                  </a:schemeClr>
                </a:solidFill>
              </a:defRPr>
            </a:lvl1pPr>
          </a:lstStyle>
          <a:p>
            <a:fld id="{DB1A04FE-B8A3-4A66-B0C9-9CE042837D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3903" rtl="0" eaLnBrk="1" latinLnBrk="0" hangingPunct="1">
        <a:spcBef>
          <a:spcPct val="0"/>
        </a:spcBef>
        <a:buNone/>
        <a:defRPr sz="4400" kern="1200">
          <a:solidFill>
            <a:schemeClr val="tx1"/>
          </a:solidFill>
          <a:latin typeface="+mj-lt"/>
          <a:ea typeface="+mj-ea"/>
          <a:cs typeface="+mj-cs"/>
        </a:defRPr>
      </a:lvl1pPr>
    </p:titleStyle>
    <p:bodyStyle>
      <a:lvl1pPr marL="342713" indent="-342713" algn="l" defTabSz="91390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546" indent="-285594" algn="l" defTabSz="913903"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379" indent="-228476" algn="l" defTabSz="91390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330"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281"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232"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184"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135"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086" indent="-228476" algn="l" defTabSz="91390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903" rtl="0" eaLnBrk="1" latinLnBrk="0" hangingPunct="1">
        <a:defRPr sz="1800" kern="1200">
          <a:solidFill>
            <a:schemeClr val="tx1"/>
          </a:solidFill>
          <a:latin typeface="+mn-lt"/>
          <a:ea typeface="+mn-ea"/>
          <a:cs typeface="+mn-cs"/>
        </a:defRPr>
      </a:lvl1pPr>
      <a:lvl2pPr marL="456952" algn="l" defTabSz="913903" rtl="0" eaLnBrk="1" latinLnBrk="0" hangingPunct="1">
        <a:defRPr sz="1800" kern="1200">
          <a:solidFill>
            <a:schemeClr val="tx1"/>
          </a:solidFill>
          <a:latin typeface="+mn-lt"/>
          <a:ea typeface="+mn-ea"/>
          <a:cs typeface="+mn-cs"/>
        </a:defRPr>
      </a:lvl2pPr>
      <a:lvl3pPr marL="913903" algn="l" defTabSz="913903" rtl="0" eaLnBrk="1" latinLnBrk="0" hangingPunct="1">
        <a:defRPr sz="1800" kern="1200">
          <a:solidFill>
            <a:schemeClr val="tx1"/>
          </a:solidFill>
          <a:latin typeface="+mn-lt"/>
          <a:ea typeface="+mn-ea"/>
          <a:cs typeface="+mn-cs"/>
        </a:defRPr>
      </a:lvl3pPr>
      <a:lvl4pPr marL="1370852" algn="l" defTabSz="913903" rtl="0" eaLnBrk="1" latinLnBrk="0" hangingPunct="1">
        <a:defRPr sz="1800" kern="1200">
          <a:solidFill>
            <a:schemeClr val="tx1"/>
          </a:solidFill>
          <a:latin typeface="+mn-lt"/>
          <a:ea typeface="+mn-ea"/>
          <a:cs typeface="+mn-cs"/>
        </a:defRPr>
      </a:lvl4pPr>
      <a:lvl5pPr marL="1827804" algn="l" defTabSz="913903" rtl="0" eaLnBrk="1" latinLnBrk="0" hangingPunct="1">
        <a:defRPr sz="1800" kern="1200">
          <a:solidFill>
            <a:schemeClr val="tx1"/>
          </a:solidFill>
          <a:latin typeface="+mn-lt"/>
          <a:ea typeface="+mn-ea"/>
          <a:cs typeface="+mn-cs"/>
        </a:defRPr>
      </a:lvl5pPr>
      <a:lvl6pPr marL="2284756" algn="l" defTabSz="913903" rtl="0" eaLnBrk="1" latinLnBrk="0" hangingPunct="1">
        <a:defRPr sz="1800" kern="1200">
          <a:solidFill>
            <a:schemeClr val="tx1"/>
          </a:solidFill>
          <a:latin typeface="+mn-lt"/>
          <a:ea typeface="+mn-ea"/>
          <a:cs typeface="+mn-cs"/>
        </a:defRPr>
      </a:lvl6pPr>
      <a:lvl7pPr marL="2741708" algn="l" defTabSz="913903" rtl="0" eaLnBrk="1" latinLnBrk="0" hangingPunct="1">
        <a:defRPr sz="1800" kern="1200">
          <a:solidFill>
            <a:schemeClr val="tx1"/>
          </a:solidFill>
          <a:latin typeface="+mn-lt"/>
          <a:ea typeface="+mn-ea"/>
          <a:cs typeface="+mn-cs"/>
        </a:defRPr>
      </a:lvl7pPr>
      <a:lvl8pPr marL="3198659" algn="l" defTabSz="913903" rtl="0" eaLnBrk="1" latinLnBrk="0" hangingPunct="1">
        <a:defRPr sz="1800" kern="1200">
          <a:solidFill>
            <a:schemeClr val="tx1"/>
          </a:solidFill>
          <a:latin typeface="+mn-lt"/>
          <a:ea typeface="+mn-ea"/>
          <a:cs typeface="+mn-cs"/>
        </a:defRPr>
      </a:lvl8pPr>
      <a:lvl9pPr marL="3655610" algn="l" defTabSz="91390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rot="19830405">
            <a:off x="1116013" y="4670425"/>
            <a:ext cx="1357312" cy="857250"/>
          </a:xfrm>
          <a:prstGeom prst="rightArrow">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Girdiler</a:t>
            </a:r>
            <a:endParaRPr lang="en-GB" b="1" dirty="0">
              <a:solidFill>
                <a:schemeClr val="tx1"/>
              </a:solidFill>
            </a:endParaRPr>
          </a:p>
        </p:txBody>
      </p:sp>
      <p:sp>
        <p:nvSpPr>
          <p:cNvPr id="5" name="Right Arrow 4"/>
          <p:cNvSpPr/>
          <p:nvPr/>
        </p:nvSpPr>
        <p:spPr>
          <a:xfrm rot="19830405">
            <a:off x="2624139" y="3778251"/>
            <a:ext cx="1357312" cy="857250"/>
          </a:xfrm>
          <a:prstGeom prst="rightArrow">
            <a:avLst/>
          </a:prstGeom>
          <a:solidFill>
            <a:srgbClr val="FF0000">
              <a:alpha val="18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Çıktılar</a:t>
            </a:r>
            <a:endParaRPr lang="en-GB" b="1" dirty="0">
              <a:solidFill>
                <a:schemeClr val="tx1"/>
              </a:solidFill>
            </a:endParaRPr>
          </a:p>
        </p:txBody>
      </p:sp>
      <p:sp>
        <p:nvSpPr>
          <p:cNvPr id="6" name="Right Arrow 5"/>
          <p:cNvSpPr/>
          <p:nvPr/>
        </p:nvSpPr>
        <p:spPr>
          <a:xfrm rot="19830405">
            <a:off x="3983039" y="2940050"/>
            <a:ext cx="1431925" cy="857250"/>
          </a:xfrm>
          <a:prstGeom prst="rightArrow">
            <a:avLst/>
          </a:prstGeom>
          <a:solidFill>
            <a:srgbClr val="FF000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Sonuçlar</a:t>
            </a:r>
            <a:endParaRPr lang="en-GB" b="1" dirty="0">
              <a:solidFill>
                <a:schemeClr val="tx1"/>
              </a:solidFill>
            </a:endParaRPr>
          </a:p>
        </p:txBody>
      </p:sp>
      <p:sp>
        <p:nvSpPr>
          <p:cNvPr id="8" name="Rounded Rectangle 7"/>
          <p:cNvSpPr/>
          <p:nvPr/>
        </p:nvSpPr>
        <p:spPr>
          <a:xfrm>
            <a:off x="5500688" y="2143126"/>
            <a:ext cx="2000250" cy="100012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t>Etki</a:t>
            </a:r>
            <a:r>
              <a:rPr lang="en-GB" b="1" dirty="0" smtClean="0"/>
              <a:t>: </a:t>
            </a:r>
            <a:r>
              <a:rPr lang="tr-TR" b="1" dirty="0" smtClean="0"/>
              <a:t>Hak sahibinin Hayatlarında Değişimler</a:t>
            </a:r>
            <a:endParaRPr lang="en-GB" b="1" dirty="0"/>
          </a:p>
        </p:txBody>
      </p:sp>
      <p:sp>
        <p:nvSpPr>
          <p:cNvPr id="13" name="Left Brace 12"/>
          <p:cNvSpPr/>
          <p:nvPr/>
        </p:nvSpPr>
        <p:spPr>
          <a:xfrm rot="16200000">
            <a:off x="3857626" y="3214689"/>
            <a:ext cx="500063" cy="6072187"/>
          </a:xfrm>
          <a:prstGeom prst="leftBrace">
            <a:avLst>
              <a:gd name="adj1" fmla="val 42017"/>
              <a:gd name="adj2" fmla="val 49467"/>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vert="vert" lIns="91427" tIns="45714" rIns="91427" bIns="45714" anchor="ctr"/>
          <a:lstStyle/>
          <a:p>
            <a:pPr algn="ctr">
              <a:defRPr/>
            </a:pPr>
            <a:r>
              <a:rPr lang="tr-TR" b="1" dirty="0" smtClean="0"/>
              <a:t>Etki Zinciri</a:t>
            </a:r>
            <a:endParaRPr lang="en-GB" b="1" dirty="0"/>
          </a:p>
        </p:txBody>
      </p:sp>
      <p:grpSp>
        <p:nvGrpSpPr>
          <p:cNvPr id="2" name="Group 19"/>
          <p:cNvGrpSpPr>
            <a:grpSpLocks/>
          </p:cNvGrpSpPr>
          <p:nvPr/>
        </p:nvGrpSpPr>
        <p:grpSpPr bwMode="auto">
          <a:xfrm>
            <a:off x="5959476" y="447675"/>
            <a:ext cx="3041650" cy="5481638"/>
            <a:chOff x="5959289" y="448438"/>
            <a:chExt cx="3041866" cy="5480890"/>
          </a:xfrm>
        </p:grpSpPr>
        <p:sp>
          <p:nvSpPr>
            <p:cNvPr id="9" name="Right Arrow 8"/>
            <p:cNvSpPr/>
            <p:nvPr/>
          </p:nvSpPr>
          <p:spPr>
            <a:xfrm rot="16200000">
              <a:off x="6097555" y="3546726"/>
              <a:ext cx="1377762" cy="857311"/>
            </a:xfrm>
            <a:prstGeom prst="rightArrow">
              <a:avLst/>
            </a:prstGeom>
            <a:solidFill>
              <a:schemeClr val="accent1">
                <a:lumMod val="50000"/>
                <a:alpha val="39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0" name="Right Arrow 9"/>
            <p:cNvSpPr/>
            <p:nvPr/>
          </p:nvSpPr>
          <p:spPr>
            <a:xfrm rot="13365597">
              <a:off x="7361152" y="3307136"/>
              <a:ext cx="1378048" cy="857133"/>
            </a:xfrm>
            <a:prstGeom prst="rightArrow">
              <a:avLst/>
            </a:prstGeom>
            <a:solidFill>
              <a:srgbClr val="FFFF00">
                <a:alpha val="39000"/>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1" name="Right Arrow 10"/>
            <p:cNvSpPr/>
            <p:nvPr/>
          </p:nvSpPr>
          <p:spPr>
            <a:xfrm rot="4442865">
              <a:off x="5699063" y="708664"/>
              <a:ext cx="1377762" cy="857311"/>
            </a:xfrm>
            <a:prstGeom prst="rightArrow">
              <a:avLst/>
            </a:prstGeom>
            <a:solidFill>
              <a:schemeClr val="accent4">
                <a:lumMod val="50000"/>
                <a:alpha val="14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2" name="Right Arrow 11"/>
            <p:cNvSpPr/>
            <p:nvPr/>
          </p:nvSpPr>
          <p:spPr>
            <a:xfrm rot="8005562">
              <a:off x="7239048" y="937232"/>
              <a:ext cx="1377762" cy="857311"/>
            </a:xfrm>
            <a:prstGeom prst="rightArrow">
              <a:avLst/>
            </a:prstGeom>
            <a:solidFill>
              <a:srgbClr val="00B050">
                <a:alpha val="19000"/>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4" name="Left Brace 13"/>
            <p:cNvSpPr/>
            <p:nvPr/>
          </p:nvSpPr>
          <p:spPr>
            <a:xfrm rot="16200000">
              <a:off x="7215150" y="4143322"/>
              <a:ext cx="571422" cy="3000588"/>
            </a:xfrm>
            <a:prstGeom prst="leftBrace">
              <a:avLst>
                <a:gd name="adj1" fmla="val 39611"/>
                <a:gd name="adj2" fmla="val 49467"/>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vert="vert" anchor="ctr"/>
            <a:lstStyle/>
            <a:p>
              <a:pPr algn="ctr">
                <a:defRPr/>
              </a:pPr>
              <a:r>
                <a:rPr lang="tr-TR" b="1" dirty="0" smtClean="0"/>
                <a:t>Hak sahibinin hayatında değişimlere yol açan diğer ilgili girişimler</a:t>
              </a:r>
              <a:endParaRPr lang="en-GB" b="1" dirty="0"/>
            </a:p>
            <a:p>
              <a:pPr algn="ctr">
                <a:defRPr/>
              </a:pPr>
              <a:endParaRPr lang="en-GB" b="1" dirty="0"/>
            </a:p>
            <a:p>
              <a:pPr algn="ctr">
                <a:defRPr/>
              </a:pPr>
              <a:endParaRPr lang="en-GB" b="1" dirty="0"/>
            </a:p>
          </p:txBody>
        </p:sp>
      </p:grpSp>
      <p:sp>
        <p:nvSpPr>
          <p:cNvPr id="15" name="Cloud 14"/>
          <p:cNvSpPr/>
          <p:nvPr/>
        </p:nvSpPr>
        <p:spPr>
          <a:xfrm rot="1954053">
            <a:off x="1635125" y="4022726"/>
            <a:ext cx="1785938" cy="1285875"/>
          </a:xfrm>
          <a:prstGeom prst="cloud">
            <a:avLst/>
          </a:prstGeom>
          <a:solidFill>
            <a:schemeClr val="bg2">
              <a:lumMod val="75000"/>
              <a:alpha val="34000"/>
            </a:schemeClr>
          </a:solidFill>
          <a:ln w="0"/>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sz="1600" b="1" dirty="0" smtClean="0">
                <a:solidFill>
                  <a:srgbClr val="FF0000"/>
                </a:solidFill>
              </a:rPr>
              <a:t>Faaliyetler</a:t>
            </a:r>
            <a:endParaRPr lang="en-GB" b="1" dirty="0">
              <a:solidFill>
                <a:srgbClr val="FF0000"/>
              </a:solidFill>
            </a:endParaRPr>
          </a:p>
        </p:txBody>
      </p:sp>
      <p:grpSp>
        <p:nvGrpSpPr>
          <p:cNvPr id="3" name="Group 17"/>
          <p:cNvGrpSpPr>
            <a:grpSpLocks/>
          </p:cNvGrpSpPr>
          <p:nvPr/>
        </p:nvGrpSpPr>
        <p:grpSpPr bwMode="auto">
          <a:xfrm>
            <a:off x="928689" y="642938"/>
            <a:ext cx="4357687" cy="3072607"/>
            <a:chOff x="928662" y="642918"/>
            <a:chExt cx="4357718" cy="3073423"/>
          </a:xfrm>
        </p:grpSpPr>
        <p:sp>
          <p:nvSpPr>
            <p:cNvPr id="4106" name="TextBox 16"/>
            <p:cNvSpPr txBox="1">
              <a:spLocks noChangeArrowheads="1"/>
            </p:cNvSpPr>
            <p:nvPr/>
          </p:nvSpPr>
          <p:spPr bwMode="auto">
            <a:xfrm>
              <a:off x="928662" y="642918"/>
              <a:ext cx="2857520" cy="923575"/>
            </a:xfrm>
            <a:prstGeom prst="rect">
              <a:avLst/>
            </a:prstGeom>
            <a:noFill/>
            <a:ln w="9525">
              <a:solidFill>
                <a:srgbClr val="FF0000"/>
              </a:solidFill>
              <a:miter lim="800000"/>
              <a:headEnd/>
              <a:tailEnd/>
            </a:ln>
          </p:spPr>
          <p:txBody>
            <a:bodyPr>
              <a:spAutoFit/>
            </a:bodyPr>
            <a:lstStyle/>
            <a:p>
              <a:r>
                <a:rPr lang="tr-TR" b="1" dirty="0" smtClean="0">
                  <a:latin typeface="Calibri" pitchFamily="34" charset="0"/>
                </a:rPr>
                <a:t>Güvenlik, sosyal, ekonomik, çevresel ve siyasi çerçevede artan etki</a:t>
              </a:r>
              <a:endParaRPr lang="en-GB" b="1" dirty="0">
                <a:latin typeface="Calibri" pitchFamily="34" charset="0"/>
              </a:endParaRPr>
            </a:p>
          </p:txBody>
        </p:sp>
        <p:cxnSp>
          <p:nvCxnSpPr>
            <p:cNvPr id="22" name="Straight Arrow Connector 21"/>
            <p:cNvCxnSpPr/>
            <p:nvPr/>
          </p:nvCxnSpPr>
          <p:spPr>
            <a:xfrm>
              <a:off x="3714744" y="1857678"/>
              <a:ext cx="1571636" cy="1000391"/>
            </a:xfrm>
            <a:prstGeom prst="straightConnector1">
              <a:avLst/>
            </a:prstGeom>
            <a:ln w="6985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flipH="1">
              <a:off x="2500095" y="2286509"/>
              <a:ext cx="1572042" cy="714380"/>
            </a:xfrm>
            <a:prstGeom prst="straightConnector1">
              <a:avLst/>
            </a:prstGeom>
            <a:ln w="38100">
              <a:solidFill>
                <a:srgbClr val="FF0000">
                  <a:alpha val="57000"/>
                </a:srgb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106" idx="2"/>
            </p:cNvCxnSpPr>
            <p:nvPr/>
          </p:nvCxnSpPr>
          <p:spPr>
            <a:xfrm flipH="1">
              <a:off x="2356634" y="1566493"/>
              <a:ext cx="788" cy="2149848"/>
            </a:xfrm>
            <a:prstGeom prst="straightConnector1">
              <a:avLst/>
            </a:prstGeom>
            <a:ln w="22225">
              <a:solidFill>
                <a:srgbClr val="FF0000">
                  <a:alpha val="49000"/>
                </a:srgbClr>
              </a:solidFill>
              <a:tailEnd type="arrow" w="lg"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a:bodyPr>
          <a:lstStyle/>
          <a:p>
            <a:r>
              <a:rPr lang="tr-TR" b="1" dirty="0" smtClean="0"/>
              <a:t>Süreçlere yerel sahipliliği sağlar</a:t>
            </a:r>
            <a:r>
              <a:rPr lang="en-US" dirty="0" smtClean="0"/>
              <a:t>.</a:t>
            </a:r>
          </a:p>
          <a:p>
            <a:r>
              <a:rPr lang="tr-TR" dirty="0" smtClean="0"/>
              <a:t>Katılım, dahil etme ve hesap verebilirlik ve görev sahipleri ve hak sahiplerinin güçlendirilmesi ilkeleri gereği yerel sahipliliği sağlar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lstStyle/>
          <a:p>
            <a:r>
              <a:rPr lang="tr-TR" b="1" dirty="0" smtClean="0"/>
              <a:t>Bütün aktörlerin hesap verebilirliğini güçlendirir</a:t>
            </a:r>
          </a:p>
          <a:p>
            <a:r>
              <a:rPr lang="tr-TR" b="1" dirty="0" smtClean="0"/>
              <a:t>Program döngüsünün bütün aşamalarına şeffaflık ve hesap verebilirliği inşa edecek süreçleri dahil eder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fontScale="85000" lnSpcReduction="10000"/>
          </a:bodyPr>
          <a:lstStyle/>
          <a:p>
            <a:r>
              <a:rPr lang="tr-TR" dirty="0" smtClean="0"/>
              <a:t>İnsan hakları, ihtiyaç temelli talepler olmasına rağmen insan hakları temelli yaklaşım ihtiyaç temelli yaklaşımdan görev sahiplerinin varlığını görmek açısından farklılaşır. </a:t>
            </a:r>
          </a:p>
          <a:p>
            <a:r>
              <a:rPr lang="tr-TR" dirty="0" smtClean="0"/>
              <a:t>İhtiyaçların giderilmesine yönelik taleplerin bir öznesi olmadığında, ihtiyaçların giderilmesi görevinden sorumlu bir mekanizma ya da kişi de yoktur.  </a:t>
            </a:r>
          </a:p>
          <a:p>
            <a:r>
              <a:rPr lang="tr-TR" dirty="0" smtClean="0"/>
              <a:t>Böylelikle haklar sürekli ihmal ve ihlale maruz kalır.</a:t>
            </a:r>
          </a:p>
          <a:p>
            <a:r>
              <a:rPr lang="tr-TR" dirty="0" smtClean="0"/>
              <a:t>Hak temelli yaklaşım seçenekleri ve yapabilirlikleri genişletir ve herkesi kendi güçlendirilmesi sürecini tanımlamaya ve yönlendirmeye teşvik eder.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68313" y="908056"/>
            <a:ext cx="8207375" cy="3959225"/>
          </a:xfrm>
        </p:spPr>
        <p:txBody>
          <a:bodyPr/>
          <a:lstStyle/>
          <a:p>
            <a:r>
              <a:rPr lang="tr-TR" sz="5400" b="1" dirty="0" smtClean="0"/>
              <a:t>Hak Temelli Programlama Araçları</a:t>
            </a:r>
            <a:endParaRPr lang="en-GB" sz="54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p:cNvSpPr>
            <a:spLocks noGrp="1" noChangeArrowheads="1"/>
          </p:cNvSpPr>
          <p:nvPr>
            <p:ph type="title"/>
          </p:nvPr>
        </p:nvSpPr>
        <p:spPr>
          <a:xfrm>
            <a:off x="0" y="6"/>
            <a:ext cx="9144000" cy="836613"/>
          </a:xfrm>
          <a:solidFill>
            <a:srgbClr val="FFFF00"/>
          </a:solidFill>
        </p:spPr>
        <p:txBody>
          <a:bodyPr rtlCol="0">
            <a:normAutofit/>
          </a:bodyPr>
          <a:lstStyle/>
          <a:p>
            <a:pPr algn="l">
              <a:defRPr/>
            </a:pPr>
            <a:r>
              <a:rPr lang="tr-TR" sz="4000" b="1" dirty="0" smtClean="0">
                <a:latin typeface="+mn-lt"/>
              </a:rPr>
              <a:t>Hak Temelli Programlama</a:t>
            </a:r>
            <a:endParaRPr lang="en-GB" sz="3200" b="1" dirty="0" smtClean="0">
              <a:latin typeface="+mn-lt"/>
            </a:endParaRPr>
          </a:p>
        </p:txBody>
      </p:sp>
      <p:sp>
        <p:nvSpPr>
          <p:cNvPr id="3075" name="Rectangle 3"/>
          <p:cNvSpPr>
            <a:spLocks noChangeArrowheads="1"/>
          </p:cNvSpPr>
          <p:nvPr/>
        </p:nvSpPr>
        <p:spPr bwMode="auto">
          <a:xfrm>
            <a:off x="0" y="873076"/>
            <a:ext cx="9144000" cy="5168931"/>
          </a:xfrm>
          <a:prstGeom prst="rect">
            <a:avLst/>
          </a:prstGeom>
          <a:noFill/>
          <a:ln w="9525">
            <a:noFill/>
            <a:miter lim="800000"/>
            <a:headEnd/>
            <a:tailEnd/>
          </a:ln>
        </p:spPr>
        <p:txBody>
          <a:bodyPr lIns="0" tIns="0" rIns="0" bIns="0"/>
          <a:lstStyle/>
          <a:p>
            <a:pPr marL="342619" indent="-342619">
              <a:lnSpc>
                <a:spcPct val="80000"/>
              </a:lnSpc>
              <a:spcAft>
                <a:spcPct val="20000"/>
              </a:spcAft>
              <a:buClr>
                <a:schemeClr val="accent1"/>
              </a:buClr>
              <a:buFont typeface="Times" pitchFamily="18" charset="0"/>
              <a:buChar char="•"/>
            </a:pPr>
            <a:r>
              <a:rPr lang="tr-TR" sz="3600" b="1" dirty="0" smtClean="0">
                <a:solidFill>
                  <a:srgbClr val="FF0000"/>
                </a:solidFill>
                <a:latin typeface="Calibri" pitchFamily="34" charset="0"/>
                <a:cs typeface="Arial" charset="0"/>
              </a:rPr>
              <a:t>İnsan Haklarının Öznesi</a:t>
            </a:r>
            <a:endParaRPr lang="en-GB" sz="3200" dirty="0">
              <a:solidFill>
                <a:srgbClr val="000000"/>
              </a:solidFill>
              <a:latin typeface="Calibri" pitchFamily="34" charset="0"/>
              <a:cs typeface="Arial" charset="0"/>
            </a:endParaRPr>
          </a:p>
          <a:p>
            <a:pPr marL="342619" indent="-342619">
              <a:lnSpc>
                <a:spcPct val="80000"/>
              </a:lnSpc>
              <a:spcAft>
                <a:spcPct val="20000"/>
              </a:spcAft>
              <a:buClr>
                <a:schemeClr val="accent1"/>
              </a:buClr>
            </a:pPr>
            <a:r>
              <a:rPr lang="en-GB" sz="3200" dirty="0">
                <a:solidFill>
                  <a:srgbClr val="000000"/>
                </a:solidFill>
                <a:latin typeface="Calibri" pitchFamily="34" charset="0"/>
                <a:cs typeface="Arial" charset="0"/>
              </a:rPr>
              <a:t>	</a:t>
            </a:r>
            <a:r>
              <a:rPr lang="tr-TR" sz="3200" dirty="0" smtClean="0">
                <a:solidFill>
                  <a:srgbClr val="000000"/>
                </a:solidFill>
                <a:latin typeface="Calibri" pitchFamily="34" charset="0"/>
                <a:cs typeface="Arial" charset="0"/>
              </a:rPr>
              <a:t>Çocuk, kadın, erkek (ve her türlü halleri – engelli, yaşlı, yoksul, vs )</a:t>
            </a:r>
            <a:r>
              <a:rPr lang="tr-TR" sz="2800" dirty="0" smtClean="0">
                <a:solidFill>
                  <a:srgbClr val="000000"/>
                </a:solidFill>
                <a:latin typeface="Calibri" pitchFamily="34" charset="0"/>
                <a:cs typeface="Arial" charset="0"/>
              </a:rPr>
              <a:t> </a:t>
            </a:r>
            <a:endParaRPr lang="en-GB" sz="3200" dirty="0">
              <a:solidFill>
                <a:srgbClr val="000000"/>
              </a:solidFill>
              <a:latin typeface="Calibri" pitchFamily="34" charset="0"/>
              <a:cs typeface="Arial" charset="0"/>
            </a:endParaRPr>
          </a:p>
          <a:p>
            <a:pPr marL="342619" indent="-342619">
              <a:lnSpc>
                <a:spcPct val="80000"/>
              </a:lnSpc>
              <a:spcAft>
                <a:spcPct val="20000"/>
              </a:spcAft>
              <a:buClr>
                <a:schemeClr val="accent1"/>
              </a:buClr>
              <a:buFont typeface="Times" pitchFamily="18" charset="0"/>
              <a:buChar char="•"/>
            </a:pPr>
            <a:r>
              <a:rPr lang="tr-TR" sz="3600" b="1" dirty="0" smtClean="0">
                <a:solidFill>
                  <a:srgbClr val="FF0000"/>
                </a:solidFill>
                <a:latin typeface="Calibri" pitchFamily="34" charset="0"/>
                <a:cs typeface="Arial" charset="0"/>
              </a:rPr>
              <a:t>Haklar</a:t>
            </a:r>
            <a:endParaRPr lang="en-GB" sz="3200" b="1" dirty="0">
              <a:solidFill>
                <a:srgbClr val="FF0000"/>
              </a:solidFill>
              <a:latin typeface="Calibri" pitchFamily="34" charset="0"/>
              <a:cs typeface="Arial" charset="0"/>
            </a:endParaRPr>
          </a:p>
          <a:p>
            <a:pPr marL="342619" indent="-342619">
              <a:lnSpc>
                <a:spcPct val="80000"/>
              </a:lnSpc>
              <a:spcAft>
                <a:spcPct val="20000"/>
              </a:spcAft>
              <a:buClr>
                <a:schemeClr val="accent1"/>
              </a:buClr>
            </a:pPr>
            <a:r>
              <a:rPr lang="en-GB" sz="2800" dirty="0">
                <a:solidFill>
                  <a:srgbClr val="000000"/>
                </a:solidFill>
                <a:latin typeface="Calibri" pitchFamily="34" charset="0"/>
                <a:cs typeface="Arial" charset="0"/>
              </a:rPr>
              <a:t>	</a:t>
            </a:r>
            <a:r>
              <a:rPr lang="tr-TR" sz="2800" dirty="0" smtClean="0">
                <a:solidFill>
                  <a:srgbClr val="000000"/>
                </a:solidFill>
                <a:latin typeface="Calibri" pitchFamily="34" charset="0"/>
                <a:cs typeface="Arial" charset="0"/>
              </a:rPr>
              <a:t>Tüm insan hakları sözleşmelerinde yer alan uluslararası insan hakları olarak tanımlanır.  </a:t>
            </a:r>
            <a:endParaRPr lang="en-GB" sz="2800" dirty="0">
              <a:solidFill>
                <a:srgbClr val="000000"/>
              </a:solidFill>
              <a:latin typeface="Calibri" pitchFamily="34" charset="0"/>
              <a:cs typeface="Arial" charset="0"/>
            </a:endParaRPr>
          </a:p>
          <a:p>
            <a:pPr marL="342619" indent="-342619">
              <a:lnSpc>
                <a:spcPct val="80000"/>
              </a:lnSpc>
              <a:spcAft>
                <a:spcPct val="20000"/>
              </a:spcAft>
              <a:buClr>
                <a:schemeClr val="accent1"/>
              </a:buClr>
              <a:buFont typeface="Times" pitchFamily="18" charset="0"/>
              <a:buChar char="•"/>
            </a:pPr>
            <a:r>
              <a:rPr lang="en-GB" sz="3600" b="1" dirty="0" err="1" smtClean="0">
                <a:solidFill>
                  <a:srgbClr val="FF0000"/>
                </a:solidFill>
                <a:latin typeface="Calibri" pitchFamily="34" charset="0"/>
                <a:cs typeface="Arial" charset="0"/>
              </a:rPr>
              <a:t>Progra</a:t>
            </a:r>
            <a:r>
              <a:rPr lang="tr-TR" sz="3600" b="1" dirty="0" smtClean="0">
                <a:solidFill>
                  <a:srgbClr val="FF0000"/>
                </a:solidFill>
                <a:latin typeface="Calibri" pitchFamily="34" charset="0"/>
                <a:cs typeface="Arial" charset="0"/>
              </a:rPr>
              <a:t>mlama</a:t>
            </a:r>
            <a:endParaRPr lang="tr-TR" sz="3200" b="1" dirty="0" smtClean="0">
              <a:solidFill>
                <a:srgbClr val="000000"/>
              </a:solidFill>
              <a:latin typeface="Calibri" pitchFamily="34" charset="0"/>
              <a:cs typeface="Arial" charset="0"/>
            </a:endParaRPr>
          </a:p>
          <a:p>
            <a:pPr marL="342619" indent="-342619">
              <a:lnSpc>
                <a:spcPct val="80000"/>
              </a:lnSpc>
              <a:spcAft>
                <a:spcPct val="20000"/>
              </a:spcAft>
              <a:buClr>
                <a:schemeClr val="accent1"/>
              </a:buClr>
              <a:buFont typeface="Times" pitchFamily="18" charset="0"/>
              <a:buChar char="•"/>
            </a:pPr>
            <a:r>
              <a:rPr lang="tr-TR" sz="2800" dirty="0" smtClean="0">
                <a:solidFill>
                  <a:srgbClr val="000000"/>
                </a:solidFill>
                <a:latin typeface="Calibri" pitchFamily="34" charset="0"/>
                <a:cs typeface="Arial" charset="0"/>
              </a:rPr>
              <a:t>Belirli bir hedef ve amaca yönelik olarak yapılan ve kalkınma pratiklerini  içeren, bir </a:t>
            </a:r>
            <a:r>
              <a:rPr lang="tr-TR" sz="2800" dirty="0">
                <a:solidFill>
                  <a:srgbClr val="000000"/>
                </a:solidFill>
                <a:latin typeface="Calibri" pitchFamily="34" charset="0"/>
                <a:cs typeface="Arial" charset="0"/>
              </a:rPr>
              <a:t>seri faaliyetin yönetimi ( analiz, planlama, uygulama ve izleme de dahil olmak </a:t>
            </a:r>
            <a:r>
              <a:rPr lang="tr-TR" sz="2800" dirty="0" smtClean="0">
                <a:solidFill>
                  <a:srgbClr val="000000"/>
                </a:solidFill>
                <a:latin typeface="Calibri" pitchFamily="34" charset="0"/>
                <a:cs typeface="Arial" charset="0"/>
              </a:rPr>
              <a:t>üzere)</a:t>
            </a:r>
            <a:endParaRPr lang="en-GB" sz="3200" dirty="0">
              <a:latin typeface="Calibri" pitchFamily="34" charset="0"/>
              <a:cs typeface="Arial" charset="0"/>
            </a:endParaRPr>
          </a:p>
          <a:p>
            <a:pPr marL="342619" indent="-342619">
              <a:lnSpc>
                <a:spcPct val="110000"/>
              </a:lnSpc>
              <a:spcAft>
                <a:spcPct val="20000"/>
              </a:spcAft>
              <a:buClr>
                <a:schemeClr val="accent1"/>
              </a:buClr>
              <a:buFont typeface="Times" pitchFamily="18" charset="0"/>
              <a:buChar char="•"/>
            </a:pPr>
            <a:endParaRPr lang="en-GB" sz="2800" dirty="0">
              <a:solidFill>
                <a:srgbClr val="00000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285720" y="0"/>
            <a:ext cx="8429684" cy="6858000"/>
          </a:xfrm>
          <a:prstGeom prst="rect">
            <a:avLst/>
          </a:prstGeom>
          <a:noFill/>
          <a:ln w="9525">
            <a:noFill/>
            <a:miter lim="800000"/>
            <a:headEnd/>
            <a:tailEnd/>
          </a:ln>
        </p:spPr>
      </p:pic>
      <p:sp>
        <p:nvSpPr>
          <p:cNvPr id="5" name="Oval 4"/>
          <p:cNvSpPr/>
          <p:nvPr/>
        </p:nvSpPr>
        <p:spPr>
          <a:xfrm>
            <a:off x="5940431" y="2924175"/>
            <a:ext cx="2592388" cy="1871663"/>
          </a:xfrm>
          <a:prstGeom prst="ellipse">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363" tIns="45684" rIns="91363" bIns="45684" anchor="ctr"/>
          <a:lstStyle/>
          <a:p>
            <a:pPr algn="ctr">
              <a:defRPr/>
            </a:pPr>
            <a:endParaRPr lang="en-GB" dirty="0"/>
          </a:p>
        </p:txBody>
      </p:sp>
      <p:sp>
        <p:nvSpPr>
          <p:cNvPr id="6" name="TextBox 5"/>
          <p:cNvSpPr txBox="1"/>
          <p:nvPr/>
        </p:nvSpPr>
        <p:spPr>
          <a:xfrm>
            <a:off x="1758602" y="1558812"/>
            <a:ext cx="1571636" cy="969423"/>
          </a:xfrm>
          <a:prstGeom prst="rect">
            <a:avLst/>
          </a:prstGeom>
          <a:solidFill>
            <a:schemeClr val="accent1"/>
          </a:solidFill>
        </p:spPr>
        <p:txBody>
          <a:bodyPr wrap="square" lIns="91363" tIns="45684" rIns="91363" bIns="45684" rtlCol="0">
            <a:spAutoFit/>
          </a:bodyPr>
          <a:lstStyle/>
          <a:p>
            <a:r>
              <a:rPr lang="tr-TR" sz="1400" dirty="0" smtClean="0">
                <a:solidFill>
                  <a:schemeClr val="bg1"/>
                </a:solidFill>
              </a:rPr>
              <a:t>İzleme Değerlendirme ve Öğrenme</a:t>
            </a:r>
          </a:p>
          <a:p>
            <a:endParaRPr lang="tr-TR" sz="1400" dirty="0">
              <a:solidFill>
                <a:schemeClr val="bg1"/>
              </a:solidFill>
            </a:endParaRPr>
          </a:p>
        </p:txBody>
      </p:sp>
      <p:sp>
        <p:nvSpPr>
          <p:cNvPr id="7" name="TextBox 6"/>
          <p:cNvSpPr txBox="1"/>
          <p:nvPr/>
        </p:nvSpPr>
        <p:spPr>
          <a:xfrm>
            <a:off x="1357296" y="4429135"/>
            <a:ext cx="1571636" cy="738591"/>
          </a:xfrm>
          <a:prstGeom prst="rect">
            <a:avLst/>
          </a:prstGeom>
          <a:solidFill>
            <a:schemeClr val="accent1"/>
          </a:solidFill>
        </p:spPr>
        <p:txBody>
          <a:bodyPr wrap="square" lIns="91363" tIns="45684" rIns="91363" bIns="45684" rtlCol="0">
            <a:spAutoFit/>
          </a:bodyPr>
          <a:lstStyle/>
          <a:p>
            <a:pPr algn="ctr"/>
            <a:endParaRPr lang="tr-TR" sz="1400" dirty="0" smtClean="0">
              <a:solidFill>
                <a:schemeClr val="bg1"/>
              </a:solidFill>
            </a:endParaRPr>
          </a:p>
          <a:p>
            <a:pPr algn="ctr"/>
            <a:r>
              <a:rPr lang="tr-TR" sz="1400" dirty="0" smtClean="0">
                <a:solidFill>
                  <a:schemeClr val="bg1"/>
                </a:solidFill>
              </a:rPr>
              <a:t>Uygulama </a:t>
            </a:r>
          </a:p>
          <a:p>
            <a:endParaRPr lang="tr-TR" sz="1400" dirty="0">
              <a:solidFill>
                <a:schemeClr val="bg1"/>
              </a:solidFill>
            </a:endParaRPr>
          </a:p>
        </p:txBody>
      </p:sp>
      <p:sp>
        <p:nvSpPr>
          <p:cNvPr id="8" name="TextBox 7"/>
          <p:cNvSpPr txBox="1"/>
          <p:nvPr/>
        </p:nvSpPr>
        <p:spPr>
          <a:xfrm>
            <a:off x="4009319" y="3054965"/>
            <a:ext cx="1285884" cy="1077145"/>
          </a:xfrm>
          <a:prstGeom prst="rect">
            <a:avLst/>
          </a:prstGeom>
          <a:solidFill>
            <a:schemeClr val="accent1"/>
          </a:solidFill>
        </p:spPr>
        <p:txBody>
          <a:bodyPr wrap="square" lIns="91363" tIns="45684" rIns="91363" bIns="45684" rtlCol="0">
            <a:spAutoFit/>
          </a:bodyPr>
          <a:lstStyle/>
          <a:p>
            <a:r>
              <a:rPr lang="tr-TR" sz="1000" dirty="0" smtClean="0">
                <a:solidFill>
                  <a:schemeClr val="bg1"/>
                </a:solidFill>
              </a:rPr>
              <a:t>İnsan hakları prensipleri hakkında anlayış ve </a:t>
            </a:r>
            <a:r>
              <a:rPr lang="tr-TR" sz="1000" dirty="0" err="1" smtClean="0">
                <a:solidFill>
                  <a:schemeClr val="bg1"/>
                </a:solidFill>
              </a:rPr>
              <a:t>farkındalık</a:t>
            </a:r>
            <a:r>
              <a:rPr lang="tr-TR" sz="1100" dirty="0" smtClean="0">
                <a:solidFill>
                  <a:schemeClr val="bg1"/>
                </a:solidFill>
              </a:rPr>
              <a:t> </a:t>
            </a:r>
          </a:p>
          <a:p>
            <a:r>
              <a:rPr lang="tr-TR" sz="1100" dirty="0" smtClean="0">
                <a:solidFill>
                  <a:schemeClr val="bg1"/>
                </a:solidFill>
              </a:rPr>
              <a:t>(Engelli hakları sözleşmesi)</a:t>
            </a:r>
          </a:p>
          <a:p>
            <a:endParaRPr lang="tr-TR" sz="1100" dirty="0">
              <a:solidFill>
                <a:schemeClr val="bg1"/>
              </a:solidFill>
            </a:endParaRPr>
          </a:p>
        </p:txBody>
      </p:sp>
      <p:sp>
        <p:nvSpPr>
          <p:cNvPr id="9" name="TextBox 8"/>
          <p:cNvSpPr txBox="1"/>
          <p:nvPr/>
        </p:nvSpPr>
        <p:spPr>
          <a:xfrm>
            <a:off x="6429388" y="3357566"/>
            <a:ext cx="1285884" cy="769369"/>
          </a:xfrm>
          <a:prstGeom prst="rect">
            <a:avLst/>
          </a:prstGeom>
          <a:solidFill>
            <a:schemeClr val="accent1"/>
          </a:solidFill>
        </p:spPr>
        <p:txBody>
          <a:bodyPr wrap="square" lIns="91363" tIns="45684" rIns="91363" bIns="45684" rtlCol="0">
            <a:spAutoFit/>
          </a:bodyPr>
          <a:lstStyle/>
          <a:p>
            <a:r>
              <a:rPr lang="tr-TR" sz="1100" dirty="0" smtClean="0">
                <a:solidFill>
                  <a:schemeClr val="bg1"/>
                </a:solidFill>
              </a:rPr>
              <a:t>Hak bakımından  Durum Değerlendirmesi ve Analizi </a:t>
            </a:r>
            <a:endParaRPr lang="tr-TR" sz="1100" dirty="0">
              <a:solidFill>
                <a:schemeClr val="bg1"/>
              </a:solidFill>
            </a:endParaRPr>
          </a:p>
        </p:txBody>
      </p:sp>
      <p:sp>
        <p:nvSpPr>
          <p:cNvPr id="10" name="TextBox 9"/>
          <p:cNvSpPr txBox="1"/>
          <p:nvPr/>
        </p:nvSpPr>
        <p:spPr>
          <a:xfrm>
            <a:off x="4643438" y="5429266"/>
            <a:ext cx="1571636" cy="538536"/>
          </a:xfrm>
          <a:prstGeom prst="rect">
            <a:avLst/>
          </a:prstGeom>
          <a:solidFill>
            <a:schemeClr val="accent1"/>
          </a:solidFill>
        </p:spPr>
        <p:txBody>
          <a:bodyPr wrap="square" lIns="91363" tIns="45684" rIns="91363" bIns="45684" rtlCol="0">
            <a:spAutoFit/>
          </a:bodyPr>
          <a:lstStyle/>
          <a:p>
            <a:r>
              <a:rPr lang="tr-TR" sz="1400" dirty="0" smtClean="0">
                <a:solidFill>
                  <a:schemeClr val="bg1"/>
                </a:solidFill>
              </a:rPr>
              <a:t>Planlama </a:t>
            </a:r>
          </a:p>
          <a:p>
            <a:endParaRPr lang="tr-TR" sz="14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684219" y="1773244"/>
            <a:ext cx="7772400" cy="3170237"/>
          </a:xfrm>
        </p:spPr>
        <p:txBody>
          <a:bodyPr/>
          <a:lstStyle/>
          <a:p>
            <a:r>
              <a:rPr lang="tr-TR" sz="9600" b="1" dirty="0" smtClean="0"/>
              <a:t>Dört Analiz Aracı</a:t>
            </a:r>
            <a:endParaRPr lang="en-GB" sz="66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260352"/>
          <a:ext cx="9144000" cy="6644640"/>
        </p:xfrm>
        <a:graphic>
          <a:graphicData uri="http://schemas.openxmlformats.org/drawingml/2006/table">
            <a:tbl>
              <a:tblPr/>
              <a:tblGrid>
                <a:gridCol w="2370224"/>
                <a:gridCol w="6773776"/>
              </a:tblGrid>
              <a:tr h="1615440">
                <a:tc>
                  <a:txBody>
                    <a:bodyPr/>
                    <a:lstStyle/>
                    <a:p>
                      <a:pPr>
                        <a:lnSpc>
                          <a:spcPct val="115000"/>
                        </a:lnSpc>
                        <a:spcAft>
                          <a:spcPts val="0"/>
                        </a:spcAft>
                      </a:pPr>
                      <a:r>
                        <a:rPr lang="tr-TR" sz="2400" b="1" kern="1200" dirty="0" smtClean="0">
                          <a:solidFill>
                            <a:srgbClr val="000000"/>
                          </a:solidFill>
                          <a:latin typeface="Calibri"/>
                          <a:ea typeface="Times New Roman"/>
                          <a:cs typeface="Arial"/>
                        </a:rPr>
                        <a:t>Nedensel</a:t>
                      </a:r>
                      <a:r>
                        <a:rPr lang="tr-TR" sz="2400" b="1" kern="1200" baseline="0" dirty="0" smtClean="0">
                          <a:solidFill>
                            <a:srgbClr val="000000"/>
                          </a:solidFill>
                          <a:latin typeface="Calibri"/>
                          <a:ea typeface="Times New Roman"/>
                          <a:cs typeface="Arial"/>
                        </a:rPr>
                        <a:t> Analiz</a:t>
                      </a:r>
                      <a:endParaRPr lang="en-GB" sz="2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4E7"/>
                    </a:solidFill>
                  </a:tcPr>
                </a:tc>
                <a:tc>
                  <a:txBody>
                    <a:bodyPr/>
                    <a:lstStyle/>
                    <a:p>
                      <a:pPr>
                        <a:spcAft>
                          <a:spcPts val="0"/>
                        </a:spcAft>
                      </a:pPr>
                      <a:r>
                        <a:rPr lang="tr-TR" sz="2000" kern="1200" dirty="0" smtClean="0">
                          <a:solidFill>
                            <a:srgbClr val="000000"/>
                          </a:solidFill>
                          <a:latin typeface="Calibri"/>
                          <a:ea typeface="Times New Roman"/>
                          <a:cs typeface="Arial"/>
                        </a:rPr>
                        <a:t>Hak sahiplerinin</a:t>
                      </a:r>
                      <a:r>
                        <a:rPr lang="tr-TR" sz="2000" kern="1200" baseline="0" dirty="0" smtClean="0">
                          <a:solidFill>
                            <a:srgbClr val="000000"/>
                          </a:solidFill>
                          <a:latin typeface="Calibri"/>
                          <a:ea typeface="Times New Roman"/>
                          <a:cs typeface="Arial"/>
                        </a:rPr>
                        <a:t> karşı karşıya kaldıkları bir sorunun nedenlerini tespit eder ve görünen nedenlerin ötesine bakabilmemizi, temel ve kök nedenleri tanımlamamıza ve kimlerin bu sorunun içine dahil olduğunu, nasıl bir bağlantı olduğunu belirlememize yardımcı olur. </a:t>
                      </a:r>
                      <a:endParaRPr lang="en-GB" sz="1800" dirty="0">
                        <a:latin typeface="Calibri"/>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4E7"/>
                    </a:solidFill>
                  </a:tcPr>
                </a:tc>
              </a:tr>
              <a:tr h="1310640">
                <a:tc>
                  <a:txBody>
                    <a:bodyPr/>
                    <a:lstStyle/>
                    <a:p>
                      <a:pPr>
                        <a:lnSpc>
                          <a:spcPct val="115000"/>
                        </a:lnSpc>
                        <a:spcAft>
                          <a:spcPts val="0"/>
                        </a:spcAft>
                      </a:pPr>
                      <a:r>
                        <a:rPr lang="tr-TR" sz="2400" b="1" kern="1200" dirty="0" smtClean="0">
                          <a:solidFill>
                            <a:srgbClr val="000000"/>
                          </a:solidFill>
                          <a:latin typeface="Calibri"/>
                          <a:ea typeface="Times New Roman"/>
                          <a:cs typeface="Arial"/>
                        </a:rPr>
                        <a:t>Hakların Belirlenmesi</a:t>
                      </a:r>
                      <a:endParaRPr lang="en-GB" sz="2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4FAF1"/>
                    </a:solidFill>
                  </a:tcPr>
                </a:tc>
                <a:tc>
                  <a:txBody>
                    <a:bodyPr/>
                    <a:lstStyle/>
                    <a:p>
                      <a:pPr>
                        <a:spcAft>
                          <a:spcPts val="0"/>
                        </a:spcAft>
                      </a:pPr>
                      <a:r>
                        <a:rPr lang="tr-TR" sz="2000" kern="1200" dirty="0" smtClean="0">
                          <a:solidFill>
                            <a:srgbClr val="000000"/>
                          </a:solidFill>
                          <a:latin typeface="Calibri"/>
                          <a:ea typeface="Times New Roman"/>
                          <a:cs typeface="Arial"/>
                        </a:rPr>
                        <a:t>Bizleri hak ve hukusal</a:t>
                      </a:r>
                      <a:r>
                        <a:rPr lang="tr-TR" sz="2000" kern="1200" baseline="0" dirty="0" smtClean="0">
                          <a:solidFill>
                            <a:srgbClr val="000000"/>
                          </a:solidFill>
                          <a:latin typeface="Calibri"/>
                          <a:ea typeface="Times New Roman"/>
                          <a:cs typeface="Arial"/>
                        </a:rPr>
                        <a:t> çerçeve hakkında, hakların birbirlerine bağlı olmasına ve hak sahiplerinin haklarını kullanabilmelerinin standartlarının belirlenmesi konusunda düşünmemize yardımcı olur. </a:t>
                      </a:r>
                      <a:endParaRPr lang="en-GB" sz="1800" dirty="0">
                        <a:latin typeface="Calibri"/>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4FAF1"/>
                    </a:solidFill>
                  </a:tcPr>
                </a:tc>
              </a:tr>
              <a:tr h="2225040">
                <a:tc>
                  <a:txBody>
                    <a:bodyPr/>
                    <a:lstStyle/>
                    <a:p>
                      <a:pPr>
                        <a:lnSpc>
                          <a:spcPct val="115000"/>
                        </a:lnSpc>
                        <a:spcAft>
                          <a:spcPts val="0"/>
                        </a:spcAft>
                      </a:pPr>
                      <a:r>
                        <a:rPr lang="tr-TR" sz="2400" b="1" kern="1200" dirty="0" smtClean="0">
                          <a:solidFill>
                            <a:srgbClr val="000000"/>
                          </a:solidFill>
                          <a:latin typeface="Calibri"/>
                          <a:ea typeface="Times New Roman"/>
                          <a:cs typeface="Arial"/>
                        </a:rPr>
                        <a:t>Sorumluluk Sahipleri Haritalama </a:t>
                      </a:r>
                      <a:endParaRPr lang="en-GB" sz="2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DB"/>
                    </a:solidFill>
                  </a:tcPr>
                </a:tc>
                <a:tc>
                  <a:txBody>
                    <a:bodyPr/>
                    <a:lstStyle/>
                    <a:p>
                      <a:pPr>
                        <a:spcAft>
                          <a:spcPts val="0"/>
                        </a:spcAft>
                      </a:pPr>
                      <a:r>
                        <a:rPr lang="tr-TR" sz="2000" kern="1200" dirty="0" smtClean="0">
                          <a:solidFill>
                            <a:srgbClr val="000000"/>
                          </a:solidFill>
                          <a:latin typeface="Calibri"/>
                          <a:ea typeface="Times New Roman"/>
                          <a:cs typeface="Arial"/>
                        </a:rPr>
                        <a:t>Bize şu konularda yardımcı olur:</a:t>
                      </a:r>
                      <a:endParaRPr lang="en-GB" sz="2000" dirty="0">
                        <a:latin typeface="Calibri"/>
                      </a:endParaRPr>
                    </a:p>
                    <a:p>
                      <a:pPr marL="342900" lvl="0" indent="-342900">
                        <a:spcAft>
                          <a:spcPts val="0"/>
                        </a:spcAft>
                        <a:buFont typeface="Symbol"/>
                        <a:buChar char=""/>
                      </a:pPr>
                      <a:r>
                        <a:rPr lang="tr-TR" sz="2000" kern="1200" dirty="0" smtClean="0">
                          <a:solidFill>
                            <a:srgbClr val="000000"/>
                          </a:solidFill>
                          <a:latin typeface="Calibri"/>
                          <a:ea typeface="Times New Roman"/>
                          <a:cs typeface="Arial"/>
                        </a:rPr>
                        <a:t>söz konusu haklar hakkında kimin sorumluluk</a:t>
                      </a:r>
                      <a:r>
                        <a:rPr lang="tr-TR" sz="2000" kern="1200" baseline="0" dirty="0" smtClean="0">
                          <a:solidFill>
                            <a:srgbClr val="000000"/>
                          </a:solidFill>
                          <a:latin typeface="Calibri"/>
                          <a:ea typeface="Times New Roman"/>
                          <a:cs typeface="Arial"/>
                        </a:rPr>
                        <a:t> alması gerektiği ve farklı sorumluluk sahipleri arasında nasıl bir bağ olduğunu </a:t>
                      </a:r>
                      <a:r>
                        <a:rPr lang="tr-TR" sz="2000" kern="1200" dirty="0" smtClean="0">
                          <a:solidFill>
                            <a:srgbClr val="000000"/>
                          </a:solidFill>
                          <a:latin typeface="Calibri"/>
                          <a:ea typeface="Times New Roman"/>
                          <a:cs typeface="Arial"/>
                        </a:rPr>
                        <a:t>görmemize ya</a:t>
                      </a:r>
                      <a:r>
                        <a:rPr lang="tr-TR" sz="2000" kern="1200" baseline="0" dirty="0" smtClean="0">
                          <a:solidFill>
                            <a:srgbClr val="000000"/>
                          </a:solidFill>
                          <a:latin typeface="Calibri"/>
                          <a:ea typeface="Times New Roman"/>
                          <a:cs typeface="Arial"/>
                        </a:rPr>
                        <a:t> da görmeye başlamamıza yardımcı olur.</a:t>
                      </a:r>
                      <a:endParaRPr lang="en-GB" sz="2000" dirty="0">
                        <a:latin typeface="Calibri"/>
                        <a:ea typeface="Calibri"/>
                        <a:cs typeface="Times New Roman"/>
                      </a:endParaRPr>
                    </a:p>
                    <a:p>
                      <a:pPr marL="342900" lvl="0" indent="-342900">
                        <a:spcAft>
                          <a:spcPts val="0"/>
                        </a:spcAft>
                        <a:buFont typeface="Symbol"/>
                        <a:buChar char=""/>
                      </a:pPr>
                      <a:r>
                        <a:rPr lang="tr-TR" sz="2000" kern="1200" dirty="0" smtClean="0">
                          <a:solidFill>
                            <a:srgbClr val="000000"/>
                          </a:solidFill>
                          <a:latin typeface="Calibri"/>
                          <a:ea typeface="Times New Roman"/>
                          <a:cs typeface="Arial"/>
                        </a:rPr>
                        <a:t>Kimin</a:t>
                      </a:r>
                      <a:r>
                        <a:rPr lang="tr-TR" sz="2000" kern="1200" baseline="0" dirty="0" smtClean="0">
                          <a:solidFill>
                            <a:srgbClr val="000000"/>
                          </a:solidFill>
                          <a:latin typeface="Calibri"/>
                          <a:ea typeface="Times New Roman"/>
                          <a:cs typeface="Arial"/>
                        </a:rPr>
                        <a:t> ne sorumluluğu üstleneceğini belirlememize yardımcı olur. </a:t>
                      </a:r>
                      <a:endParaRPr lang="en-GB" sz="20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BDB"/>
                    </a:solidFill>
                  </a:tcPr>
                </a:tc>
              </a:tr>
              <a:tr h="1493520">
                <a:tc>
                  <a:txBody>
                    <a:bodyPr/>
                    <a:lstStyle/>
                    <a:p>
                      <a:pPr>
                        <a:lnSpc>
                          <a:spcPct val="115000"/>
                        </a:lnSpc>
                        <a:spcAft>
                          <a:spcPts val="0"/>
                        </a:spcAft>
                      </a:pPr>
                      <a:r>
                        <a:rPr lang="tr-TR" sz="2400" b="1" kern="1200" dirty="0" smtClean="0">
                          <a:solidFill>
                            <a:srgbClr val="000000"/>
                          </a:solidFill>
                          <a:latin typeface="Calibri"/>
                          <a:ea typeface="Times New Roman"/>
                          <a:cs typeface="Arial"/>
                        </a:rPr>
                        <a:t>Kapasite Boşluk Analizi</a:t>
                      </a:r>
                      <a:endParaRPr lang="en-GB" sz="2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DEF1"/>
                    </a:solidFill>
                  </a:tcPr>
                </a:tc>
                <a:tc>
                  <a:txBody>
                    <a:bodyPr/>
                    <a:lstStyle/>
                    <a:p>
                      <a:pPr>
                        <a:lnSpc>
                          <a:spcPct val="115000"/>
                        </a:lnSpc>
                        <a:spcAft>
                          <a:spcPts val="0"/>
                        </a:spcAft>
                      </a:pPr>
                      <a:r>
                        <a:rPr lang="tr-TR" sz="2000" kern="1200" dirty="0" smtClean="0">
                          <a:solidFill>
                            <a:srgbClr val="000000"/>
                          </a:solidFill>
                          <a:latin typeface="Calibri"/>
                          <a:ea typeface="Times New Roman"/>
                          <a:cs typeface="Arial"/>
                        </a:rPr>
                        <a:t>Sadece kaynak</a:t>
                      </a:r>
                      <a:r>
                        <a:rPr lang="tr-TR" sz="2000" kern="1200" baseline="0" dirty="0" smtClean="0">
                          <a:solidFill>
                            <a:srgbClr val="000000"/>
                          </a:solidFill>
                          <a:latin typeface="Calibri"/>
                          <a:ea typeface="Times New Roman"/>
                          <a:cs typeface="Arial"/>
                        </a:rPr>
                        <a:t> kısıtlarının tespit edilmesi konusunda bir formül sunmakla kalmaz, aynı zamanda kişisel motivasyon ve harekete geçirecek otoritenin, insan kaynaları  ve örgütsel yönleri hakkında formül sunar. </a:t>
                      </a:r>
                      <a:endParaRPr lang="en-GB" sz="20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EFF8"/>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85728" y="357170"/>
          <a:ext cx="8358217" cy="6072213"/>
        </p:xfrm>
        <a:graphic>
          <a:graphicData uri="http://schemas.openxmlformats.org/drawingml/2006/table">
            <a:tbl>
              <a:tblPr firstRow="1" bandRow="1">
                <a:tableStyleId>{5C22544A-7EE6-4342-B048-85BDC9FD1C3A}</a:tableStyleId>
              </a:tblPr>
              <a:tblGrid>
                <a:gridCol w="2904097"/>
                <a:gridCol w="5454120"/>
              </a:tblGrid>
              <a:tr h="6072213">
                <a:tc>
                  <a:txBody>
                    <a:bodyPr/>
                    <a:lstStyle/>
                    <a:p>
                      <a:r>
                        <a:rPr lang="tr-TR" sz="4800" b="1" dirty="0" smtClean="0">
                          <a:solidFill>
                            <a:schemeClr val="tx1"/>
                          </a:solidFill>
                          <a:latin typeface="Arial" pitchFamily="34" charset="0"/>
                          <a:cs typeface="Arial" pitchFamily="34" charset="0"/>
                        </a:rPr>
                        <a:t>Nedensel</a:t>
                      </a:r>
                      <a:r>
                        <a:rPr lang="tr-TR" sz="4800" b="1" baseline="0" dirty="0" smtClean="0">
                          <a:solidFill>
                            <a:schemeClr val="tx1"/>
                          </a:solidFill>
                          <a:latin typeface="Arial" pitchFamily="34" charset="0"/>
                          <a:cs typeface="Arial" pitchFamily="34" charset="0"/>
                        </a:rPr>
                        <a:t> Analiz </a:t>
                      </a:r>
                      <a:endParaRPr lang="en-GB" sz="4800" b="1" dirty="0">
                        <a:solidFill>
                          <a:schemeClr val="tx1"/>
                        </a:solidFill>
                        <a:latin typeface="Arial" pitchFamily="34" charset="0"/>
                        <a:cs typeface="Arial" pitchFamily="34" charset="0"/>
                      </a:endParaRPr>
                    </a:p>
                  </a:txBody>
                  <a:tcPr>
                    <a:solidFill>
                      <a:srgbClr val="FFC000">
                        <a:alpha val="20000"/>
                      </a:srgbClr>
                    </a:solidFill>
                  </a:tcPr>
                </a:tc>
                <a:tc>
                  <a:txBody>
                    <a:bodyPr/>
                    <a:lstStyle/>
                    <a:p>
                      <a:pPr marL="176213" indent="-176213">
                        <a:buFont typeface="Arial" pitchFamily="34" charset="0"/>
                        <a:buNone/>
                      </a:pPr>
                      <a:r>
                        <a:rPr lang="tr-TR" sz="3200" dirty="0" smtClean="0">
                          <a:solidFill>
                            <a:schemeClr val="tx1"/>
                          </a:solidFill>
                          <a:latin typeface="Arial" pitchFamily="34" charset="0"/>
                          <a:cs typeface="Arial" pitchFamily="34" charset="0"/>
                        </a:rPr>
                        <a:t>Bir</a:t>
                      </a:r>
                      <a:r>
                        <a:rPr lang="tr-TR" sz="3200" baseline="0" dirty="0" smtClean="0">
                          <a:solidFill>
                            <a:schemeClr val="tx1"/>
                          </a:solidFill>
                          <a:latin typeface="Arial" pitchFamily="34" charset="0"/>
                          <a:cs typeface="Arial" pitchFamily="34" charset="0"/>
                        </a:rPr>
                        <a:t> hakkın hayata </a:t>
                      </a:r>
                      <a:r>
                        <a:rPr lang="tr-TR" sz="3200" baseline="0" dirty="0" err="1" smtClean="0">
                          <a:solidFill>
                            <a:schemeClr val="tx1"/>
                          </a:solidFill>
                          <a:latin typeface="Arial" pitchFamily="34" charset="0"/>
                          <a:cs typeface="Arial" pitchFamily="34" charset="0"/>
                        </a:rPr>
                        <a:t>geçirelememesinde</a:t>
                      </a:r>
                      <a:r>
                        <a:rPr lang="tr-TR" sz="3200" baseline="0" dirty="0" smtClean="0">
                          <a:solidFill>
                            <a:schemeClr val="tx1"/>
                          </a:solidFill>
                          <a:latin typeface="Arial" pitchFamily="34" charset="0"/>
                          <a:cs typeface="Arial" pitchFamily="34" charset="0"/>
                        </a:rPr>
                        <a:t>  görünen sebeplerin ötesine bakmamıza yardımcı olur ve bunun esas sebepleri  ve temel sebebi tanımlamamıza yardımcı olur, paydaş kimdir ve nasıl bir bağlantı vardır</a:t>
                      </a:r>
                      <a:endParaRPr lang="en-GB" sz="3200" dirty="0">
                        <a:solidFill>
                          <a:schemeClr val="tx1"/>
                        </a:solidFill>
                        <a:latin typeface="Arial" pitchFamily="34" charset="0"/>
                        <a:cs typeface="Arial" pitchFamily="34" charset="0"/>
                      </a:endParaRPr>
                    </a:p>
                  </a:txBody>
                  <a:tcPr>
                    <a:solidFill>
                      <a:srgbClr val="FFC000">
                        <a:alpha val="20000"/>
                      </a:srgb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0" y="5368927"/>
            <a:ext cx="9144000" cy="1489075"/>
          </a:xfrm>
          <a:solidFill>
            <a:srgbClr val="00AEEF"/>
          </a:solidFill>
        </p:spPr>
        <p:txBody>
          <a:bodyPr/>
          <a:lstStyle/>
          <a:p>
            <a:pPr eaLnBrk="1" hangingPunct="1"/>
            <a:r>
              <a:rPr lang="tr-TR" sz="2000" dirty="0" smtClean="0">
                <a:solidFill>
                  <a:schemeClr val="bg1"/>
                </a:solidFill>
                <a:latin typeface="Arial" charset="0"/>
                <a:cs typeface="Arial" charset="0"/>
              </a:rPr>
              <a:t>Bizi ilgilendiren konular bir ya da daha fazla </a:t>
            </a:r>
            <a:r>
              <a:rPr lang="en-GB" sz="2000" dirty="0" smtClean="0">
                <a:solidFill>
                  <a:schemeClr val="bg1"/>
                </a:solidFill>
                <a:latin typeface="Arial" charset="0"/>
                <a:cs typeface="Arial" charset="0"/>
              </a:rPr>
              <a:t> </a:t>
            </a:r>
            <a:r>
              <a:rPr lang="tr-TR" sz="2000" u="sng" dirty="0" smtClean="0">
                <a:solidFill>
                  <a:schemeClr val="bg1"/>
                </a:solidFill>
                <a:latin typeface="Arial" charset="0"/>
                <a:cs typeface="Arial" charset="0"/>
              </a:rPr>
              <a:t>görünen</a:t>
            </a:r>
            <a:r>
              <a:rPr lang="en-GB" sz="2000" dirty="0" smtClean="0">
                <a:solidFill>
                  <a:schemeClr val="bg1"/>
                </a:solidFill>
                <a:latin typeface="Arial" charset="0"/>
                <a:cs typeface="Arial" charset="0"/>
              </a:rPr>
              <a:t> </a:t>
            </a:r>
            <a:r>
              <a:rPr lang="tr-TR" sz="2000" dirty="0" smtClean="0">
                <a:solidFill>
                  <a:schemeClr val="bg1"/>
                </a:solidFill>
                <a:latin typeface="Arial" charset="0"/>
                <a:cs typeface="Arial" charset="0"/>
              </a:rPr>
              <a:t>nedenler</a:t>
            </a:r>
            <a:endParaRPr lang="en-GB" sz="2000" dirty="0" smtClean="0">
              <a:solidFill>
                <a:schemeClr val="bg1"/>
              </a:solidFill>
              <a:latin typeface="Arial" charset="0"/>
              <a:cs typeface="Arial" charset="0"/>
            </a:endParaRPr>
          </a:p>
          <a:p>
            <a:pPr eaLnBrk="1" hangingPunct="1"/>
            <a:r>
              <a:rPr lang="tr-TR" sz="2000" dirty="0" smtClean="0">
                <a:solidFill>
                  <a:schemeClr val="bg1"/>
                </a:solidFill>
                <a:latin typeface="Arial" charset="0"/>
                <a:cs typeface="Arial" charset="0"/>
              </a:rPr>
              <a:t>Bu sebeplerin herbirinin kendi nedenleri olabilir</a:t>
            </a:r>
            <a:r>
              <a:rPr lang="en-GB" sz="2000" dirty="0" smtClean="0">
                <a:solidFill>
                  <a:schemeClr val="bg1"/>
                </a:solidFill>
                <a:latin typeface="Arial" charset="0"/>
                <a:cs typeface="Arial" charset="0"/>
              </a:rPr>
              <a:t>: </a:t>
            </a:r>
            <a:r>
              <a:rPr lang="tr-TR" sz="2000" u="sng" dirty="0" smtClean="0">
                <a:solidFill>
                  <a:schemeClr val="bg1"/>
                </a:solidFill>
                <a:latin typeface="Arial" charset="0"/>
                <a:cs typeface="Arial" charset="0"/>
              </a:rPr>
              <a:t>Temel </a:t>
            </a:r>
            <a:r>
              <a:rPr lang="tr-TR" sz="2000" dirty="0" smtClean="0">
                <a:solidFill>
                  <a:schemeClr val="bg1"/>
                </a:solidFill>
                <a:latin typeface="Arial" charset="0"/>
                <a:cs typeface="Arial" charset="0"/>
              </a:rPr>
              <a:t>nedenler </a:t>
            </a:r>
            <a:endParaRPr lang="en-GB" sz="2000" dirty="0" smtClean="0">
              <a:solidFill>
                <a:schemeClr val="bg1"/>
              </a:solidFill>
              <a:latin typeface="Arial" charset="0"/>
              <a:cs typeface="Arial" charset="0"/>
            </a:endParaRPr>
          </a:p>
          <a:p>
            <a:pPr eaLnBrk="1" hangingPunct="1"/>
            <a:r>
              <a:rPr lang="tr-TR" sz="2000" dirty="0" smtClean="0">
                <a:solidFill>
                  <a:schemeClr val="bg1"/>
                </a:solidFill>
                <a:latin typeface="Arial" charset="0"/>
                <a:cs typeface="Arial" charset="0"/>
              </a:rPr>
              <a:t>Bu esas sebeplerin herbirinin kendi kök nedenleri olabilir: </a:t>
            </a:r>
            <a:r>
              <a:rPr lang="en-GB" sz="2000" dirty="0" smtClean="0">
                <a:solidFill>
                  <a:schemeClr val="bg1"/>
                </a:solidFill>
                <a:latin typeface="Arial" charset="0"/>
                <a:cs typeface="Arial" charset="0"/>
              </a:rPr>
              <a:t> </a:t>
            </a:r>
            <a:r>
              <a:rPr lang="tr-TR" sz="2000" u="sng" dirty="0" smtClean="0">
                <a:solidFill>
                  <a:schemeClr val="bg1"/>
                </a:solidFill>
                <a:latin typeface="Arial" charset="0"/>
                <a:cs typeface="Arial" charset="0"/>
              </a:rPr>
              <a:t>Temel  ya da yapısal </a:t>
            </a:r>
            <a:r>
              <a:rPr lang="tr-TR" sz="2000" dirty="0" smtClean="0">
                <a:solidFill>
                  <a:schemeClr val="bg1"/>
                </a:solidFill>
                <a:latin typeface="Arial" charset="0"/>
                <a:cs typeface="Arial" charset="0"/>
              </a:rPr>
              <a:t> nedenler </a:t>
            </a:r>
            <a:endParaRPr lang="en-GB" sz="2000" u="sng" dirty="0" smtClean="0">
              <a:solidFill>
                <a:schemeClr val="bg1"/>
              </a:solidFill>
              <a:latin typeface="Arial" charset="0"/>
              <a:cs typeface="Arial" charset="0"/>
            </a:endParaRPr>
          </a:p>
        </p:txBody>
      </p:sp>
      <p:grpSp>
        <p:nvGrpSpPr>
          <p:cNvPr id="2" name="Group 3"/>
          <p:cNvGrpSpPr>
            <a:grpSpLocks/>
          </p:cNvGrpSpPr>
          <p:nvPr/>
        </p:nvGrpSpPr>
        <p:grpSpPr bwMode="auto">
          <a:xfrm>
            <a:off x="1143008" y="428633"/>
            <a:ext cx="6500813" cy="4337050"/>
            <a:chOff x="816" y="540"/>
            <a:chExt cx="4095" cy="2732"/>
          </a:xfrm>
        </p:grpSpPr>
        <p:sp>
          <p:nvSpPr>
            <p:cNvPr id="7172" name="Text Box 4"/>
            <p:cNvSpPr txBox="1">
              <a:spLocks noChangeArrowheads="1"/>
            </p:cNvSpPr>
            <p:nvPr/>
          </p:nvSpPr>
          <p:spPr bwMode="auto">
            <a:xfrm>
              <a:off x="1269" y="1850"/>
              <a:ext cx="3305" cy="543"/>
            </a:xfrm>
            <a:prstGeom prst="rect">
              <a:avLst/>
            </a:prstGeom>
            <a:solidFill>
              <a:srgbClr val="CCFFFF"/>
            </a:solidFill>
            <a:ln w="12700">
              <a:solidFill>
                <a:schemeClr val="tx1"/>
              </a:solidFill>
              <a:miter lim="800000"/>
              <a:headEnd type="none" w="sm" len="sm"/>
              <a:tailEnd type="none" w="sm" len="sm"/>
            </a:ln>
          </p:spPr>
          <p:txBody>
            <a:bodyPr>
              <a:spAutoFit/>
            </a:bodyPr>
            <a:lstStyle/>
            <a:p>
              <a:pPr algn="ctr" eaLnBrk="0" hangingPunct="0">
                <a:spcBef>
                  <a:spcPct val="50000"/>
                </a:spcBef>
              </a:pPr>
              <a:r>
                <a:rPr lang="tr-TR" sz="2000" b="1" dirty="0" smtClean="0">
                  <a:latin typeface="Tahoma" pitchFamily="34" charset="0"/>
                </a:rPr>
                <a:t>Temel Nedenler</a:t>
              </a:r>
              <a:endParaRPr lang="en-GB" sz="2000" b="1" dirty="0">
                <a:latin typeface="Tahoma" pitchFamily="34" charset="0"/>
              </a:endParaRPr>
            </a:p>
            <a:p>
              <a:pPr algn="ctr" eaLnBrk="0" hangingPunct="0">
                <a:spcBef>
                  <a:spcPct val="50000"/>
                </a:spcBef>
              </a:pPr>
              <a:r>
                <a:rPr lang="en-GB" sz="2000" b="1" dirty="0" smtClean="0">
                  <a:latin typeface="Tahoma" pitchFamily="34" charset="0"/>
                </a:rPr>
                <a:t>“</a:t>
              </a:r>
              <a:r>
                <a:rPr lang="tr-TR" sz="2000" b="1" dirty="0" smtClean="0">
                  <a:latin typeface="Tahoma" pitchFamily="34" charset="0"/>
                </a:rPr>
                <a:t>Hizmetler</a:t>
              </a:r>
              <a:r>
                <a:rPr lang="en-GB" sz="2000" b="1" dirty="0" smtClean="0">
                  <a:latin typeface="Tahoma" pitchFamily="34" charset="0"/>
                </a:rPr>
                <a:t>, </a:t>
              </a:r>
              <a:r>
                <a:rPr lang="tr-TR" sz="2000" b="1" dirty="0" smtClean="0">
                  <a:latin typeface="Tahoma" pitchFamily="34" charset="0"/>
                </a:rPr>
                <a:t>Erişim</a:t>
              </a:r>
              <a:r>
                <a:rPr lang="en-GB" sz="2000" b="1" dirty="0" smtClean="0">
                  <a:latin typeface="Tahoma" pitchFamily="34" charset="0"/>
                </a:rPr>
                <a:t>, </a:t>
              </a:r>
              <a:r>
                <a:rPr lang="en-GB" sz="2000" b="1" dirty="0" err="1" smtClean="0">
                  <a:latin typeface="Tahoma" pitchFamily="34" charset="0"/>
                </a:rPr>
                <a:t>Pra</a:t>
              </a:r>
              <a:r>
                <a:rPr lang="tr-TR" sz="2000" b="1" dirty="0" smtClean="0">
                  <a:latin typeface="Tahoma" pitchFamily="34" charset="0"/>
                </a:rPr>
                <a:t>tikler</a:t>
              </a:r>
              <a:r>
                <a:rPr lang="en-GB" sz="2000" b="1" dirty="0" smtClean="0">
                  <a:latin typeface="Tahoma" pitchFamily="34" charset="0"/>
                </a:rPr>
                <a:t>”</a:t>
              </a:r>
              <a:endParaRPr lang="en-GB" sz="2800" b="1" dirty="0">
                <a:latin typeface="Tahoma" pitchFamily="34" charset="0"/>
              </a:endParaRPr>
            </a:p>
          </p:txBody>
        </p:sp>
        <p:sp>
          <p:nvSpPr>
            <p:cNvPr id="7173" name="Text Box 5"/>
            <p:cNvSpPr txBox="1">
              <a:spLocks noChangeArrowheads="1"/>
            </p:cNvSpPr>
            <p:nvPr/>
          </p:nvSpPr>
          <p:spPr bwMode="auto">
            <a:xfrm>
              <a:off x="816" y="540"/>
              <a:ext cx="4095" cy="233"/>
            </a:xfrm>
            <a:prstGeom prst="rect">
              <a:avLst/>
            </a:prstGeom>
            <a:solidFill>
              <a:srgbClr val="FF9900"/>
            </a:solidFill>
            <a:ln w="12700">
              <a:solidFill>
                <a:schemeClr val="tx1"/>
              </a:solidFill>
              <a:miter lim="800000"/>
              <a:headEnd type="none" w="sm" len="sm"/>
              <a:tailEnd type="none" w="sm" len="sm"/>
            </a:ln>
          </p:spPr>
          <p:txBody>
            <a:bodyPr wrap="square">
              <a:spAutoFit/>
            </a:bodyPr>
            <a:lstStyle/>
            <a:p>
              <a:pPr algn="ctr" eaLnBrk="0" hangingPunct="0">
                <a:spcBef>
                  <a:spcPct val="50000"/>
                </a:spcBef>
              </a:pPr>
              <a:r>
                <a:rPr lang="tr-TR" b="1" dirty="0" smtClean="0">
                  <a:latin typeface="Tahoma" pitchFamily="34" charset="0"/>
                </a:rPr>
                <a:t>İlgilenilen Konu</a:t>
              </a:r>
              <a:r>
                <a:rPr lang="en-GB" b="1" dirty="0" smtClean="0">
                  <a:latin typeface="Tahoma" pitchFamily="34" charset="0"/>
                </a:rPr>
                <a:t>/</a:t>
              </a:r>
              <a:r>
                <a:rPr lang="tr-TR" b="1" dirty="0" smtClean="0">
                  <a:latin typeface="Tahoma" pitchFamily="34" charset="0"/>
                </a:rPr>
                <a:t>Hakların gerçekleşememesi </a:t>
              </a:r>
              <a:endParaRPr lang="en-GB" sz="2800" b="1" dirty="0">
                <a:latin typeface="Tahoma" pitchFamily="34" charset="0"/>
              </a:endParaRPr>
            </a:p>
          </p:txBody>
        </p:sp>
        <p:sp>
          <p:nvSpPr>
            <p:cNvPr id="7174" name="Text Box 6"/>
            <p:cNvSpPr txBox="1">
              <a:spLocks noChangeArrowheads="1"/>
            </p:cNvSpPr>
            <p:nvPr/>
          </p:nvSpPr>
          <p:spPr bwMode="auto">
            <a:xfrm>
              <a:off x="1225" y="1110"/>
              <a:ext cx="3259" cy="543"/>
            </a:xfrm>
            <a:prstGeom prst="rect">
              <a:avLst/>
            </a:prstGeom>
            <a:solidFill>
              <a:srgbClr val="FFFF00"/>
            </a:solidFill>
            <a:ln w="12700">
              <a:solidFill>
                <a:schemeClr val="tx1"/>
              </a:solidFill>
              <a:miter lim="800000"/>
              <a:headEnd type="none" w="sm" len="sm"/>
              <a:tailEnd type="none" w="sm" len="sm"/>
            </a:ln>
          </p:spPr>
          <p:txBody>
            <a:bodyPr>
              <a:spAutoFit/>
            </a:bodyPr>
            <a:lstStyle/>
            <a:p>
              <a:pPr algn="ctr" eaLnBrk="0" hangingPunct="0">
                <a:spcBef>
                  <a:spcPct val="50000"/>
                </a:spcBef>
              </a:pPr>
              <a:r>
                <a:rPr lang="tr-TR" sz="2000" b="1" dirty="0" smtClean="0">
                  <a:latin typeface="Tahoma" pitchFamily="34" charset="0"/>
                </a:rPr>
                <a:t>Görünen Nedenler</a:t>
              </a:r>
              <a:endParaRPr lang="en-GB" sz="2000" b="1" dirty="0">
                <a:latin typeface="Tahoma" pitchFamily="34" charset="0"/>
              </a:endParaRPr>
            </a:p>
            <a:p>
              <a:pPr algn="ctr" eaLnBrk="0" hangingPunct="0">
                <a:spcBef>
                  <a:spcPct val="50000"/>
                </a:spcBef>
              </a:pPr>
              <a:r>
                <a:rPr lang="en-GB" sz="2000" b="1" dirty="0" smtClean="0">
                  <a:latin typeface="Tahoma" pitchFamily="34" charset="0"/>
                </a:rPr>
                <a:t>“</a:t>
              </a:r>
              <a:r>
                <a:rPr lang="tr-TR" sz="2000" b="1" dirty="0" smtClean="0">
                  <a:latin typeface="Tahoma" pitchFamily="34" charset="0"/>
                </a:rPr>
                <a:t>Görebildiğimiz</a:t>
              </a:r>
              <a:r>
                <a:rPr lang="en-GB" sz="2000" b="1" dirty="0" smtClean="0">
                  <a:latin typeface="Tahoma" pitchFamily="34" charset="0"/>
                </a:rPr>
                <a:t>”</a:t>
              </a:r>
              <a:endParaRPr lang="en-GB" sz="2800" b="1" dirty="0">
                <a:latin typeface="Tahoma" pitchFamily="34" charset="0"/>
              </a:endParaRPr>
            </a:p>
          </p:txBody>
        </p:sp>
        <p:grpSp>
          <p:nvGrpSpPr>
            <p:cNvPr id="3" name="Group 7"/>
            <p:cNvGrpSpPr>
              <a:grpSpLocks/>
            </p:cNvGrpSpPr>
            <p:nvPr/>
          </p:nvGrpSpPr>
          <p:grpSpPr bwMode="auto">
            <a:xfrm>
              <a:off x="912" y="1017"/>
              <a:ext cx="3885" cy="1851"/>
              <a:chOff x="1488" y="1536"/>
              <a:chExt cx="2448" cy="1920"/>
            </a:xfrm>
          </p:grpSpPr>
          <p:sp>
            <p:nvSpPr>
              <p:cNvPr id="7177" name="AutoShape 8"/>
              <p:cNvSpPr>
                <a:spLocks noChangeArrowheads="1"/>
              </p:cNvSpPr>
              <p:nvPr/>
            </p:nvSpPr>
            <p:spPr bwMode="auto">
              <a:xfrm>
                <a:off x="1488" y="1536"/>
                <a:ext cx="384" cy="1920"/>
              </a:xfrm>
              <a:prstGeom prst="upArrow">
                <a:avLst>
                  <a:gd name="adj1" fmla="val 50000"/>
                  <a:gd name="adj2" fmla="val 125000"/>
                </a:avLst>
              </a:prstGeom>
              <a:gradFill rotWithShape="0">
                <a:gsLst>
                  <a:gs pos="0">
                    <a:schemeClr val="accent1"/>
                  </a:gs>
                  <a:gs pos="100000">
                    <a:srgbClr val="CCFF66"/>
                  </a:gs>
                </a:gsLst>
                <a:lin ang="5400000" scaled="1"/>
              </a:gradFill>
              <a:ln w="12700">
                <a:solidFill>
                  <a:schemeClr val="tx1"/>
                </a:solidFill>
                <a:miter lim="800000"/>
                <a:headEnd type="none" w="sm" len="sm"/>
                <a:tailEnd type="none" w="sm" len="sm"/>
              </a:ln>
            </p:spPr>
            <p:txBody>
              <a:bodyPr wrap="none" anchor="ctr"/>
              <a:lstStyle/>
              <a:p>
                <a:endParaRPr lang="en-US"/>
              </a:p>
            </p:txBody>
          </p:sp>
          <p:sp>
            <p:nvSpPr>
              <p:cNvPr id="7178" name="AutoShape 9"/>
              <p:cNvSpPr>
                <a:spLocks noChangeArrowheads="1"/>
              </p:cNvSpPr>
              <p:nvPr/>
            </p:nvSpPr>
            <p:spPr bwMode="auto">
              <a:xfrm>
                <a:off x="3552" y="1536"/>
                <a:ext cx="384" cy="1920"/>
              </a:xfrm>
              <a:prstGeom prst="upArrow">
                <a:avLst>
                  <a:gd name="adj1" fmla="val 50000"/>
                  <a:gd name="adj2" fmla="val 125000"/>
                </a:avLst>
              </a:prstGeom>
              <a:gradFill rotWithShape="0">
                <a:gsLst>
                  <a:gs pos="0">
                    <a:schemeClr val="accent1"/>
                  </a:gs>
                  <a:gs pos="100000">
                    <a:srgbClr val="CCFF66"/>
                  </a:gs>
                </a:gsLst>
                <a:lin ang="5400000" scaled="1"/>
              </a:gradFill>
              <a:ln w="12700">
                <a:solidFill>
                  <a:schemeClr val="tx1"/>
                </a:solidFill>
                <a:miter lim="800000"/>
                <a:headEnd type="none" w="sm" len="sm"/>
                <a:tailEnd type="none" w="sm" len="sm"/>
              </a:ln>
            </p:spPr>
            <p:txBody>
              <a:bodyPr wrap="none" anchor="ctr"/>
              <a:lstStyle/>
              <a:p>
                <a:endParaRPr lang="en-US"/>
              </a:p>
            </p:txBody>
          </p:sp>
        </p:grpSp>
        <p:sp>
          <p:nvSpPr>
            <p:cNvPr id="7176" name="Text Box 10"/>
            <p:cNvSpPr txBox="1">
              <a:spLocks noChangeArrowheads="1"/>
            </p:cNvSpPr>
            <p:nvPr/>
          </p:nvSpPr>
          <p:spPr bwMode="auto">
            <a:xfrm>
              <a:off x="1135" y="2729"/>
              <a:ext cx="3483" cy="543"/>
            </a:xfrm>
            <a:prstGeom prst="rect">
              <a:avLst/>
            </a:prstGeom>
            <a:solidFill>
              <a:srgbClr val="CCFF66"/>
            </a:solidFill>
            <a:ln w="12700">
              <a:solidFill>
                <a:schemeClr val="tx1"/>
              </a:solidFill>
              <a:miter lim="800000"/>
              <a:headEnd type="none" w="sm" len="sm"/>
              <a:tailEnd type="none" w="sm" len="sm"/>
            </a:ln>
          </p:spPr>
          <p:txBody>
            <a:bodyPr>
              <a:spAutoFit/>
            </a:bodyPr>
            <a:lstStyle/>
            <a:p>
              <a:pPr algn="ctr" eaLnBrk="0" hangingPunct="0">
                <a:spcBef>
                  <a:spcPct val="50000"/>
                </a:spcBef>
              </a:pPr>
              <a:r>
                <a:rPr lang="tr-TR" sz="2000" b="1" dirty="0" smtClean="0">
                  <a:latin typeface="Tahoma" pitchFamily="34" charset="0"/>
                </a:rPr>
                <a:t>Kök Nedenler</a:t>
              </a:r>
              <a:endParaRPr lang="en-GB" sz="2000" b="1" dirty="0">
                <a:latin typeface="Tahoma" pitchFamily="34" charset="0"/>
              </a:endParaRPr>
            </a:p>
            <a:p>
              <a:pPr algn="ctr" eaLnBrk="0" hangingPunct="0">
                <a:spcBef>
                  <a:spcPct val="50000"/>
                </a:spcBef>
              </a:pPr>
              <a:r>
                <a:rPr lang="tr-TR" sz="2000" b="1" dirty="0" smtClean="0">
                  <a:latin typeface="Tahoma" pitchFamily="34" charset="0"/>
                </a:rPr>
                <a:t>Yapısal</a:t>
              </a:r>
              <a:r>
                <a:rPr lang="en-GB" sz="2000" b="1" dirty="0" smtClean="0">
                  <a:latin typeface="Tahoma" pitchFamily="34" charset="0"/>
                </a:rPr>
                <a:t>: “</a:t>
              </a:r>
              <a:r>
                <a:rPr lang="tr-TR" sz="2000" b="1" dirty="0" smtClean="0">
                  <a:latin typeface="Tahoma" pitchFamily="34" charset="0"/>
                </a:rPr>
                <a:t>Toplum</a:t>
              </a:r>
              <a:r>
                <a:rPr lang="en-GB" sz="2000" b="1" dirty="0" smtClean="0">
                  <a:latin typeface="Tahoma" pitchFamily="34" charset="0"/>
                </a:rPr>
                <a:t>, </a:t>
              </a:r>
              <a:r>
                <a:rPr lang="en-GB" sz="2000" b="1" dirty="0" err="1" smtClean="0">
                  <a:latin typeface="Tahoma" pitchFamily="34" charset="0"/>
                </a:rPr>
                <a:t>Poli</a:t>
              </a:r>
              <a:r>
                <a:rPr lang="tr-TR" sz="2000" b="1" dirty="0" smtClean="0">
                  <a:latin typeface="Tahoma" pitchFamily="34" charset="0"/>
                </a:rPr>
                <a:t>tikalar</a:t>
              </a:r>
              <a:r>
                <a:rPr lang="en-GB" sz="2000" b="1" dirty="0" smtClean="0">
                  <a:latin typeface="Tahoma" pitchFamily="34" charset="0"/>
                </a:rPr>
                <a:t>, </a:t>
              </a:r>
              <a:r>
                <a:rPr lang="tr-TR" sz="2000" b="1" dirty="0" smtClean="0">
                  <a:latin typeface="Tahoma" pitchFamily="34" charset="0"/>
                </a:rPr>
                <a:t>Kaynaklar</a:t>
              </a:r>
              <a:r>
                <a:rPr lang="en-GB" sz="2000" b="1" dirty="0" smtClean="0">
                  <a:latin typeface="Tahoma" pitchFamily="34" charset="0"/>
                </a:rPr>
                <a:t>”</a:t>
              </a:r>
              <a:endParaRPr lang="en-GB" sz="2800" b="1" dirty="0">
                <a:latin typeface="Tahoma"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Engelli Haklarının ve Eşitliğinin </a:t>
            </a:r>
            <a:br>
              <a:rPr lang="tr-TR" dirty="0" smtClean="0"/>
            </a:br>
            <a:r>
              <a:rPr lang="tr-TR" dirty="0" smtClean="0"/>
              <a:t>Ana akımlaştırması</a:t>
            </a:r>
            <a:endParaRPr lang="en-US" dirty="0"/>
          </a:p>
        </p:txBody>
      </p:sp>
      <p:sp>
        <p:nvSpPr>
          <p:cNvPr id="3" name="Content Placeholder 2"/>
          <p:cNvSpPr>
            <a:spLocks noGrp="1"/>
          </p:cNvSpPr>
          <p:nvPr>
            <p:ph idx="1"/>
          </p:nvPr>
        </p:nvSpPr>
        <p:spPr/>
        <p:txBody>
          <a:bodyPr>
            <a:normAutofit fontScale="85000" lnSpcReduction="10000"/>
          </a:bodyPr>
          <a:lstStyle/>
          <a:p>
            <a:pPr lvl="0"/>
            <a:r>
              <a:rPr lang="tr-TR" dirty="0" smtClean="0"/>
              <a:t>Engellilerin (Kadınların ve erkeklerin) kendi hayatlarını etkileyen konularda karar verme mekanizmasına eşit katılımı yoluyla engellilerin güçlendirilmesini sağlayacak </a:t>
            </a:r>
            <a:r>
              <a:rPr lang="tr-TR" b="1" dirty="0" smtClean="0"/>
              <a:t>kurumsal değişim </a:t>
            </a:r>
            <a:endParaRPr lang="en-US" b="1" dirty="0" smtClean="0"/>
          </a:p>
          <a:p>
            <a:pPr lvl="0" algn="just"/>
            <a:r>
              <a:rPr lang="tr-TR" dirty="0" smtClean="0"/>
              <a:t>Hükümet politikalarının ve uygulamalarının engelliler üzerindeki farklı etkisini incelemek üzere tüm hükümet </a:t>
            </a:r>
            <a:r>
              <a:rPr lang="tr-TR" b="1" dirty="0" smtClean="0"/>
              <a:t>politika ve uygulamalarının analizi </a:t>
            </a:r>
            <a:endParaRPr lang="en-US" b="1" dirty="0" smtClean="0"/>
          </a:p>
          <a:p>
            <a:pPr lvl="0"/>
            <a:r>
              <a:rPr lang="tr-TR" dirty="0" smtClean="0"/>
              <a:t>Engelli haklarının ve eşitliğinin yönetimi becerilerini güçlendirmek ve genel düzeyde engelli hakları ve eşitliğine ilişkin </a:t>
            </a:r>
            <a:r>
              <a:rPr lang="tr-TR" dirty="0" err="1" smtClean="0"/>
              <a:t>farkındalığıı</a:t>
            </a:r>
            <a:r>
              <a:rPr lang="tr-TR" dirty="0" smtClean="0"/>
              <a:t> artırmak için </a:t>
            </a:r>
            <a:r>
              <a:rPr lang="tr-TR" b="1" dirty="0" smtClean="0"/>
              <a:t>eğitim ve kapasite oluşturmanın </a:t>
            </a:r>
            <a:r>
              <a:rPr lang="tr-TR" dirty="0" smtClean="0"/>
              <a:t>sağlanması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bwMode="auto">
          <a:xfrm>
            <a:off x="2214563" y="714375"/>
            <a:ext cx="6500812" cy="54292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3" name="Rectangle 2"/>
          <p:cNvSpPr/>
          <p:nvPr/>
        </p:nvSpPr>
        <p:spPr bwMode="auto">
          <a:xfrm>
            <a:off x="5214946" y="1714500"/>
            <a:ext cx="642937"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4" name="Rectangle 3"/>
          <p:cNvSpPr/>
          <p:nvPr/>
        </p:nvSpPr>
        <p:spPr bwMode="auto">
          <a:xfrm>
            <a:off x="4357688" y="3000375"/>
            <a:ext cx="500062"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5" name="Rectangle 4"/>
          <p:cNvSpPr/>
          <p:nvPr/>
        </p:nvSpPr>
        <p:spPr bwMode="auto">
          <a:xfrm>
            <a:off x="5286383" y="3000375"/>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6" name="Rectangle 5"/>
          <p:cNvSpPr/>
          <p:nvPr/>
        </p:nvSpPr>
        <p:spPr bwMode="auto">
          <a:xfrm>
            <a:off x="6143633" y="3000375"/>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cxnSp>
        <p:nvCxnSpPr>
          <p:cNvPr id="42" name="Straight Arrow Connector 41"/>
          <p:cNvCxnSpPr>
            <a:stCxn id="3" idx="2"/>
            <a:endCxn id="5" idx="0"/>
          </p:cNvCxnSpPr>
          <p:nvPr/>
        </p:nvCxnSpPr>
        <p:spPr bwMode="auto">
          <a:xfrm rot="5400000">
            <a:off x="5072071" y="2536833"/>
            <a:ext cx="928688" cy="158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3" idx="2"/>
            <a:endCxn id="4" idx="0"/>
          </p:cNvCxnSpPr>
          <p:nvPr/>
        </p:nvCxnSpPr>
        <p:spPr bwMode="auto">
          <a:xfrm rot="5400000">
            <a:off x="4608521" y="2071690"/>
            <a:ext cx="928687" cy="92868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 idx="2"/>
            <a:endCxn id="6" idx="0"/>
          </p:cNvCxnSpPr>
          <p:nvPr/>
        </p:nvCxnSpPr>
        <p:spPr bwMode="auto">
          <a:xfrm rot="16200000" flipH="1">
            <a:off x="5501489" y="2107407"/>
            <a:ext cx="928687" cy="857250"/>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9226" name="TextBox 86"/>
          <p:cNvSpPr txBox="1">
            <a:spLocks noChangeArrowheads="1"/>
          </p:cNvSpPr>
          <p:nvPr/>
        </p:nvSpPr>
        <p:spPr bwMode="auto">
          <a:xfrm>
            <a:off x="2500321" y="1643067"/>
            <a:ext cx="1785937" cy="369235"/>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Sorun</a:t>
            </a:r>
            <a:r>
              <a:rPr lang="en-GB" dirty="0" smtClean="0">
                <a:sym typeface="Wingdings" pitchFamily="2" charset="2"/>
              </a:rPr>
              <a:t> </a:t>
            </a:r>
            <a:endParaRPr lang="en-GB" dirty="0"/>
          </a:p>
        </p:txBody>
      </p:sp>
      <p:sp>
        <p:nvSpPr>
          <p:cNvPr id="9227" name="TextBox 88"/>
          <p:cNvSpPr txBox="1">
            <a:spLocks noChangeArrowheads="1"/>
          </p:cNvSpPr>
          <p:nvPr/>
        </p:nvSpPr>
        <p:spPr bwMode="auto">
          <a:xfrm>
            <a:off x="1857375" y="2714631"/>
            <a:ext cx="1714500" cy="646234"/>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Görünen Nedenler</a:t>
            </a:r>
            <a:r>
              <a:rPr lang="en-GB" dirty="0" smtClean="0">
                <a:sym typeface="Wingdings" pitchFamily="2" charset="2"/>
              </a:rPr>
              <a:t> </a:t>
            </a:r>
            <a:endParaRPr lang="en-GB" dirty="0"/>
          </a:p>
        </p:txBody>
      </p:sp>
      <p:sp>
        <p:nvSpPr>
          <p:cNvPr id="9228" name="TextBox 94"/>
          <p:cNvSpPr txBox="1">
            <a:spLocks noChangeArrowheads="1"/>
          </p:cNvSpPr>
          <p:nvPr/>
        </p:nvSpPr>
        <p:spPr bwMode="auto">
          <a:xfrm>
            <a:off x="428625" y="285757"/>
            <a:ext cx="2500313" cy="1323342"/>
          </a:xfrm>
          <a:prstGeom prst="rect">
            <a:avLst/>
          </a:prstGeom>
          <a:noFill/>
          <a:ln w="9525">
            <a:noFill/>
            <a:miter lim="800000"/>
            <a:headEnd/>
            <a:tailEnd/>
          </a:ln>
        </p:spPr>
        <p:txBody>
          <a:bodyPr lIns="91339" tIns="45672" rIns="91339" bIns="45672">
            <a:spAutoFit/>
          </a:bodyPr>
          <a:lstStyle/>
          <a:p>
            <a:r>
              <a:rPr lang="tr-TR" sz="4000" b="1" dirty="0" smtClean="0"/>
              <a:t>Nedensel Analiz</a:t>
            </a:r>
            <a:endParaRPr lang="en-GB" sz="4000" b="1" dirty="0"/>
          </a:p>
        </p:txBody>
      </p:sp>
      <p:sp>
        <p:nvSpPr>
          <p:cNvPr id="38" name="TextBox 37"/>
          <p:cNvSpPr txBox="1">
            <a:spLocks noChangeArrowheads="1"/>
          </p:cNvSpPr>
          <p:nvPr/>
        </p:nvSpPr>
        <p:spPr bwMode="auto">
          <a:xfrm>
            <a:off x="3714750" y="4143378"/>
            <a:ext cx="3429000" cy="1384898"/>
          </a:xfrm>
          <a:prstGeom prst="rect">
            <a:avLst/>
          </a:prstGeom>
          <a:noFill/>
          <a:ln w="9525">
            <a:noFill/>
            <a:miter lim="800000"/>
            <a:headEnd/>
            <a:tailEnd/>
          </a:ln>
        </p:spPr>
        <p:txBody>
          <a:bodyPr lIns="91339" tIns="45672" rIns="91339" bIns="45672">
            <a:spAutoFit/>
          </a:bodyPr>
          <a:lstStyle/>
          <a:p>
            <a:pPr algn="ctr"/>
            <a:r>
              <a:rPr lang="tr-TR" sz="2800" b="1" dirty="0" smtClean="0">
                <a:solidFill>
                  <a:srgbClr val="FF0000"/>
                </a:solidFill>
              </a:rPr>
              <a:t>Genellikle insanların görüp, tecrübe ettikleri şeylerdir </a:t>
            </a:r>
            <a:endParaRPr lang="en-GB"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
                                            <p:txEl>
                                              <p:pRg st="0" end="0"/>
                                            </p:txEl>
                                          </p:spTgt>
                                        </p:tgtEl>
                                        <p:attrNameLst>
                                          <p:attrName>style.visibility</p:attrName>
                                        </p:attrNameLst>
                                      </p:cBhvr>
                                      <p:to>
                                        <p:strVal val="visible"/>
                                      </p:to>
                                    </p:set>
                                    <p:animEffect transition="in" filter="dissolve">
                                      <p:cBhvr>
                                        <p:cTn id="7" dur="5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bwMode="auto">
          <a:xfrm>
            <a:off x="2214563" y="714375"/>
            <a:ext cx="6500812" cy="542925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3" name="Rectangle 2"/>
          <p:cNvSpPr/>
          <p:nvPr/>
        </p:nvSpPr>
        <p:spPr bwMode="auto">
          <a:xfrm>
            <a:off x="5214946" y="1714500"/>
            <a:ext cx="642937"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4" name="Rectangle 3"/>
          <p:cNvSpPr/>
          <p:nvPr/>
        </p:nvSpPr>
        <p:spPr bwMode="auto">
          <a:xfrm>
            <a:off x="4357688" y="3000375"/>
            <a:ext cx="500062"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5" name="Rectangle 4"/>
          <p:cNvSpPr/>
          <p:nvPr/>
        </p:nvSpPr>
        <p:spPr bwMode="auto">
          <a:xfrm>
            <a:off x="5286383" y="3000375"/>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6" name="Rectangle 5"/>
          <p:cNvSpPr/>
          <p:nvPr/>
        </p:nvSpPr>
        <p:spPr bwMode="auto">
          <a:xfrm>
            <a:off x="6143633" y="3000375"/>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7" name="Rectangle 6"/>
          <p:cNvSpPr/>
          <p:nvPr/>
        </p:nvSpPr>
        <p:spPr bwMode="auto">
          <a:xfrm>
            <a:off x="3571883" y="4143376"/>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8" name="Rectangle 7"/>
          <p:cNvSpPr/>
          <p:nvPr/>
        </p:nvSpPr>
        <p:spPr bwMode="auto">
          <a:xfrm>
            <a:off x="4429133" y="4143376"/>
            <a:ext cx="500063"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9" name="Rectangle 8"/>
          <p:cNvSpPr/>
          <p:nvPr/>
        </p:nvSpPr>
        <p:spPr bwMode="auto">
          <a:xfrm>
            <a:off x="5214938" y="4143376"/>
            <a:ext cx="500062"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10" name="Rectangle 9"/>
          <p:cNvSpPr/>
          <p:nvPr/>
        </p:nvSpPr>
        <p:spPr bwMode="auto">
          <a:xfrm>
            <a:off x="6072188" y="4143376"/>
            <a:ext cx="500062"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sp>
        <p:nvSpPr>
          <p:cNvPr id="11" name="Rectangle 10"/>
          <p:cNvSpPr/>
          <p:nvPr/>
        </p:nvSpPr>
        <p:spPr bwMode="auto">
          <a:xfrm>
            <a:off x="6929438" y="4143376"/>
            <a:ext cx="500062" cy="35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39" tIns="45672" rIns="91339" bIns="45672" anchor="ctr"/>
          <a:lstStyle/>
          <a:p>
            <a:pPr algn="ctr">
              <a:defRPr/>
            </a:pPr>
            <a:endParaRPr lang="en-GB"/>
          </a:p>
        </p:txBody>
      </p:sp>
      <p:cxnSp>
        <p:nvCxnSpPr>
          <p:cNvPr id="42" name="Straight Arrow Connector 41"/>
          <p:cNvCxnSpPr>
            <a:stCxn id="3" idx="2"/>
            <a:endCxn id="5" idx="0"/>
          </p:cNvCxnSpPr>
          <p:nvPr/>
        </p:nvCxnSpPr>
        <p:spPr bwMode="auto">
          <a:xfrm rot="5400000">
            <a:off x="5072071" y="2536833"/>
            <a:ext cx="928688" cy="158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5" idx="2"/>
            <a:endCxn id="10" idx="0"/>
          </p:cNvCxnSpPr>
          <p:nvPr/>
        </p:nvCxnSpPr>
        <p:spPr bwMode="auto">
          <a:xfrm rot="16200000" flipH="1">
            <a:off x="5537201" y="3357570"/>
            <a:ext cx="785812" cy="785813"/>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 idx="2"/>
            <a:endCxn id="7" idx="0"/>
          </p:cNvCxnSpPr>
          <p:nvPr/>
        </p:nvCxnSpPr>
        <p:spPr bwMode="auto">
          <a:xfrm rot="5400000">
            <a:off x="3822701" y="3357570"/>
            <a:ext cx="785812" cy="785813"/>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 idx="2"/>
            <a:endCxn id="8" idx="0"/>
          </p:cNvCxnSpPr>
          <p:nvPr/>
        </p:nvCxnSpPr>
        <p:spPr bwMode="auto">
          <a:xfrm rot="16200000" flipH="1">
            <a:off x="4251326" y="3714751"/>
            <a:ext cx="785812" cy="7143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3" idx="2"/>
            <a:endCxn id="4" idx="0"/>
          </p:cNvCxnSpPr>
          <p:nvPr/>
        </p:nvCxnSpPr>
        <p:spPr bwMode="auto">
          <a:xfrm rot="5400000">
            <a:off x="4608521" y="2071690"/>
            <a:ext cx="928687" cy="92868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 idx="2"/>
            <a:endCxn id="11" idx="0"/>
          </p:cNvCxnSpPr>
          <p:nvPr/>
        </p:nvCxnSpPr>
        <p:spPr bwMode="auto">
          <a:xfrm rot="16200000" flipH="1">
            <a:off x="6394451" y="3357570"/>
            <a:ext cx="785812" cy="785813"/>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 idx="2"/>
            <a:endCxn id="6" idx="0"/>
          </p:cNvCxnSpPr>
          <p:nvPr/>
        </p:nvCxnSpPr>
        <p:spPr bwMode="auto">
          <a:xfrm rot="16200000" flipH="1">
            <a:off x="5501489" y="2107407"/>
            <a:ext cx="928687" cy="857250"/>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5" idx="2"/>
            <a:endCxn id="9" idx="0"/>
          </p:cNvCxnSpPr>
          <p:nvPr/>
        </p:nvCxnSpPr>
        <p:spPr bwMode="auto">
          <a:xfrm rot="5400000">
            <a:off x="5108576" y="3714751"/>
            <a:ext cx="785812" cy="7143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11284" name="TextBox 86"/>
          <p:cNvSpPr txBox="1">
            <a:spLocks noChangeArrowheads="1"/>
          </p:cNvSpPr>
          <p:nvPr/>
        </p:nvSpPr>
        <p:spPr bwMode="auto">
          <a:xfrm>
            <a:off x="2500321" y="1643067"/>
            <a:ext cx="1785937" cy="369235"/>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Sorun</a:t>
            </a:r>
            <a:r>
              <a:rPr lang="en-GB" dirty="0" smtClean="0">
                <a:sym typeface="Wingdings" pitchFamily="2" charset="2"/>
              </a:rPr>
              <a:t> </a:t>
            </a:r>
            <a:endParaRPr lang="en-GB" dirty="0"/>
          </a:p>
        </p:txBody>
      </p:sp>
      <p:sp>
        <p:nvSpPr>
          <p:cNvPr id="11285" name="TextBox 88"/>
          <p:cNvSpPr txBox="1">
            <a:spLocks noChangeArrowheads="1"/>
          </p:cNvSpPr>
          <p:nvPr/>
        </p:nvSpPr>
        <p:spPr bwMode="auto">
          <a:xfrm>
            <a:off x="1857375" y="2714631"/>
            <a:ext cx="1714500" cy="646234"/>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Görünen Nedenler</a:t>
            </a:r>
            <a:r>
              <a:rPr lang="en-GB" dirty="0" smtClean="0">
                <a:sym typeface="Wingdings" pitchFamily="2" charset="2"/>
              </a:rPr>
              <a:t> </a:t>
            </a:r>
            <a:endParaRPr lang="en-GB" dirty="0"/>
          </a:p>
        </p:txBody>
      </p:sp>
      <p:sp>
        <p:nvSpPr>
          <p:cNvPr id="11286" name="TextBox 91"/>
          <p:cNvSpPr txBox="1">
            <a:spLocks noChangeArrowheads="1"/>
          </p:cNvSpPr>
          <p:nvPr/>
        </p:nvSpPr>
        <p:spPr bwMode="auto">
          <a:xfrm>
            <a:off x="1285883" y="3786192"/>
            <a:ext cx="2143125" cy="369235"/>
          </a:xfrm>
          <a:prstGeom prst="rect">
            <a:avLst/>
          </a:prstGeom>
          <a:noFill/>
          <a:ln w="9525">
            <a:noFill/>
            <a:miter lim="800000"/>
            <a:headEnd/>
            <a:tailEnd/>
          </a:ln>
        </p:spPr>
        <p:txBody>
          <a:bodyPr lIns="91339" tIns="45672" rIns="91339" bIns="45672">
            <a:spAutoFit/>
          </a:bodyPr>
          <a:lstStyle/>
          <a:p>
            <a:r>
              <a:rPr lang="tr-TR" dirty="0" smtClean="0"/>
              <a:t>Temel Nedenler</a:t>
            </a:r>
            <a:r>
              <a:rPr lang="en-GB" dirty="0" smtClean="0">
                <a:sym typeface="Wingdings" pitchFamily="2" charset="2"/>
              </a:rPr>
              <a:t> </a:t>
            </a:r>
            <a:endParaRPr lang="en-GB" dirty="0"/>
          </a:p>
        </p:txBody>
      </p:sp>
      <p:sp>
        <p:nvSpPr>
          <p:cNvPr id="11287" name="TextBox 94"/>
          <p:cNvSpPr txBox="1">
            <a:spLocks noChangeArrowheads="1"/>
          </p:cNvSpPr>
          <p:nvPr/>
        </p:nvSpPr>
        <p:spPr bwMode="auto">
          <a:xfrm>
            <a:off x="285720" y="500048"/>
            <a:ext cx="2500313" cy="1323342"/>
          </a:xfrm>
          <a:prstGeom prst="rect">
            <a:avLst/>
          </a:prstGeom>
          <a:noFill/>
          <a:ln w="9525">
            <a:noFill/>
            <a:miter lim="800000"/>
            <a:headEnd/>
            <a:tailEnd/>
          </a:ln>
        </p:spPr>
        <p:txBody>
          <a:bodyPr lIns="91339" tIns="45672" rIns="91339" bIns="45672">
            <a:spAutoFit/>
          </a:bodyPr>
          <a:lstStyle/>
          <a:p>
            <a:r>
              <a:rPr lang="tr-TR" sz="4000" b="1" dirty="0" smtClean="0"/>
              <a:t>Nedensel Analiz</a:t>
            </a:r>
            <a:endParaRPr lang="en-GB" sz="40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1071538" y="857238"/>
            <a:ext cx="7072312" cy="3785555"/>
          </a:xfrm>
          <a:prstGeom prst="rect">
            <a:avLst/>
          </a:prstGeom>
          <a:noFill/>
          <a:ln w="9525">
            <a:noFill/>
            <a:miter lim="800000"/>
            <a:headEnd/>
            <a:tailEnd/>
          </a:ln>
        </p:spPr>
        <p:txBody>
          <a:bodyPr wrap="square" lIns="91339" tIns="45672" rIns="91339" bIns="45672">
            <a:spAutoFit/>
          </a:bodyPr>
          <a:lstStyle/>
          <a:p>
            <a:r>
              <a:rPr lang="tr-TR" sz="4000" dirty="0" smtClean="0">
                <a:solidFill>
                  <a:srgbClr val="FF0000"/>
                </a:solidFill>
              </a:rPr>
              <a:t>Temel nedenler genellikle hizmetler ya da pratikler/uygulamalar ile ilgilidir... İnsanların yapmak üzere eğitim gördükleri şeyler, beceriler, bilgiye erişim gibi </a:t>
            </a:r>
            <a:endParaRPr lang="en-GB" sz="40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92"/>
          <p:cNvGrpSpPr>
            <a:grpSpLocks/>
          </p:cNvGrpSpPr>
          <p:nvPr/>
        </p:nvGrpSpPr>
        <p:grpSpPr bwMode="auto">
          <a:xfrm>
            <a:off x="2214563" y="714375"/>
            <a:ext cx="6500812" cy="5429250"/>
            <a:chOff x="1928794" y="571480"/>
            <a:chExt cx="6500858" cy="5429288"/>
          </a:xfrm>
        </p:grpSpPr>
        <p:sp>
          <p:nvSpPr>
            <p:cNvPr id="2" name="Isosceles Triangle 1"/>
            <p:cNvSpPr/>
            <p:nvPr/>
          </p:nvSpPr>
          <p:spPr>
            <a:xfrm>
              <a:off x="1928794" y="571480"/>
              <a:ext cx="6500858" cy="5429288"/>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p:nvPr/>
          </p:nvSpPr>
          <p:spPr>
            <a:xfrm>
              <a:off x="4929190" y="1571612"/>
              <a:ext cx="642942"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p:nvPr/>
          </p:nvSpPr>
          <p:spPr>
            <a:xfrm>
              <a:off x="4071934" y="2857496"/>
              <a:ext cx="500066"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p:nvSpPr>
          <p:spPr>
            <a:xfrm>
              <a:off x="5000628" y="2857496"/>
              <a:ext cx="500067"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p:nvSpPr>
          <p:spPr>
            <a:xfrm>
              <a:off x="5857884" y="2857496"/>
              <a:ext cx="500067"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Rectangle 6"/>
            <p:cNvSpPr/>
            <p:nvPr/>
          </p:nvSpPr>
          <p:spPr>
            <a:xfrm>
              <a:off x="3286116" y="4000504"/>
              <a:ext cx="500067"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 name="Rectangle 7"/>
            <p:cNvSpPr/>
            <p:nvPr/>
          </p:nvSpPr>
          <p:spPr>
            <a:xfrm>
              <a:off x="4143372" y="4000504"/>
              <a:ext cx="500067"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Rectangle 8"/>
            <p:cNvSpPr/>
            <p:nvPr/>
          </p:nvSpPr>
          <p:spPr>
            <a:xfrm>
              <a:off x="4929190" y="4000504"/>
              <a:ext cx="500066"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 name="Rectangle 9"/>
            <p:cNvSpPr/>
            <p:nvPr/>
          </p:nvSpPr>
          <p:spPr>
            <a:xfrm>
              <a:off x="5786446" y="4000504"/>
              <a:ext cx="500066"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Rectangle 10"/>
            <p:cNvSpPr/>
            <p:nvPr/>
          </p:nvSpPr>
          <p:spPr>
            <a:xfrm>
              <a:off x="6643702" y="4000504"/>
              <a:ext cx="500066" cy="35719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2" name="Rectangle 11"/>
            <p:cNvSpPr/>
            <p:nvPr/>
          </p:nvSpPr>
          <p:spPr>
            <a:xfrm>
              <a:off x="2571736" y="5357827"/>
              <a:ext cx="500067" cy="3571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 name="Rectangle 12"/>
            <p:cNvSpPr/>
            <p:nvPr/>
          </p:nvSpPr>
          <p:spPr>
            <a:xfrm>
              <a:off x="4214810" y="5357827"/>
              <a:ext cx="500066" cy="3571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 name="Rectangle 14"/>
            <p:cNvSpPr/>
            <p:nvPr/>
          </p:nvSpPr>
          <p:spPr>
            <a:xfrm>
              <a:off x="5786446" y="5357827"/>
              <a:ext cx="500066" cy="3571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6" name="Rectangle 15"/>
            <p:cNvSpPr/>
            <p:nvPr/>
          </p:nvSpPr>
          <p:spPr>
            <a:xfrm>
              <a:off x="7358082" y="5357827"/>
              <a:ext cx="500066" cy="3571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cxnSp>
          <p:nvCxnSpPr>
            <p:cNvPr id="18" name="Straight Arrow Connector 17"/>
            <p:cNvCxnSpPr>
              <a:stCxn id="8" idx="2"/>
              <a:endCxn id="13" idx="0"/>
            </p:cNvCxnSpPr>
            <p:nvPr/>
          </p:nvCxnSpPr>
          <p:spPr>
            <a:xfrm rot="16200000" flipH="1">
              <a:off x="3929851" y="4822042"/>
              <a:ext cx="1000132" cy="71439"/>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9" idx="2"/>
              <a:endCxn id="13" idx="0"/>
            </p:cNvCxnSpPr>
            <p:nvPr/>
          </p:nvCxnSpPr>
          <p:spPr>
            <a:xfrm rot="5400000">
              <a:off x="4322761" y="4500570"/>
              <a:ext cx="1000132" cy="714380"/>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9" idx="2"/>
              <a:endCxn id="15" idx="0"/>
            </p:cNvCxnSpPr>
            <p:nvPr/>
          </p:nvCxnSpPr>
          <p:spPr>
            <a:xfrm rot="16200000" flipH="1">
              <a:off x="5108579" y="4429133"/>
              <a:ext cx="1000132" cy="857256"/>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0" idx="2"/>
              <a:endCxn id="15" idx="0"/>
            </p:cNvCxnSpPr>
            <p:nvPr/>
          </p:nvCxnSpPr>
          <p:spPr>
            <a:xfrm rot="5400000">
              <a:off x="5536413" y="4858554"/>
              <a:ext cx="1000132" cy="1588"/>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1" idx="2"/>
              <a:endCxn id="16" idx="0"/>
            </p:cNvCxnSpPr>
            <p:nvPr/>
          </p:nvCxnSpPr>
          <p:spPr>
            <a:xfrm rot="16200000" flipH="1">
              <a:off x="6751653" y="4500570"/>
              <a:ext cx="1000132" cy="714380"/>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0" idx="2"/>
              <a:endCxn id="16" idx="0"/>
            </p:cNvCxnSpPr>
            <p:nvPr/>
          </p:nvCxnSpPr>
          <p:spPr>
            <a:xfrm rot="16200000" flipH="1">
              <a:off x="6323025" y="4071942"/>
              <a:ext cx="1000132" cy="1571636"/>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 idx="2"/>
              <a:endCxn id="5" idx="0"/>
            </p:cNvCxnSpPr>
            <p:nvPr/>
          </p:nvCxnSpPr>
          <p:spPr>
            <a:xfrm rot="5400000">
              <a:off x="4786314" y="2393943"/>
              <a:ext cx="928695" cy="1587"/>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5" idx="2"/>
              <a:endCxn id="10" idx="0"/>
            </p:cNvCxnSpPr>
            <p:nvPr/>
          </p:nvCxnSpPr>
          <p:spPr>
            <a:xfrm rot="16200000" flipH="1">
              <a:off x="5251456" y="3214685"/>
              <a:ext cx="785817" cy="785819"/>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 idx="2"/>
              <a:endCxn id="7" idx="0"/>
            </p:cNvCxnSpPr>
            <p:nvPr/>
          </p:nvCxnSpPr>
          <p:spPr>
            <a:xfrm rot="5400000">
              <a:off x="3536943" y="3214685"/>
              <a:ext cx="785817" cy="785819"/>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4" idx="2"/>
              <a:endCxn id="8" idx="0"/>
            </p:cNvCxnSpPr>
            <p:nvPr/>
          </p:nvCxnSpPr>
          <p:spPr>
            <a:xfrm rot="16200000" flipH="1">
              <a:off x="3965571" y="3571876"/>
              <a:ext cx="785817" cy="71438"/>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7" idx="2"/>
              <a:endCxn id="12" idx="0"/>
            </p:cNvCxnSpPr>
            <p:nvPr/>
          </p:nvCxnSpPr>
          <p:spPr>
            <a:xfrm rot="5400000">
              <a:off x="2679686" y="4500570"/>
              <a:ext cx="1000132" cy="714380"/>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7" idx="2"/>
              <a:endCxn id="13" idx="0"/>
            </p:cNvCxnSpPr>
            <p:nvPr/>
          </p:nvCxnSpPr>
          <p:spPr>
            <a:xfrm rot="16200000" flipH="1">
              <a:off x="3501223" y="4393414"/>
              <a:ext cx="1000132" cy="928695"/>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3" idx="2"/>
              <a:endCxn id="4" idx="0"/>
            </p:cNvCxnSpPr>
            <p:nvPr/>
          </p:nvCxnSpPr>
          <p:spPr>
            <a:xfrm rot="5400000">
              <a:off x="4322761" y="1928802"/>
              <a:ext cx="928693" cy="928694"/>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6" idx="2"/>
              <a:endCxn id="11" idx="0"/>
            </p:cNvCxnSpPr>
            <p:nvPr/>
          </p:nvCxnSpPr>
          <p:spPr>
            <a:xfrm rot="16200000" flipH="1">
              <a:off x="6108712" y="3214685"/>
              <a:ext cx="785817" cy="785819"/>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 idx="2"/>
              <a:endCxn id="6" idx="0"/>
            </p:cNvCxnSpPr>
            <p:nvPr/>
          </p:nvCxnSpPr>
          <p:spPr>
            <a:xfrm rot="16200000" flipH="1">
              <a:off x="5215735" y="1964522"/>
              <a:ext cx="928693" cy="857256"/>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5" idx="2"/>
              <a:endCxn id="9" idx="0"/>
            </p:cNvCxnSpPr>
            <p:nvPr/>
          </p:nvCxnSpPr>
          <p:spPr>
            <a:xfrm rot="5400000">
              <a:off x="4822828" y="3571876"/>
              <a:ext cx="785817" cy="71438"/>
            </a:xfrm>
            <a:prstGeom prst="straightConnector1">
              <a:avLst/>
            </a:prstGeom>
            <a:ln w="34925">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grpSp>
      <p:sp>
        <p:nvSpPr>
          <p:cNvPr id="14339" name="TextBox 86"/>
          <p:cNvSpPr txBox="1">
            <a:spLocks noChangeArrowheads="1"/>
          </p:cNvSpPr>
          <p:nvPr/>
        </p:nvSpPr>
        <p:spPr bwMode="auto">
          <a:xfrm>
            <a:off x="2500321" y="1643067"/>
            <a:ext cx="1785937" cy="369235"/>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Sorun</a:t>
            </a:r>
            <a:r>
              <a:rPr lang="en-GB" dirty="0" smtClean="0">
                <a:sym typeface="Wingdings" pitchFamily="2" charset="2"/>
              </a:rPr>
              <a:t> </a:t>
            </a:r>
            <a:endParaRPr lang="en-GB" dirty="0"/>
          </a:p>
        </p:txBody>
      </p:sp>
      <p:sp>
        <p:nvSpPr>
          <p:cNvPr id="14340" name="TextBox 88"/>
          <p:cNvSpPr txBox="1">
            <a:spLocks noChangeArrowheads="1"/>
          </p:cNvSpPr>
          <p:nvPr/>
        </p:nvSpPr>
        <p:spPr bwMode="auto">
          <a:xfrm>
            <a:off x="1857375" y="2714626"/>
            <a:ext cx="1714500" cy="646234"/>
          </a:xfrm>
          <a:prstGeom prst="rect">
            <a:avLst/>
          </a:prstGeom>
          <a:noFill/>
          <a:ln w="9525">
            <a:noFill/>
            <a:miter lim="800000"/>
            <a:headEnd/>
            <a:tailEnd/>
          </a:ln>
        </p:spPr>
        <p:txBody>
          <a:bodyPr lIns="91339" tIns="45672" rIns="91339" bIns="45672">
            <a:spAutoFit/>
          </a:bodyPr>
          <a:lstStyle/>
          <a:p>
            <a:r>
              <a:rPr lang="tr-TR" dirty="0" smtClean="0">
                <a:sym typeface="Wingdings" pitchFamily="2" charset="2"/>
              </a:rPr>
              <a:t>Görünen Neden</a:t>
            </a:r>
            <a:r>
              <a:rPr lang="en-GB" dirty="0" smtClean="0">
                <a:sym typeface="Wingdings" pitchFamily="2" charset="2"/>
              </a:rPr>
              <a:t> </a:t>
            </a:r>
            <a:endParaRPr lang="en-GB" dirty="0"/>
          </a:p>
        </p:txBody>
      </p:sp>
      <p:sp>
        <p:nvSpPr>
          <p:cNvPr id="14341" name="TextBox 91"/>
          <p:cNvSpPr txBox="1">
            <a:spLocks noChangeArrowheads="1"/>
          </p:cNvSpPr>
          <p:nvPr/>
        </p:nvSpPr>
        <p:spPr bwMode="auto">
          <a:xfrm>
            <a:off x="1285883" y="3786190"/>
            <a:ext cx="2143125" cy="369235"/>
          </a:xfrm>
          <a:prstGeom prst="rect">
            <a:avLst/>
          </a:prstGeom>
          <a:noFill/>
          <a:ln w="9525">
            <a:noFill/>
            <a:miter lim="800000"/>
            <a:headEnd/>
            <a:tailEnd/>
          </a:ln>
        </p:spPr>
        <p:txBody>
          <a:bodyPr lIns="91339" tIns="45672" rIns="91339" bIns="45672">
            <a:spAutoFit/>
          </a:bodyPr>
          <a:lstStyle/>
          <a:p>
            <a:r>
              <a:rPr lang="tr-TR" dirty="0" smtClean="0"/>
              <a:t>Temel Neden</a:t>
            </a:r>
            <a:r>
              <a:rPr lang="en-GB" dirty="0" smtClean="0">
                <a:sym typeface="Wingdings" pitchFamily="2" charset="2"/>
              </a:rPr>
              <a:t> </a:t>
            </a:r>
            <a:endParaRPr lang="en-GB" dirty="0"/>
          </a:p>
        </p:txBody>
      </p:sp>
      <p:sp>
        <p:nvSpPr>
          <p:cNvPr id="14342" name="TextBox 93"/>
          <p:cNvSpPr txBox="1">
            <a:spLocks noChangeArrowheads="1"/>
          </p:cNvSpPr>
          <p:nvPr/>
        </p:nvSpPr>
        <p:spPr bwMode="auto">
          <a:xfrm>
            <a:off x="785813" y="5072069"/>
            <a:ext cx="1428750" cy="369235"/>
          </a:xfrm>
          <a:prstGeom prst="rect">
            <a:avLst/>
          </a:prstGeom>
          <a:noFill/>
          <a:ln w="9525">
            <a:noFill/>
            <a:miter lim="800000"/>
            <a:headEnd/>
            <a:tailEnd/>
          </a:ln>
        </p:spPr>
        <p:txBody>
          <a:bodyPr lIns="91339" tIns="45672" rIns="91339" bIns="45672">
            <a:spAutoFit/>
          </a:bodyPr>
          <a:lstStyle/>
          <a:p>
            <a:r>
              <a:rPr lang="tr-TR" dirty="0" smtClean="0"/>
              <a:t>Kök Neden</a:t>
            </a:r>
            <a:r>
              <a:rPr lang="en-GB" dirty="0" smtClean="0">
                <a:sym typeface="Wingdings" pitchFamily="2" charset="2"/>
              </a:rPr>
              <a:t> </a:t>
            </a:r>
            <a:endParaRPr lang="en-GB" dirty="0"/>
          </a:p>
        </p:txBody>
      </p:sp>
      <p:sp>
        <p:nvSpPr>
          <p:cNvPr id="14343" name="TextBox 94"/>
          <p:cNvSpPr txBox="1">
            <a:spLocks noChangeArrowheads="1"/>
          </p:cNvSpPr>
          <p:nvPr/>
        </p:nvSpPr>
        <p:spPr bwMode="auto">
          <a:xfrm>
            <a:off x="428625" y="285757"/>
            <a:ext cx="2500313" cy="1323342"/>
          </a:xfrm>
          <a:prstGeom prst="rect">
            <a:avLst/>
          </a:prstGeom>
          <a:noFill/>
          <a:ln w="9525">
            <a:noFill/>
            <a:miter lim="800000"/>
            <a:headEnd/>
            <a:tailEnd/>
          </a:ln>
        </p:spPr>
        <p:txBody>
          <a:bodyPr lIns="91339" tIns="45672" rIns="91339" bIns="45672">
            <a:spAutoFit/>
          </a:bodyPr>
          <a:lstStyle/>
          <a:p>
            <a:r>
              <a:rPr lang="tr-TR" sz="4000" b="1" dirty="0" smtClean="0"/>
              <a:t>Nedensel Analiz</a:t>
            </a:r>
            <a:endParaRPr lang="en-GB" sz="40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4" y="762000"/>
            <a:ext cx="2133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Hamile kadınların ölüm oranının ortalamanın üstünde olması</a:t>
            </a:r>
            <a:endParaRPr lang="en-US" dirty="0"/>
          </a:p>
        </p:txBody>
      </p:sp>
      <p:sp>
        <p:nvSpPr>
          <p:cNvPr id="6" name="Rectangle 5"/>
          <p:cNvSpPr/>
          <p:nvPr/>
        </p:nvSpPr>
        <p:spPr>
          <a:xfrm>
            <a:off x="3352804" y="2057400"/>
            <a:ext cx="21336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Hamile kadınlarda kansızlık sorunu</a:t>
            </a:r>
            <a:endParaRPr lang="en-US" dirty="0"/>
          </a:p>
        </p:txBody>
      </p:sp>
      <p:sp>
        <p:nvSpPr>
          <p:cNvPr id="7" name="Rectangle 6"/>
          <p:cNvSpPr/>
          <p:nvPr/>
        </p:nvSpPr>
        <p:spPr>
          <a:xfrm>
            <a:off x="3352804" y="3810003"/>
            <a:ext cx="2133600" cy="8382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İlaç desteğinin yetersizliği</a:t>
            </a:r>
            <a:endParaRPr lang="en-US" dirty="0"/>
          </a:p>
        </p:txBody>
      </p:sp>
      <p:sp>
        <p:nvSpPr>
          <p:cNvPr id="8" name="Rectangle 7"/>
          <p:cNvSpPr/>
          <p:nvPr/>
        </p:nvSpPr>
        <p:spPr>
          <a:xfrm>
            <a:off x="5638804" y="3048000"/>
            <a:ext cx="2133600" cy="8382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Yetersiz sağlık bakım merkezleri</a:t>
            </a:r>
            <a:endParaRPr lang="en-US" dirty="0"/>
          </a:p>
        </p:txBody>
      </p:sp>
      <p:sp>
        <p:nvSpPr>
          <p:cNvPr id="9" name="Rectangle 8"/>
          <p:cNvSpPr/>
          <p:nvPr/>
        </p:nvSpPr>
        <p:spPr>
          <a:xfrm>
            <a:off x="6477000" y="5410202"/>
            <a:ext cx="2133600" cy="8382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Sağlık bakım hizmetlerinin yetersiz yönetimi</a:t>
            </a:r>
            <a:endParaRPr lang="en-US" dirty="0"/>
          </a:p>
        </p:txBody>
      </p:sp>
      <p:sp>
        <p:nvSpPr>
          <p:cNvPr id="10" name="Rectangle 9"/>
          <p:cNvSpPr/>
          <p:nvPr/>
        </p:nvSpPr>
        <p:spPr>
          <a:xfrm>
            <a:off x="6781804" y="4191001"/>
            <a:ext cx="2133600" cy="8382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Beslenme üzerine danışmanlık yetersizliği</a:t>
            </a:r>
            <a:endParaRPr lang="en-US" dirty="0"/>
          </a:p>
        </p:txBody>
      </p:sp>
      <p:sp>
        <p:nvSpPr>
          <p:cNvPr id="12" name="Rectangle 11"/>
          <p:cNvSpPr/>
          <p:nvPr/>
        </p:nvSpPr>
        <p:spPr>
          <a:xfrm>
            <a:off x="0" y="5334000"/>
            <a:ext cx="2133600" cy="1524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Kadınlar arasında beslenme ve  sağlık bakımında </a:t>
            </a:r>
            <a:r>
              <a:rPr lang="tr-TR" dirty="0" err="1" smtClean="0"/>
              <a:t>farkındalığın</a:t>
            </a:r>
            <a:r>
              <a:rPr lang="tr-TR" dirty="0" smtClean="0"/>
              <a:t> gelişmemiş olması</a:t>
            </a:r>
            <a:endParaRPr lang="en-US" dirty="0"/>
          </a:p>
        </p:txBody>
      </p:sp>
      <p:sp>
        <p:nvSpPr>
          <p:cNvPr id="13" name="Rectangle 12"/>
          <p:cNvSpPr/>
          <p:nvPr/>
        </p:nvSpPr>
        <p:spPr>
          <a:xfrm>
            <a:off x="762000" y="3429003"/>
            <a:ext cx="2133600" cy="1371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Hamile kadınların beslenme </a:t>
            </a:r>
            <a:r>
              <a:rPr lang="tr-TR" dirty="0" err="1" smtClean="0"/>
              <a:t>alışkanlıklaının</a:t>
            </a:r>
            <a:r>
              <a:rPr lang="tr-TR" dirty="0" smtClean="0"/>
              <a:t> hamileliğe uygun olmaması</a:t>
            </a:r>
            <a:endParaRPr lang="en-US" dirty="0"/>
          </a:p>
        </p:txBody>
      </p:sp>
      <p:sp>
        <p:nvSpPr>
          <p:cNvPr id="14" name="Rectangle 13"/>
          <p:cNvSpPr/>
          <p:nvPr/>
        </p:nvSpPr>
        <p:spPr>
          <a:xfrm>
            <a:off x="2514600" y="5105401"/>
            <a:ext cx="2057400" cy="1524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Toplumda beslenme alışkanlıklarının ve  doğum öncesi bakım </a:t>
            </a:r>
            <a:r>
              <a:rPr lang="tr-TR" dirty="0" err="1" smtClean="0"/>
              <a:t>farkındalığının</a:t>
            </a:r>
            <a:r>
              <a:rPr lang="tr-TR" dirty="0" smtClean="0"/>
              <a:t> olmaması</a:t>
            </a:r>
            <a:endParaRPr lang="en-US" dirty="0"/>
          </a:p>
        </p:txBody>
      </p:sp>
      <p:cxnSp>
        <p:nvCxnSpPr>
          <p:cNvPr id="17" name="Straight Arrow Connector 16"/>
          <p:cNvCxnSpPr/>
          <p:nvPr/>
        </p:nvCxnSpPr>
        <p:spPr>
          <a:xfrm flipV="1">
            <a:off x="2590804" y="2895601"/>
            <a:ext cx="914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6" idx="3"/>
          </p:cNvCxnSpPr>
          <p:nvPr/>
        </p:nvCxnSpPr>
        <p:spPr>
          <a:xfrm rot="10800000">
            <a:off x="5486404" y="2476500"/>
            <a:ext cx="990600"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838200" y="49530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a:off x="2743200" y="4800600"/>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133600" y="5943600"/>
            <a:ext cx="381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7162800" y="3962400"/>
            <a:ext cx="304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705600" y="5029200"/>
            <a:ext cx="457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4724404" y="5105402"/>
            <a:ext cx="13716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Lojistik ve hizmet arzı zincirinde kopukluklar</a:t>
            </a:r>
            <a:endParaRPr lang="en-US" dirty="0"/>
          </a:p>
        </p:txBody>
      </p:sp>
      <p:cxnSp>
        <p:nvCxnSpPr>
          <p:cNvPr id="34" name="Straight Arrow Connector 33"/>
          <p:cNvCxnSpPr/>
          <p:nvPr/>
        </p:nvCxnSpPr>
        <p:spPr>
          <a:xfrm rot="10800000">
            <a:off x="4648200" y="4648200"/>
            <a:ext cx="838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9" idx="1"/>
          </p:cNvCxnSpPr>
          <p:nvPr/>
        </p:nvCxnSpPr>
        <p:spPr>
          <a:xfrm rot="10800000">
            <a:off x="6096000" y="5486400"/>
            <a:ext cx="381000" cy="342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flipH="1" flipV="1">
            <a:off x="3695700" y="3314700"/>
            <a:ext cx="914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6" idx="0"/>
            <a:endCxn id="4" idx="2"/>
          </p:cNvCxnSpPr>
          <p:nvPr/>
        </p:nvCxnSpPr>
        <p:spPr>
          <a:xfrm rot="5400000" flipH="1" flipV="1">
            <a:off x="4267200" y="19050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381004" y="1600200"/>
            <a:ext cx="2438400" cy="1143000"/>
          </a:xfrm>
          <a:prstGeom prst="ellipse">
            <a:avLst/>
          </a:prstGeom>
          <a:solidFill>
            <a:srgbClr val="CC0099"/>
          </a:solidFill>
        </p:spPr>
        <p:style>
          <a:lnRef idx="2">
            <a:schemeClr val="accent1">
              <a:shade val="50000"/>
            </a:schemeClr>
          </a:lnRef>
          <a:fillRef idx="1">
            <a:schemeClr val="accent1"/>
          </a:fillRef>
          <a:effectRef idx="0">
            <a:schemeClr val="accent1"/>
          </a:effectRef>
          <a:fontRef idx="minor">
            <a:schemeClr val="lt1"/>
          </a:fontRef>
        </p:style>
        <p:txBody>
          <a:bodyPr lIns="91388" tIns="45696" rIns="91388" bIns="45696" anchor="ctr"/>
          <a:lstStyle/>
          <a:p>
            <a:pPr algn="ctr">
              <a:defRPr/>
            </a:pPr>
            <a:r>
              <a:rPr lang="tr-TR" dirty="0" smtClean="0"/>
              <a:t>Hane halklarının </a:t>
            </a:r>
            <a:r>
              <a:rPr lang="tr-TR" dirty="0" err="1" smtClean="0"/>
              <a:t>sosyo</a:t>
            </a:r>
            <a:r>
              <a:rPr lang="tr-TR" dirty="0" smtClean="0"/>
              <a:t> ekonomik statüsü</a:t>
            </a:r>
            <a:endParaRPr lang="en-US" dirty="0"/>
          </a:p>
        </p:txBody>
      </p:sp>
      <p:cxnSp>
        <p:nvCxnSpPr>
          <p:cNvPr id="50" name="Straight Arrow Connector 49"/>
          <p:cNvCxnSpPr/>
          <p:nvPr/>
        </p:nvCxnSpPr>
        <p:spPr>
          <a:xfrm rot="16200000" flipH="1">
            <a:off x="990604" y="2895600"/>
            <a:ext cx="685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2514600" y="24384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315" name="Rectangle 56"/>
          <p:cNvSpPr>
            <a:spLocks noChangeArrowheads="1"/>
          </p:cNvSpPr>
          <p:nvPr/>
        </p:nvSpPr>
        <p:spPr bwMode="auto">
          <a:xfrm>
            <a:off x="304800" y="1"/>
            <a:ext cx="5715000" cy="784782"/>
          </a:xfrm>
          <a:prstGeom prst="rect">
            <a:avLst/>
          </a:prstGeom>
          <a:noFill/>
          <a:ln w="9525">
            <a:noFill/>
            <a:miter lim="800000"/>
            <a:headEnd/>
            <a:tailEnd/>
          </a:ln>
        </p:spPr>
        <p:txBody>
          <a:bodyPr lIns="91388" tIns="45696" rIns="91388" bIns="45696">
            <a:spAutoFit/>
          </a:bodyPr>
          <a:lstStyle/>
          <a:p>
            <a:pPr marL="272902" indent="-272902">
              <a:buClr>
                <a:srgbClr val="0BD0D9"/>
              </a:buClr>
              <a:buSzPct val="95000"/>
            </a:pPr>
            <a:r>
              <a:rPr lang="tr-TR" sz="4500" dirty="0" smtClean="0">
                <a:solidFill>
                  <a:srgbClr val="04617B"/>
                </a:solidFill>
                <a:latin typeface="Calibri" pitchFamily="34" charset="0"/>
              </a:rPr>
              <a:t>Nedensellik Analizi</a:t>
            </a:r>
            <a:endParaRPr lang="en-US" sz="4500" dirty="0">
              <a:solidFill>
                <a:srgbClr val="04617B"/>
              </a:solidFill>
              <a:latin typeface="Calibri"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642938" y="714376"/>
            <a:ext cx="7772400" cy="5357813"/>
          </a:xfrm>
        </p:spPr>
        <p:txBody>
          <a:bodyPr>
            <a:normAutofit lnSpcReduction="10000"/>
          </a:bodyPr>
          <a:lstStyle/>
          <a:p>
            <a:r>
              <a:rPr lang="en-GB" sz="4000" dirty="0" smtClean="0">
                <a:latin typeface="Arial" charset="0"/>
                <a:cs typeface="Arial" charset="0"/>
              </a:rPr>
              <a:t> </a:t>
            </a:r>
            <a:r>
              <a:rPr lang="tr-TR" sz="4000" dirty="0" smtClean="0">
                <a:latin typeface="Arial" charset="0"/>
                <a:cs typeface="Arial" charset="0"/>
              </a:rPr>
              <a:t>Neden Analizi</a:t>
            </a:r>
            <a:r>
              <a:rPr lang="en-GB" sz="4000" dirty="0" smtClean="0">
                <a:latin typeface="Arial" charset="0"/>
                <a:cs typeface="Arial" charset="0"/>
              </a:rPr>
              <a:t> </a:t>
            </a:r>
            <a:r>
              <a:rPr lang="tr-TR" sz="4000" dirty="0" smtClean="0">
                <a:latin typeface="Arial" charset="0"/>
                <a:cs typeface="Arial" charset="0"/>
              </a:rPr>
              <a:t>çalışmalarında yapmanız gerekenler:</a:t>
            </a:r>
            <a:endParaRPr lang="en-GB" sz="4000" dirty="0" smtClean="0">
              <a:latin typeface="Arial" charset="0"/>
              <a:cs typeface="Arial" charset="0"/>
            </a:endParaRPr>
          </a:p>
          <a:p>
            <a:pPr lvl="1"/>
            <a:r>
              <a:rPr lang="tr-TR" sz="3600" dirty="0" smtClean="0">
                <a:latin typeface="Arial" charset="0"/>
                <a:cs typeface="Arial" charset="0"/>
              </a:rPr>
              <a:t>Sürekli neden sorusunu sorun.... Neden, neden, neden... </a:t>
            </a:r>
          </a:p>
          <a:p>
            <a:pPr lvl="1"/>
            <a:r>
              <a:rPr lang="tr-TR" sz="3600" dirty="0" smtClean="0">
                <a:latin typeface="Arial" charset="0"/>
                <a:cs typeface="Arial" charset="0"/>
              </a:rPr>
              <a:t>Temel nedenleri ve Nedenler arasında ilişki bulmaya çalışın</a:t>
            </a:r>
            <a:endParaRPr lang="en-GB" sz="3600" dirty="0" smtClean="0">
              <a:latin typeface="Arial" charset="0"/>
              <a:cs typeface="Arial" charset="0"/>
            </a:endParaRPr>
          </a:p>
          <a:p>
            <a:pPr lvl="1"/>
            <a:r>
              <a:rPr lang="tr-TR" sz="3600" dirty="0" smtClean="0">
                <a:latin typeface="Arial" charset="0"/>
                <a:cs typeface="Arial" charset="0"/>
              </a:rPr>
              <a:t>Farklı sorunlar için benzer temel ve kök sorunlar olup olmadığına bakın </a:t>
            </a:r>
            <a:endParaRPr lang="en-GB" sz="36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68313" y="908054"/>
            <a:ext cx="8207375" cy="3959225"/>
          </a:xfrm>
        </p:spPr>
        <p:txBody>
          <a:bodyPr/>
          <a:lstStyle/>
          <a:p>
            <a:pPr eaLnBrk="1" hangingPunct="1"/>
            <a:r>
              <a:rPr lang="tr-TR" sz="5400" b="1" dirty="0" smtClean="0"/>
              <a:t>Sorumluluk Haritalaması</a:t>
            </a:r>
            <a:endParaRPr lang="en-GB" sz="54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88914"/>
          <a:ext cx="9144000" cy="7980386"/>
        </p:xfrm>
        <a:graphic>
          <a:graphicData uri="http://schemas.openxmlformats.org/drawingml/2006/table">
            <a:tbl>
              <a:tblPr firstRow="1" bandRow="1">
                <a:tableStyleId>{5C22544A-7EE6-4342-B048-85BDC9FD1C3A}</a:tableStyleId>
              </a:tblPr>
              <a:tblGrid>
                <a:gridCol w="2857488"/>
                <a:gridCol w="6286512"/>
              </a:tblGrid>
              <a:tr h="2519090">
                <a:tc>
                  <a:txBody>
                    <a:bodyPr/>
                    <a:lstStyle/>
                    <a:p>
                      <a:r>
                        <a:rPr lang="en-GB" sz="4000" b="1" dirty="0" smtClean="0">
                          <a:solidFill>
                            <a:schemeClr val="tx1"/>
                          </a:solidFill>
                        </a:rPr>
                        <a:t>1</a:t>
                      </a:r>
                      <a:r>
                        <a:rPr lang="tr-TR" sz="4000" b="1" dirty="0" smtClean="0">
                          <a:solidFill>
                            <a:schemeClr val="tx1"/>
                          </a:solidFill>
                        </a:rPr>
                        <a:t>. Adım</a:t>
                      </a:r>
                      <a:r>
                        <a:rPr lang="en-GB" sz="4000" b="1" dirty="0" smtClean="0">
                          <a:solidFill>
                            <a:schemeClr val="tx1"/>
                          </a:solidFill>
                        </a:rPr>
                        <a:t>:</a:t>
                      </a:r>
                    </a:p>
                    <a:p>
                      <a:r>
                        <a:rPr lang="tr-TR" sz="4000" b="1" dirty="0" smtClean="0">
                          <a:solidFill>
                            <a:schemeClr val="tx1"/>
                          </a:solidFill>
                        </a:rPr>
                        <a:t>Hakların</a:t>
                      </a:r>
                      <a:r>
                        <a:rPr lang="tr-TR" sz="4000" b="1" baseline="0" dirty="0" smtClean="0">
                          <a:solidFill>
                            <a:schemeClr val="tx1"/>
                          </a:solidFill>
                        </a:rPr>
                        <a:t> Belirlenmesi</a:t>
                      </a:r>
                      <a:endParaRPr lang="en-GB" sz="4000" b="1" dirty="0">
                        <a:solidFill>
                          <a:schemeClr val="tx1"/>
                        </a:solidFill>
                      </a:endParaRPr>
                    </a:p>
                  </a:txBody>
                  <a:tcPr>
                    <a:solidFill>
                      <a:srgbClr val="92D050">
                        <a:alpha val="13000"/>
                      </a:srgbClr>
                    </a:solidFill>
                  </a:tcPr>
                </a:tc>
                <a:tc>
                  <a:txBody>
                    <a:bodyPr/>
                    <a:lstStyle/>
                    <a:p>
                      <a:pPr>
                        <a:buFont typeface="Arial" pitchFamily="34" charset="0"/>
                        <a:buChar char="•"/>
                      </a:pPr>
                      <a:r>
                        <a:rPr lang="tr-TR" sz="3200" b="1" dirty="0" smtClean="0">
                          <a:solidFill>
                            <a:schemeClr val="tx1"/>
                          </a:solidFill>
                        </a:rPr>
                        <a:t>Engellilerin yaralanacağı standartlar</a:t>
                      </a:r>
                      <a:r>
                        <a:rPr lang="tr-TR" sz="3200" b="1" baseline="0" dirty="0" smtClean="0">
                          <a:solidFill>
                            <a:schemeClr val="tx1"/>
                          </a:solidFill>
                        </a:rPr>
                        <a:t>ın belirlenmesi ve haklar/hukuki çerçeve hakkında bizi düşünmeye iter. </a:t>
                      </a:r>
                      <a:endParaRPr lang="en-GB" sz="3200" b="1" baseline="0" dirty="0" smtClean="0">
                        <a:solidFill>
                          <a:schemeClr val="tx1"/>
                        </a:solidFill>
                      </a:endParaRPr>
                    </a:p>
                  </a:txBody>
                  <a:tcPr>
                    <a:solidFill>
                      <a:srgbClr val="92D050">
                        <a:alpha val="13000"/>
                      </a:srgbClr>
                    </a:solidFill>
                  </a:tcPr>
                </a:tc>
              </a:tr>
              <a:tr h="54612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4000" b="1" dirty="0" smtClean="0">
                          <a:solidFill>
                            <a:schemeClr val="tx1"/>
                          </a:solidFill>
                        </a:rPr>
                        <a:t>2.</a:t>
                      </a:r>
                      <a:r>
                        <a:rPr lang="tr-TR" sz="4000" b="1" baseline="0" dirty="0" smtClean="0">
                          <a:solidFill>
                            <a:schemeClr val="tx1"/>
                          </a:solidFill>
                        </a:rPr>
                        <a:t> Adım</a:t>
                      </a:r>
                      <a:r>
                        <a:rPr lang="en-GB" sz="4000" b="1" dirty="0" smtClean="0">
                          <a:solidFill>
                            <a:schemeClr val="tx1"/>
                          </a:solidFill>
                        </a:rPr>
                        <a:t>: </a:t>
                      </a:r>
                      <a:endParaRPr lang="tr-TR" sz="40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4000" b="1" dirty="0" smtClean="0">
                          <a:solidFill>
                            <a:schemeClr val="tx1"/>
                          </a:solidFill>
                        </a:rPr>
                        <a:t>Sorumluluk</a:t>
                      </a:r>
                      <a:r>
                        <a:rPr lang="tr-TR" sz="4000" b="1" baseline="0" dirty="0" smtClean="0">
                          <a:solidFill>
                            <a:schemeClr val="tx1"/>
                          </a:solidFill>
                        </a:rPr>
                        <a:t> Haritalama</a:t>
                      </a:r>
                      <a:endParaRPr lang="en-GB" sz="4000" b="1" dirty="0" smtClean="0">
                        <a:solidFill>
                          <a:schemeClr val="tx1"/>
                        </a:solidFill>
                      </a:endParaRPr>
                    </a:p>
                    <a:p>
                      <a:endParaRPr lang="en-GB" sz="4000" b="1" dirty="0">
                        <a:solidFill>
                          <a:schemeClr val="tx1"/>
                        </a:solidFill>
                      </a:endParaRPr>
                    </a:p>
                  </a:txBody>
                  <a:tcPr>
                    <a:solidFill>
                      <a:srgbClr val="FF0000">
                        <a:alpha val="29000"/>
                      </a:srgbClr>
                    </a:solidFill>
                  </a:tcPr>
                </a:tc>
                <a:tc>
                  <a:txBody>
                    <a:bodyPr/>
                    <a:lstStyle/>
                    <a:p>
                      <a:pPr marL="342900" lvl="0" indent="-342900">
                        <a:spcAft>
                          <a:spcPts val="0"/>
                        </a:spcAft>
                        <a:buFont typeface="Symbol"/>
                        <a:buChar char=""/>
                      </a:pPr>
                      <a:r>
                        <a:rPr lang="en-GB" sz="2400" kern="1200" dirty="0" smtClean="0">
                          <a:solidFill>
                            <a:srgbClr val="000000"/>
                          </a:solidFill>
                          <a:latin typeface="+mn-lt"/>
                          <a:ea typeface="Times New Roman"/>
                          <a:cs typeface="Arial"/>
                        </a:rPr>
                        <a:t> </a:t>
                      </a:r>
                      <a:r>
                        <a:rPr lang="tr-TR" sz="2400" b="1" kern="1200" dirty="0" smtClean="0">
                          <a:solidFill>
                            <a:srgbClr val="000000"/>
                          </a:solidFill>
                          <a:latin typeface="+mn-lt"/>
                          <a:ea typeface="Times New Roman"/>
                          <a:cs typeface="Arial"/>
                        </a:rPr>
                        <a:t> Haklar konusunda</a:t>
                      </a:r>
                      <a:r>
                        <a:rPr lang="tr-TR" sz="2400" b="1" kern="1200" baseline="0" dirty="0" smtClean="0">
                          <a:solidFill>
                            <a:srgbClr val="000000"/>
                          </a:solidFill>
                          <a:latin typeface="+mn-lt"/>
                          <a:ea typeface="Times New Roman"/>
                          <a:cs typeface="Arial"/>
                        </a:rPr>
                        <a:t> </a:t>
                      </a:r>
                      <a:r>
                        <a:rPr lang="tr-TR" sz="2400" b="1" kern="1200" dirty="0" smtClean="0">
                          <a:solidFill>
                            <a:srgbClr val="000000"/>
                          </a:solidFill>
                          <a:latin typeface="+mn-lt"/>
                          <a:ea typeface="Times New Roman"/>
                          <a:cs typeface="Arial"/>
                        </a:rPr>
                        <a:t>kimin sorumluluk</a:t>
                      </a:r>
                      <a:r>
                        <a:rPr lang="tr-TR" sz="2400" b="1" kern="1200" baseline="0" dirty="0" smtClean="0">
                          <a:solidFill>
                            <a:srgbClr val="000000"/>
                          </a:solidFill>
                          <a:latin typeface="+mn-lt"/>
                          <a:ea typeface="Times New Roman"/>
                          <a:cs typeface="Arial"/>
                        </a:rPr>
                        <a:t> alması gerektiği ve farklı sorumluluk sahipleri arasında nasıl bir bağ olduğunu </a:t>
                      </a:r>
                      <a:r>
                        <a:rPr lang="tr-TR" sz="2400" b="1" kern="1200" dirty="0" smtClean="0">
                          <a:solidFill>
                            <a:srgbClr val="000000"/>
                          </a:solidFill>
                          <a:latin typeface="+mn-lt"/>
                          <a:ea typeface="Times New Roman"/>
                          <a:cs typeface="Arial"/>
                        </a:rPr>
                        <a:t>görmemize ya</a:t>
                      </a:r>
                      <a:r>
                        <a:rPr lang="tr-TR" sz="2400" b="1" kern="1200" baseline="0" dirty="0" smtClean="0">
                          <a:solidFill>
                            <a:srgbClr val="000000"/>
                          </a:solidFill>
                          <a:latin typeface="+mn-lt"/>
                          <a:ea typeface="Times New Roman"/>
                          <a:cs typeface="Arial"/>
                        </a:rPr>
                        <a:t> da görmeye başlamamıza yardımcı olur.</a:t>
                      </a:r>
                      <a:endParaRPr lang="en-GB" sz="2400" b="1" dirty="0" smtClean="0">
                        <a:latin typeface="+mn-lt"/>
                        <a:ea typeface="Calibri"/>
                        <a:cs typeface="Times New Roman"/>
                      </a:endParaRPr>
                    </a:p>
                    <a:p>
                      <a:pPr marL="342900" lvl="0" indent="-342900">
                        <a:spcAft>
                          <a:spcPts val="0"/>
                        </a:spcAft>
                        <a:buFont typeface="Symbol"/>
                        <a:buChar char=""/>
                      </a:pPr>
                      <a:r>
                        <a:rPr lang="tr-TR" sz="2400" b="1" kern="1200" dirty="0" smtClean="0">
                          <a:solidFill>
                            <a:srgbClr val="000000"/>
                          </a:solidFill>
                          <a:latin typeface="+mn-lt"/>
                          <a:ea typeface="Times New Roman"/>
                          <a:cs typeface="Arial"/>
                        </a:rPr>
                        <a:t>Kimin</a:t>
                      </a:r>
                      <a:r>
                        <a:rPr lang="tr-TR" sz="2400" b="1" kern="1200" baseline="0" dirty="0" smtClean="0">
                          <a:solidFill>
                            <a:srgbClr val="000000"/>
                          </a:solidFill>
                          <a:latin typeface="+mn-lt"/>
                          <a:ea typeface="Times New Roman"/>
                          <a:cs typeface="Arial"/>
                        </a:rPr>
                        <a:t> ne sorumluluğu üstleneceği konusunda bir tartışma başlamasına yardımcı olur. </a:t>
                      </a:r>
                      <a:endParaRPr lang="en-GB" sz="2400" b="1" dirty="0">
                        <a:latin typeface="+mn-lt"/>
                        <a:ea typeface="Calibri"/>
                        <a:cs typeface="Times New Roman"/>
                      </a:endParaRPr>
                    </a:p>
                  </a:txBody>
                  <a:tcPr>
                    <a:solidFill>
                      <a:srgbClr val="FF0000">
                        <a:alpha val="29000"/>
                      </a:srgbClr>
                    </a:solid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42875" y="500067"/>
            <a:ext cx="8858250" cy="5500687"/>
          </a:xfrm>
        </p:spPr>
        <p:txBody>
          <a:bodyPr rtlCol="0">
            <a:normAutofit fontScale="90000"/>
          </a:bodyPr>
          <a:lstStyle/>
          <a:p>
            <a:pPr marL="355405" indent="-355405" algn="l">
              <a:defRPr/>
            </a:pPr>
            <a:r>
              <a:rPr lang="tr-TR" sz="4800" b="1" dirty="0" smtClean="0"/>
              <a:t>1. Adım</a:t>
            </a:r>
            <a:r>
              <a:rPr lang="en-GB" sz="4800" b="1" dirty="0" smtClean="0"/>
              <a:t>: </a:t>
            </a:r>
            <a:r>
              <a:rPr lang="tr-TR" sz="4800" b="1" dirty="0" smtClean="0"/>
              <a:t>Hakların Belirlenmesi</a:t>
            </a:r>
            <a:r>
              <a:rPr lang="en-GB" dirty="0" smtClean="0"/>
              <a:t/>
            </a:r>
            <a:br>
              <a:rPr lang="en-GB" dirty="0" smtClean="0"/>
            </a:br>
            <a:r>
              <a:rPr lang="en-GB" dirty="0" smtClean="0"/>
              <a:t/>
            </a:r>
            <a:br>
              <a:rPr lang="en-GB" dirty="0" smtClean="0"/>
            </a:br>
            <a:r>
              <a:rPr lang="en-GB" dirty="0" smtClean="0"/>
              <a:t>* </a:t>
            </a:r>
            <a:r>
              <a:rPr lang="tr-TR" dirty="0" smtClean="0"/>
              <a:t>Temel hak</a:t>
            </a:r>
            <a:r>
              <a:rPr lang="en-GB" dirty="0" smtClean="0"/>
              <a:t> … </a:t>
            </a:r>
            <a:r>
              <a:rPr lang="tr-TR" dirty="0" smtClean="0"/>
              <a:t>ilgilendiğimiz konuya  doğrudan uygulanabilir  olan haklar </a:t>
            </a:r>
            <a:r>
              <a:rPr lang="en-GB" dirty="0" smtClean="0"/>
              <a:t/>
            </a:r>
            <a:br>
              <a:rPr lang="en-GB" dirty="0" smtClean="0"/>
            </a:br>
            <a:r>
              <a:rPr lang="en-GB" dirty="0" smtClean="0"/>
              <a:t/>
            </a:r>
            <a:br>
              <a:rPr lang="en-GB" dirty="0" smtClean="0"/>
            </a:br>
            <a:r>
              <a:rPr lang="en-GB" dirty="0" smtClean="0"/>
              <a:t>*</a:t>
            </a:r>
            <a:r>
              <a:rPr lang="tr-TR" dirty="0" smtClean="0"/>
              <a:t>Diğer haklar</a:t>
            </a:r>
            <a:r>
              <a:rPr lang="en-GB" dirty="0" smtClean="0"/>
              <a:t> …</a:t>
            </a:r>
            <a:r>
              <a:rPr lang="tr-TR" dirty="0" smtClean="0"/>
              <a:t>örn.</a:t>
            </a:r>
            <a:r>
              <a:rPr lang="en-GB" dirty="0" smtClean="0"/>
              <a:t> </a:t>
            </a:r>
            <a:r>
              <a:rPr lang="tr-TR" dirty="0" smtClean="0"/>
              <a:t>Süreç hakkındaki hakları</a:t>
            </a:r>
            <a:r>
              <a:rPr lang="en-GB" dirty="0" smtClean="0"/>
              <a:t> .. </a:t>
            </a:r>
            <a:r>
              <a:rPr lang="tr-TR" dirty="0" smtClean="0"/>
              <a:t>Katılım</a:t>
            </a:r>
            <a:r>
              <a:rPr lang="en-GB" dirty="0" smtClean="0"/>
              <a:t>, </a:t>
            </a:r>
            <a:r>
              <a:rPr lang="tr-TR" dirty="0" smtClean="0"/>
              <a:t>ya da alt yapıyı sağlayan haklar</a:t>
            </a:r>
            <a:r>
              <a:rPr lang="en-GB" dirty="0" smtClean="0"/>
              <a:t> .. </a:t>
            </a:r>
            <a:r>
              <a:rPr lang="tr-TR" dirty="0" smtClean="0"/>
              <a:t>Doğum belgesi</a:t>
            </a:r>
            <a:endParaRPr lang="en-GB"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GB"/>
              <a:t>Slide No:</a:t>
            </a:r>
            <a:fld id="{2C4C0B3B-964F-49FE-9B58-BE555EC56191}" type="slidenum">
              <a:rPr lang="en-GB"/>
              <a:pPr>
                <a:defRPr/>
              </a:pPr>
              <a:t>29</a:t>
            </a:fld>
            <a:endParaRPr lang="en-GB"/>
          </a:p>
        </p:txBody>
      </p:sp>
      <p:sp>
        <p:nvSpPr>
          <p:cNvPr id="26627" name="Rectangle 2"/>
          <p:cNvSpPr>
            <a:spLocks noGrp="1" noChangeArrowheads="1"/>
          </p:cNvSpPr>
          <p:nvPr>
            <p:ph type="title"/>
          </p:nvPr>
        </p:nvSpPr>
        <p:spPr>
          <a:xfrm>
            <a:off x="250825" y="142876"/>
            <a:ext cx="8642350" cy="1371600"/>
          </a:xfrm>
        </p:spPr>
        <p:txBody>
          <a:bodyPr rtlCol="0">
            <a:normAutofit fontScale="90000"/>
          </a:bodyPr>
          <a:lstStyle/>
          <a:p>
            <a:pPr>
              <a:defRPr/>
            </a:pPr>
            <a:r>
              <a:rPr lang="tr-TR" b="1" dirty="0" smtClean="0"/>
              <a:t>Adım 2</a:t>
            </a:r>
            <a:r>
              <a:rPr lang="en-GB" b="1" dirty="0" smtClean="0"/>
              <a:t>: </a:t>
            </a:r>
            <a:r>
              <a:rPr lang="tr-TR" b="1" dirty="0" smtClean="0"/>
              <a:t>Sorumluluk ve Yükümlülüklerin Keşfi ve haritalandırılması</a:t>
            </a:r>
            <a:endParaRPr lang="en-GB" b="1" dirty="0" smtClean="0"/>
          </a:p>
        </p:txBody>
      </p:sp>
      <p:sp>
        <p:nvSpPr>
          <p:cNvPr id="7172" name="Rectangle 3"/>
          <p:cNvSpPr>
            <a:spLocks noGrp="1" noChangeArrowheads="1"/>
          </p:cNvSpPr>
          <p:nvPr>
            <p:ph type="body" idx="1"/>
          </p:nvPr>
        </p:nvSpPr>
        <p:spPr>
          <a:xfrm>
            <a:off x="611192" y="2205041"/>
            <a:ext cx="8072437" cy="3887787"/>
          </a:xfrm>
        </p:spPr>
        <p:txBody>
          <a:bodyPr>
            <a:normAutofit lnSpcReduction="10000"/>
          </a:bodyPr>
          <a:lstStyle/>
          <a:p>
            <a:pPr eaLnBrk="1" hangingPunct="1">
              <a:lnSpc>
                <a:spcPct val="90000"/>
              </a:lnSpc>
            </a:pPr>
            <a:r>
              <a:rPr lang="tr-TR" dirty="0" smtClean="0"/>
              <a:t>Analiz, söz konusu hakkın hayata geçirilmesinde kimlerin görev/sorumluluk sahibi olduduğunu tesbit eder:...kim sorumluluk sahibi olmalıdır</a:t>
            </a:r>
            <a:endParaRPr lang="en-GB" dirty="0" smtClean="0"/>
          </a:p>
          <a:p>
            <a:pPr eaLnBrk="1" hangingPunct="1">
              <a:lnSpc>
                <a:spcPct val="90000"/>
              </a:lnSpc>
            </a:pPr>
            <a:r>
              <a:rPr lang="tr-TR" dirty="0" smtClean="0"/>
              <a:t>Bazen kimin sorumluluk sahibi olduğu açık değildir...Bu öncelikle analizin önemli bir bölümüdür, ikincil olarak da sorumluluğun kimin üzerinde olması </a:t>
            </a:r>
            <a:r>
              <a:rPr lang="tr-TR" b="1" dirty="0" smtClean="0"/>
              <a:t>gerektiğine</a:t>
            </a:r>
            <a:r>
              <a:rPr lang="tr-TR" dirty="0" smtClean="0"/>
              <a:t> dair bir görüş alışverişi başlatır. </a:t>
            </a: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Ana Akımlaştırılma Eylem Programı</a:t>
            </a:r>
            <a:endParaRPr lang="en-US" dirty="0"/>
          </a:p>
        </p:txBody>
      </p:sp>
      <p:sp>
        <p:nvSpPr>
          <p:cNvPr id="3" name="Content Placeholder 2"/>
          <p:cNvSpPr>
            <a:spLocks noGrp="1"/>
          </p:cNvSpPr>
          <p:nvPr>
            <p:ph idx="1"/>
          </p:nvPr>
        </p:nvSpPr>
        <p:spPr>
          <a:xfrm>
            <a:off x="467548" y="1916832"/>
            <a:ext cx="8229600" cy="4205064"/>
          </a:xfrm>
        </p:spPr>
        <p:txBody>
          <a:bodyPr>
            <a:normAutofit fontScale="47500" lnSpcReduction="20000"/>
          </a:bodyPr>
          <a:lstStyle/>
          <a:p>
            <a:pPr lvl="0"/>
            <a:r>
              <a:rPr lang="tr-TR" dirty="0" smtClean="0"/>
              <a:t>Kamu hizmetinin sunumuna ilişkin karar verme mekanizmalarında engellilerin nicel ve niteliksel mevcudiyetine ilişkin  hedeflerinin gerçekleştirilmesi </a:t>
            </a:r>
            <a:endParaRPr lang="en-US" dirty="0" smtClean="0"/>
          </a:p>
          <a:p>
            <a:pPr lvl="0"/>
            <a:r>
              <a:rPr lang="tr-TR" dirty="0" smtClean="0"/>
              <a:t>Toplumsal cinsiyet ve engelli temelli ayrımcılığın ortadan kaldırılması; </a:t>
            </a:r>
            <a:endParaRPr lang="en-US" dirty="0" smtClean="0"/>
          </a:p>
          <a:p>
            <a:pPr lvl="0"/>
            <a:r>
              <a:rPr lang="tr-TR" dirty="0" smtClean="0"/>
              <a:t>Kamu hizmetinin sunumu sürecinde yer alan her düzeyde personelin ve karar vericilerin engellilerin eşitliğine ilişkin </a:t>
            </a:r>
            <a:r>
              <a:rPr lang="tr-TR" dirty="0" err="1" smtClean="0"/>
              <a:t>farkındalık</a:t>
            </a:r>
            <a:r>
              <a:rPr lang="tr-TR" dirty="0" smtClean="0"/>
              <a:t> kazanmasına yönelik eylemler </a:t>
            </a:r>
            <a:endParaRPr lang="en-US" dirty="0" smtClean="0"/>
          </a:p>
          <a:p>
            <a:pPr lvl="0"/>
            <a:r>
              <a:rPr lang="tr-TR" dirty="0" smtClean="0"/>
              <a:t>Engelli haklarının ve eşitliğinin ana akımlaştırılmasını teşvik edecek, uygulayacak ve izleyecek kurumsal yapıların oluşturulması (Yerel Eşitlik Birimleri) ve bu yapıların işleyişinin izlenmesi ve denetlenmesi </a:t>
            </a:r>
            <a:endParaRPr lang="en-US" dirty="0" smtClean="0"/>
          </a:p>
          <a:p>
            <a:pPr lvl="0"/>
            <a:r>
              <a:rPr lang="tr-TR" dirty="0" smtClean="0"/>
              <a:t>Engelli haklarının ve eşitliğine ilişkin konuların </a:t>
            </a:r>
            <a:r>
              <a:rPr lang="tr-TR" dirty="0" err="1" smtClean="0"/>
              <a:t>sektörel</a:t>
            </a:r>
            <a:r>
              <a:rPr lang="tr-TR" dirty="0" smtClean="0"/>
              <a:t> çalışma planlarına ve bütçeye entegre edilmesinin sağlanmasına yönelik eylem</a:t>
            </a:r>
            <a:endParaRPr lang="en-US" dirty="0" smtClean="0"/>
          </a:p>
          <a:p>
            <a:pPr lvl="0"/>
            <a:r>
              <a:rPr lang="tr-TR" dirty="0" smtClean="0"/>
              <a:t>Kamu kurumları ve sivil toplum örgütleri arasında çalışma ortaklığının kurulması ve güçlendirilmesi </a:t>
            </a:r>
            <a:endParaRPr lang="en-US" dirty="0" smtClean="0"/>
          </a:p>
          <a:p>
            <a:pPr lvl="0"/>
            <a:r>
              <a:rPr lang="tr-TR" dirty="0" smtClean="0"/>
              <a:t>İzleme ve raporlama sistemlerinin oluşturulması ya da iyileştirilmesi  (Engelli haklarının uygulanması ve eşitliğin gerçekleştirilmesine ilişkin bilgiye  zamanında ve doğru erişilmesi), </a:t>
            </a:r>
            <a:endParaRPr lang="en-US" dirty="0" smtClean="0"/>
          </a:p>
          <a:p>
            <a:pPr lvl="0"/>
            <a:r>
              <a:rPr lang="tr-TR" dirty="0" smtClean="0"/>
              <a:t>Engelli haklarının ve eşitliğin sağlanmasına yönelik planların tam olarak uygulanmasının teşvik edilmesi </a:t>
            </a: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68313" y="908052"/>
            <a:ext cx="8207375" cy="3959225"/>
          </a:xfrm>
        </p:spPr>
        <p:txBody>
          <a:bodyPr/>
          <a:lstStyle/>
          <a:p>
            <a:pPr eaLnBrk="1" hangingPunct="1"/>
            <a:r>
              <a:rPr lang="en-GB" sz="5400" b="1" dirty="0" smtClean="0"/>
              <a:t/>
            </a:r>
            <a:br>
              <a:rPr lang="en-GB" sz="5400" b="1" dirty="0" smtClean="0"/>
            </a:br>
            <a:r>
              <a:rPr lang="tr-TR" sz="5400" b="1" dirty="0" smtClean="0"/>
              <a:t>Kapasite Boşluk Analizi</a:t>
            </a:r>
            <a:endParaRPr lang="en-GB" sz="54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625" y="428604"/>
          <a:ext cx="8429684" cy="6186952"/>
        </p:xfrm>
        <a:graphic>
          <a:graphicData uri="http://schemas.openxmlformats.org/drawingml/2006/table">
            <a:tbl>
              <a:tblPr firstRow="1" bandRow="1">
                <a:tableStyleId>{5C22544A-7EE6-4342-B048-85BDC9FD1C3A}</a:tableStyleId>
              </a:tblPr>
              <a:tblGrid>
                <a:gridCol w="2214578"/>
                <a:gridCol w="6215106"/>
              </a:tblGrid>
              <a:tr h="61869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4400" b="1" dirty="0" smtClean="0">
                          <a:solidFill>
                            <a:schemeClr val="tx1"/>
                          </a:solidFill>
                        </a:rPr>
                        <a:t>Kapasite</a:t>
                      </a:r>
                      <a:r>
                        <a:rPr lang="tr-TR" sz="4400" b="1" baseline="0" dirty="0" smtClean="0">
                          <a:solidFill>
                            <a:schemeClr val="tx1"/>
                          </a:solidFill>
                        </a:rPr>
                        <a:t> Boşluk Analizi</a:t>
                      </a:r>
                      <a:endParaRPr lang="en-GB" sz="4400" b="1" dirty="0" smtClean="0">
                        <a:solidFill>
                          <a:schemeClr val="tx1"/>
                        </a:solidFill>
                      </a:endParaRPr>
                    </a:p>
                    <a:p>
                      <a:endParaRPr lang="en-GB" sz="4400" b="1" dirty="0">
                        <a:solidFill>
                          <a:schemeClr val="tx1"/>
                        </a:solidFill>
                      </a:endParaRPr>
                    </a:p>
                  </a:txBody>
                  <a:tcPr>
                    <a:solidFill>
                      <a:schemeClr val="tx2">
                        <a:lumMod val="60000"/>
                        <a:lumOff val="40000"/>
                        <a:alpha val="37000"/>
                      </a:schemeClr>
                    </a:solidFill>
                  </a:tcPr>
                </a:tc>
                <a:tc>
                  <a:txBody>
                    <a:bodyPr/>
                    <a:lstStyle/>
                    <a:p>
                      <a:r>
                        <a:rPr lang="tr-TR" sz="3600" b="1" dirty="0" smtClean="0">
                          <a:solidFill>
                            <a:schemeClr val="tx1"/>
                          </a:solidFill>
                        </a:rPr>
                        <a:t> Sadece</a:t>
                      </a:r>
                      <a:r>
                        <a:rPr lang="tr-TR" sz="3600" b="1" baseline="0" dirty="0" smtClean="0">
                          <a:solidFill>
                            <a:schemeClr val="tx1"/>
                          </a:solidFill>
                        </a:rPr>
                        <a:t> yükümlülük sahiplerinin karşılaştığı kaynak kısıtlarını tespit edilmesi konusunda bir formül sunmakla kalmaz, aynı zamanda kişisel motivasyon ve harekete geçecek otoritenin insan kaynakları ve örgütsel yönleri hakkında bilgi sunar. </a:t>
                      </a:r>
                      <a:endParaRPr lang="en-GB" sz="3600" b="1" dirty="0">
                        <a:solidFill>
                          <a:schemeClr val="tx1"/>
                        </a:solidFill>
                      </a:endParaRPr>
                    </a:p>
                  </a:txBody>
                  <a:tcPr>
                    <a:solidFill>
                      <a:schemeClr val="tx2">
                        <a:lumMod val="60000"/>
                        <a:lumOff val="40000"/>
                        <a:alpha val="19000"/>
                      </a:schemeClr>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3"/>
            <a:ext cx="9144000" cy="6740282"/>
          </a:xfrm>
          <a:prstGeom prst="rect">
            <a:avLst/>
          </a:prstGeom>
          <a:noFill/>
          <a:ln w="9525">
            <a:noFill/>
            <a:miter lim="800000"/>
            <a:headEnd/>
            <a:tailEnd/>
          </a:ln>
        </p:spPr>
        <p:txBody>
          <a:bodyPr wrap="square" lIns="91414" tIns="45708" rIns="91414" bIns="45708">
            <a:spAutoFit/>
          </a:bodyPr>
          <a:lstStyle/>
          <a:p>
            <a:pPr>
              <a:spcBef>
                <a:spcPct val="50000"/>
              </a:spcBef>
            </a:pPr>
            <a:r>
              <a:rPr lang="tr-TR" sz="2800" b="1" dirty="0" smtClean="0">
                <a:latin typeface="Calibri" pitchFamily="34" charset="0"/>
              </a:rPr>
              <a:t> Yükümlülük Sahiplerinin Yükümlülüklerini Yerine Getirme Kapasiteleri</a:t>
            </a:r>
            <a:endParaRPr lang="en-US" sz="2800" dirty="0">
              <a:latin typeface="Calibri" pitchFamily="34" charset="0"/>
            </a:endParaRPr>
          </a:p>
          <a:p>
            <a:pPr>
              <a:spcBef>
                <a:spcPct val="50000"/>
              </a:spcBef>
            </a:pPr>
            <a:r>
              <a:rPr lang="tr-TR" sz="2200" b="1" dirty="0" smtClean="0">
                <a:latin typeface="Calibri" pitchFamily="34" charset="0"/>
              </a:rPr>
              <a:t>Genel olarak,  </a:t>
            </a:r>
            <a:r>
              <a:rPr lang="tr-TR" sz="2200" dirty="0" smtClean="0">
                <a:latin typeface="Calibri" pitchFamily="34" charset="0"/>
              </a:rPr>
              <a:t>eğer yükümlülük sahipleri, hak sahiplerinin taleplerini yerine getiremiyorlarsa, bu başarısızlığın altında yatan tanımlanabilir bir zorluk ya da kapasite eksikliği vardır. Haklar konusundaki bilgiden sonra, hak taleplerini yerine getirme konusunda yükümlülük sahiplerinin 3 kapasiteye sahip olması gerekir:</a:t>
            </a:r>
            <a:endParaRPr lang="en-US" sz="2200" dirty="0">
              <a:latin typeface="Calibri" pitchFamily="34" charset="0"/>
            </a:endParaRPr>
          </a:p>
          <a:p>
            <a:pPr>
              <a:spcBef>
                <a:spcPct val="50000"/>
              </a:spcBef>
              <a:buFontTx/>
              <a:buChar char="•"/>
            </a:pPr>
            <a:r>
              <a:rPr lang="tr-TR" sz="2200" b="1" i="1" dirty="0" smtClean="0">
                <a:latin typeface="Calibri" pitchFamily="34" charset="0"/>
              </a:rPr>
              <a:t>Kaynaklar</a:t>
            </a:r>
            <a:r>
              <a:rPr lang="en-US" sz="2200" dirty="0" smtClean="0">
                <a:latin typeface="Calibri" pitchFamily="34" charset="0"/>
              </a:rPr>
              <a:t> – </a:t>
            </a:r>
            <a:r>
              <a:rPr lang="tr-TR" sz="2200" dirty="0" smtClean="0">
                <a:latin typeface="Calibri" pitchFamily="34" charset="0"/>
              </a:rPr>
              <a:t>yükümlülük sahiplerinin, hak sahiplerinin taleplerini yerine getirebilmeleri için yeterli finansal kaynak, insan kaynakları, beceri, kurumsal kapasiteye erişimleri ve kontrolleri olması gerekir. </a:t>
            </a:r>
            <a:endParaRPr lang="en-GB" sz="2200" dirty="0">
              <a:latin typeface="Calibri" pitchFamily="34" charset="0"/>
            </a:endParaRPr>
          </a:p>
          <a:p>
            <a:pPr>
              <a:spcBef>
                <a:spcPct val="50000"/>
              </a:spcBef>
              <a:buFontTx/>
              <a:buChar char="•"/>
            </a:pPr>
            <a:r>
              <a:rPr lang="tr-TR" sz="2200" b="1" i="1" dirty="0" smtClean="0">
                <a:latin typeface="Calibri" pitchFamily="34" charset="0"/>
              </a:rPr>
              <a:t>Yetki</a:t>
            </a:r>
            <a:r>
              <a:rPr lang="en-US" sz="2200" dirty="0" smtClean="0">
                <a:latin typeface="Calibri" pitchFamily="34" charset="0"/>
              </a:rPr>
              <a:t> – </a:t>
            </a:r>
            <a:r>
              <a:rPr lang="tr-TR" sz="2200" dirty="0" smtClean="0">
                <a:latin typeface="Calibri" pitchFamily="34" charset="0"/>
              </a:rPr>
              <a:t>devlet ve toplum yükümlülük sahibi olanların sorumluluklarını tanır ve bu yükümlülüklerini yerine getirebilmeleri için yetki verir.  Bu yetki hukuki, ahlaki, manevi ya da kültürel sorumlulukları ihtiva edebilir. Bu yetki harekete geçme motivasyonun sağlamak üzere mekanizmaları kapsayabilir (örn. Farkındalık yarartılması, teşvik, eğitimler verilmesi)</a:t>
            </a:r>
            <a:endParaRPr lang="en-US" sz="2200" dirty="0">
              <a:latin typeface="Calibri" pitchFamily="34" charset="0"/>
            </a:endParaRPr>
          </a:p>
          <a:p>
            <a:pPr>
              <a:spcBef>
                <a:spcPct val="50000"/>
              </a:spcBef>
              <a:buFontTx/>
              <a:buChar char="•"/>
            </a:pPr>
            <a:r>
              <a:rPr lang="tr-TR" sz="2200" b="1" i="1" dirty="0" smtClean="0">
                <a:latin typeface="Calibri" pitchFamily="34" charset="0"/>
              </a:rPr>
              <a:t>Yükümlülük </a:t>
            </a:r>
            <a:r>
              <a:rPr lang="en-US" sz="2200" dirty="0" smtClean="0">
                <a:latin typeface="Calibri" pitchFamily="34" charset="0"/>
              </a:rPr>
              <a:t> </a:t>
            </a:r>
            <a:r>
              <a:rPr lang="en-US" sz="2200" dirty="0">
                <a:latin typeface="Calibri" pitchFamily="34" charset="0"/>
              </a:rPr>
              <a:t>- </a:t>
            </a:r>
            <a:r>
              <a:rPr lang="tr-TR" sz="2200" dirty="0" smtClean="0">
                <a:latin typeface="Calibri" pitchFamily="34" charset="0"/>
              </a:rPr>
              <a:t>yükümlülük sahipleri, hak sahiplerinin taleplerini yerine getirme konusunda yükümlülüklerini kabul etmelidirler... </a:t>
            </a:r>
            <a:r>
              <a:rPr lang="tr-TR" sz="2200" b="1" dirty="0" smtClean="0">
                <a:latin typeface="Calibri" pitchFamily="34" charset="0"/>
              </a:rPr>
              <a:t>Motivasyonları vardır.</a:t>
            </a:r>
            <a:endParaRPr lang="en-US" sz="2200" dirty="0">
              <a:latin typeface="Calibri"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a:t>Slide No:</a:t>
            </a:r>
            <a:fld id="{2079DF58-B631-49A2-855F-199715EB45BD}" type="slidenum">
              <a:rPr lang="en-GB"/>
              <a:pPr>
                <a:defRPr/>
              </a:pPr>
              <a:t>33</a:t>
            </a:fld>
            <a:endParaRPr lang="en-GB"/>
          </a:p>
        </p:txBody>
      </p:sp>
      <p:graphicFrame>
        <p:nvGraphicFramePr>
          <p:cNvPr id="3" name="Table 2"/>
          <p:cNvGraphicFramePr>
            <a:graphicFrameLocks noGrp="1"/>
          </p:cNvGraphicFramePr>
          <p:nvPr/>
        </p:nvGraphicFramePr>
        <p:xfrm>
          <a:off x="214315" y="2214563"/>
          <a:ext cx="8572560" cy="3840480"/>
        </p:xfrm>
        <a:graphic>
          <a:graphicData uri="http://schemas.openxmlformats.org/drawingml/2006/table">
            <a:tbl>
              <a:tblPr/>
              <a:tblGrid>
                <a:gridCol w="3071834"/>
                <a:gridCol w="2548054"/>
                <a:gridCol w="2952672"/>
              </a:tblGrid>
              <a:tr h="3840480">
                <a:tc>
                  <a:txBody>
                    <a:bodyPr/>
                    <a:lstStyle/>
                    <a:p>
                      <a:pPr algn="ctr">
                        <a:spcAft>
                          <a:spcPts val="0"/>
                        </a:spcAft>
                      </a:pPr>
                      <a:r>
                        <a:rPr lang="tr-TR" sz="2800" b="1" dirty="0" smtClean="0">
                          <a:latin typeface="Arial Narrow"/>
                          <a:ea typeface="Times New Roman"/>
                          <a:cs typeface="Times New Roman"/>
                        </a:rPr>
                        <a:t>YÜKÜMLÜLÜK</a:t>
                      </a:r>
                      <a:endParaRPr lang="en-US" sz="1100" dirty="0">
                        <a:latin typeface="Times New Roman"/>
                        <a:ea typeface="Times New Roman"/>
                        <a:cs typeface="Times New Roman"/>
                      </a:endParaRPr>
                    </a:p>
                    <a:p>
                      <a:pPr algn="ctr">
                        <a:spcAft>
                          <a:spcPts val="0"/>
                        </a:spcAft>
                      </a:pPr>
                      <a:r>
                        <a:rPr lang="tr-TR" sz="2800" dirty="0" smtClean="0">
                          <a:latin typeface="Arial Narrow"/>
                          <a:ea typeface="Times New Roman"/>
                          <a:cs typeface="Times New Roman"/>
                        </a:rPr>
                        <a:t>Yükümlülük sahibi kişisel bir sorumluluk </a:t>
                      </a:r>
                      <a:r>
                        <a:rPr lang="tr-TR" sz="2800" b="1" dirty="0" smtClean="0">
                          <a:latin typeface="Arial Narrow"/>
                          <a:ea typeface="Times New Roman"/>
                          <a:cs typeface="Times New Roman"/>
                        </a:rPr>
                        <a:t>hissediyor</a:t>
                      </a:r>
                      <a:r>
                        <a:rPr lang="tr-TR" sz="2800" b="1" baseline="0" dirty="0" smtClean="0">
                          <a:latin typeface="Arial Narrow"/>
                          <a:ea typeface="Times New Roman"/>
                          <a:cs typeface="Times New Roman"/>
                        </a:rPr>
                        <a:t> mu? </a:t>
                      </a:r>
                      <a:r>
                        <a:rPr lang="tr-TR" sz="2800" b="0" baseline="0" dirty="0" smtClean="0">
                          <a:latin typeface="Arial Narrow"/>
                          <a:ea typeface="Times New Roman"/>
                          <a:cs typeface="Times New Roman"/>
                        </a:rPr>
                        <a:t>Eğer hissetmiyorsa neden?</a:t>
                      </a:r>
                      <a:endParaRPr lang="en-US" sz="1600" dirty="0">
                        <a:latin typeface="Times New Roman"/>
                        <a:ea typeface="Times New Roman"/>
                        <a:cs typeface="Times New Roman"/>
                      </a:endParaRPr>
                    </a:p>
                  </a:txBody>
                  <a:tcPr marL="68509" marR="6850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tr-TR" sz="2800" b="1" dirty="0" smtClean="0">
                          <a:latin typeface="Arial Narrow"/>
                          <a:ea typeface="Times New Roman"/>
                          <a:cs typeface="Times New Roman"/>
                        </a:rPr>
                        <a:t>OTORİTE</a:t>
                      </a:r>
                      <a:endParaRPr lang="en-US" sz="1100" dirty="0">
                        <a:latin typeface="Times New Roman"/>
                        <a:ea typeface="Times New Roman"/>
                        <a:cs typeface="Times New Roman"/>
                      </a:endParaRPr>
                    </a:p>
                    <a:p>
                      <a:pPr algn="ctr">
                        <a:spcAft>
                          <a:spcPts val="0"/>
                        </a:spcAft>
                      </a:pPr>
                      <a:r>
                        <a:rPr lang="tr-TR" sz="2800" dirty="0" smtClean="0">
                          <a:latin typeface="Arial Narrow"/>
                          <a:ea typeface="Times New Roman"/>
                          <a:cs typeface="Times New Roman"/>
                        </a:rPr>
                        <a:t>Yükümlülük sahibi, yükümlülüğünü yerine getirme konusunda</a:t>
                      </a:r>
                      <a:r>
                        <a:rPr lang="tr-TR" sz="2800" baseline="0" dirty="0" smtClean="0">
                          <a:latin typeface="Arial Narrow"/>
                          <a:ea typeface="Times New Roman"/>
                          <a:cs typeface="Times New Roman"/>
                        </a:rPr>
                        <a:t> otoriteye sahip mi? Değilse, kim otoriteye sahip?</a:t>
                      </a:r>
                      <a:endParaRPr lang="en-US" sz="1600" dirty="0">
                        <a:latin typeface="Times New Roman"/>
                        <a:ea typeface="Times New Roma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tr-TR" sz="2800" b="1" dirty="0" smtClean="0">
                          <a:latin typeface="Arial Narrow"/>
                          <a:ea typeface="Times New Roman"/>
                          <a:cs typeface="Times New Roman"/>
                        </a:rPr>
                        <a:t>KAYNAKLAR</a:t>
                      </a:r>
                      <a:endParaRPr lang="en-US" sz="2800" b="1" dirty="0">
                        <a:latin typeface="Calibri"/>
                        <a:ea typeface="Times New Roman"/>
                        <a:cs typeface="Times New Roman"/>
                      </a:endParaRPr>
                    </a:p>
                    <a:p>
                      <a:pPr>
                        <a:spcAft>
                          <a:spcPts val="0"/>
                        </a:spcAft>
                      </a:pPr>
                      <a:r>
                        <a:rPr lang="tr-TR" sz="2400" dirty="0" smtClean="0">
                          <a:latin typeface="Arial Narrow"/>
                          <a:ea typeface="Times New Roman"/>
                          <a:cs typeface="Times New Roman"/>
                        </a:rPr>
                        <a:t>Yükümlülük sahibi, rolünü yerine getirmede</a:t>
                      </a:r>
                      <a:r>
                        <a:rPr lang="tr-TR" sz="2400" baseline="0" dirty="0" smtClean="0">
                          <a:latin typeface="Arial Narrow"/>
                          <a:ea typeface="Times New Roman"/>
                          <a:cs typeface="Times New Roman"/>
                        </a:rPr>
                        <a:t> </a:t>
                      </a:r>
                      <a:r>
                        <a:rPr lang="tr-TR" sz="2400" dirty="0" smtClean="0">
                          <a:latin typeface="Arial Narrow"/>
                          <a:ea typeface="Times New Roman"/>
                          <a:cs typeface="Times New Roman"/>
                        </a:rPr>
                        <a:t> kaynaklara</a:t>
                      </a:r>
                      <a:r>
                        <a:rPr lang="tr-TR" sz="2400" baseline="0" dirty="0" smtClean="0">
                          <a:latin typeface="Arial Narrow"/>
                          <a:ea typeface="Times New Roman"/>
                          <a:cs typeface="Times New Roman"/>
                        </a:rPr>
                        <a:t> (insan, kurumsal ve finansal) sahip mi? Eğer sahip değilse, </a:t>
                      </a:r>
                      <a:r>
                        <a:rPr lang="tr-TR" sz="2400" b="1" baseline="0" dirty="0" smtClean="0">
                          <a:latin typeface="Arial Narrow"/>
                          <a:ea typeface="Times New Roman"/>
                          <a:cs typeface="Times New Roman"/>
                        </a:rPr>
                        <a:t>neler eksik</a:t>
                      </a:r>
                      <a:r>
                        <a:rPr lang="tr-TR" sz="2400" baseline="0" dirty="0" smtClean="0">
                          <a:latin typeface="Arial Narrow"/>
                          <a:ea typeface="Times New Roman"/>
                          <a:cs typeface="Times New Roman"/>
                        </a:rPr>
                        <a:t>?  </a:t>
                      </a:r>
                      <a:endParaRPr lang="en-US" sz="1400" dirty="0">
                        <a:latin typeface="Times New Roman"/>
                        <a:ea typeface="Times New Roman"/>
                        <a:cs typeface="Times New Roman"/>
                      </a:endParaRPr>
                    </a:p>
                  </a:txBody>
                  <a:tcPr marL="68509" marR="68509"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4" name="Rectangle 2"/>
          <p:cNvSpPr txBox="1">
            <a:spLocks noChangeArrowheads="1"/>
          </p:cNvSpPr>
          <p:nvPr/>
        </p:nvSpPr>
        <p:spPr>
          <a:xfrm>
            <a:off x="539752" y="260352"/>
            <a:ext cx="7272338" cy="1439863"/>
          </a:xfrm>
          <a:prstGeom prst="rect">
            <a:avLst/>
          </a:prstGeom>
        </p:spPr>
        <p:txBody>
          <a:bodyPr lIns="91414" tIns="45708" rIns="91414" bIns="45708"/>
          <a:lstStyle/>
          <a:p>
            <a:pPr>
              <a:defRPr/>
            </a:pPr>
            <a:r>
              <a:rPr lang="tr-TR" sz="4400" b="1" kern="0" dirty="0" smtClean="0">
                <a:solidFill>
                  <a:schemeClr val="tx2"/>
                </a:solidFill>
                <a:latin typeface="+mj-lt"/>
                <a:ea typeface="+mj-ea"/>
                <a:cs typeface="+mj-cs"/>
              </a:rPr>
              <a:t>Yükümlülükleri Yerine Getirme Kapasitesi Analizi</a:t>
            </a:r>
            <a:endParaRPr lang="en-GB" sz="4400" b="1" kern="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799413"/>
          <a:ext cx="9144000" cy="6058587"/>
        </p:xfrm>
        <a:graphic>
          <a:graphicData uri="http://schemas.openxmlformats.org/drawingml/2006/table">
            <a:tbl>
              <a:tblPr/>
              <a:tblGrid>
                <a:gridCol w="1994013"/>
                <a:gridCol w="1663587"/>
                <a:gridCol w="1828800"/>
                <a:gridCol w="1828800"/>
                <a:gridCol w="1828800"/>
              </a:tblGrid>
              <a:tr h="363912">
                <a:tc gridSpan="5">
                  <a:txBody>
                    <a:bodyPr/>
                    <a:lstStyle/>
                    <a:p>
                      <a:pPr marL="179705">
                        <a:spcAft>
                          <a:spcPts val="600"/>
                        </a:spcAft>
                      </a:pPr>
                      <a:endParaRPr lang="en-GB" sz="2000" dirty="0">
                        <a:latin typeface="Times New Roman"/>
                        <a:ea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82261">
                <a:tc rowSpan="2">
                  <a:txBody>
                    <a:bodyPr/>
                    <a:lstStyle/>
                    <a:p>
                      <a:pPr marL="179705" algn="ctr">
                        <a:spcAft>
                          <a:spcPts val="600"/>
                        </a:spcAft>
                      </a:pPr>
                      <a:r>
                        <a:rPr lang="tr-TR" sz="2000" dirty="0" smtClean="0">
                          <a:latin typeface="Times New Roman"/>
                          <a:ea typeface="Times New Roman"/>
                        </a:rPr>
                        <a:t>Görev Derecesi</a:t>
                      </a:r>
                      <a:endParaRPr lang="en-GB" sz="2000" dirty="0">
                        <a:latin typeface="Times New Roman"/>
                        <a:ea typeface="Times New Roman"/>
                      </a:endParaRPr>
                    </a:p>
                    <a:p>
                      <a:pPr marL="179705" algn="ctr">
                        <a:spcAft>
                          <a:spcPts val="600"/>
                        </a:spcAft>
                      </a:pPr>
                      <a:r>
                        <a:rPr lang="tr-TR" sz="1800" dirty="0" smtClean="0">
                          <a:latin typeface="Calibri"/>
                          <a:ea typeface="Times New Roman"/>
                        </a:rPr>
                        <a:t>Sorun ve yerel durum arasındaki ilişki</a:t>
                      </a:r>
                      <a:endParaRPr lang="en-GB" sz="1800" dirty="0" smtClean="0">
                        <a:latin typeface="Calibri"/>
                        <a:ea typeface="Times New Roman"/>
                      </a:endParaRPr>
                    </a:p>
                    <a:p>
                      <a:pPr marL="179705" algn="ctr">
                        <a:spcAft>
                          <a:spcPts val="600"/>
                        </a:spcAft>
                      </a:pPr>
                      <a:endParaRPr lang="en-GB" sz="1800" dirty="0" smtClean="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179705" algn="ctr">
                        <a:spcAft>
                          <a:spcPts val="600"/>
                        </a:spcAft>
                      </a:pPr>
                      <a:endParaRPr lang="en-GB" sz="2000" dirty="0">
                        <a:latin typeface="Times New Roman"/>
                        <a:ea typeface="Times New Roman"/>
                      </a:endParaRPr>
                    </a:p>
                    <a:p>
                      <a:pPr marL="179705" algn="ctr">
                        <a:spcAft>
                          <a:spcPts val="600"/>
                        </a:spcAft>
                      </a:pPr>
                      <a:r>
                        <a:rPr lang="tr-TR" sz="1800" b="1" dirty="0" smtClean="0">
                          <a:latin typeface="Calibri"/>
                          <a:ea typeface="Times New Roman"/>
                        </a:rPr>
                        <a:t>Rol Analizi</a:t>
                      </a:r>
                      <a:endParaRPr lang="en-GB" sz="2000" dirty="0">
                        <a:latin typeface="Times New Roman"/>
                        <a:ea typeface="Times New Roman"/>
                      </a:endParaRPr>
                    </a:p>
                    <a:p>
                      <a:pPr marL="179705" algn="ctr">
                        <a:spcAft>
                          <a:spcPts val="600"/>
                        </a:spcAft>
                      </a:pPr>
                      <a:r>
                        <a:rPr lang="tr-TR" sz="1800" dirty="0" smtClean="0">
                          <a:latin typeface="Calibri"/>
                          <a:ea typeface="Times New Roman"/>
                        </a:rPr>
                        <a:t>Hak sahibinin haklarını kullanması için kimin</a:t>
                      </a:r>
                      <a:r>
                        <a:rPr lang="tr-TR" sz="1800" baseline="0" dirty="0" smtClean="0">
                          <a:latin typeface="Calibri"/>
                          <a:ea typeface="Times New Roman"/>
                        </a:rPr>
                        <a:t> ne yapması gerekiyor?</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79705" algn="ctr">
                        <a:spcAft>
                          <a:spcPts val="600"/>
                        </a:spcAft>
                      </a:pPr>
                      <a:r>
                        <a:rPr lang="tr-TR" sz="3200" b="1" dirty="0" smtClean="0">
                          <a:latin typeface="Calibri"/>
                          <a:ea typeface="Times New Roman"/>
                        </a:rPr>
                        <a:t>Kapasite Analizi</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r>
              <a:tr h="2401262">
                <a:tc vMerge="1">
                  <a:txBody>
                    <a:bodyPr/>
                    <a:lstStyle/>
                    <a:p>
                      <a:endParaRPr lang="en-GB"/>
                    </a:p>
                  </a:txBody>
                  <a:tcPr/>
                </a:tc>
                <a:tc vMerge="1">
                  <a:txBody>
                    <a:bodyPr/>
                    <a:lstStyle/>
                    <a:p>
                      <a:endParaRPr lang="en-GB"/>
                    </a:p>
                  </a:txBody>
                  <a:tcPr/>
                </a:tc>
                <a:tc>
                  <a:txBody>
                    <a:bodyPr/>
                    <a:lstStyle/>
                    <a:p>
                      <a:pPr marL="179705" algn="ctr">
                        <a:spcAft>
                          <a:spcPts val="600"/>
                        </a:spcAft>
                      </a:pPr>
                      <a:endParaRPr lang="en-GB" sz="2000" dirty="0">
                        <a:latin typeface="Times New Roman"/>
                        <a:ea typeface="Times New Roman"/>
                      </a:endParaRPr>
                    </a:p>
                    <a:p>
                      <a:pPr marL="179705" algn="ctr">
                        <a:spcAft>
                          <a:spcPts val="600"/>
                        </a:spcAft>
                      </a:pPr>
                      <a:r>
                        <a:rPr lang="tr-TR" sz="1800" b="1" dirty="0" smtClean="0">
                          <a:latin typeface="Calibri"/>
                          <a:ea typeface="Times New Roman"/>
                        </a:rPr>
                        <a:t>Yükümlülük</a:t>
                      </a:r>
                      <a:endParaRPr lang="en-GB" sz="2000" dirty="0">
                        <a:latin typeface="Times New Roman"/>
                        <a:ea typeface="Times New Roman"/>
                      </a:endParaRPr>
                    </a:p>
                    <a:p>
                      <a:pPr marL="179705" algn="ctr">
                        <a:spcAft>
                          <a:spcPts val="600"/>
                        </a:spcAft>
                      </a:pPr>
                      <a:r>
                        <a:rPr lang="tr-TR" sz="1400" dirty="0" smtClean="0">
                          <a:latin typeface="Calibri"/>
                          <a:ea typeface="Times New Roman"/>
                        </a:rPr>
                        <a:t>Yükümlülük sahibi yükümlülüğünü kabul ediyor ve motivasyona sahip mi? Değilse, neden?</a:t>
                      </a:r>
                      <a:endParaRPr lang="en-GB" sz="2000" dirty="0">
                        <a:latin typeface="Times New Roman"/>
                        <a:ea typeface="Times New Roman"/>
                      </a:endParaRPr>
                    </a:p>
                    <a:p>
                      <a:pPr marL="179705" algn="ctr">
                        <a:spcAft>
                          <a:spcPts val="600"/>
                        </a:spcAft>
                      </a:pP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ctr">
                        <a:spcAft>
                          <a:spcPts val="600"/>
                        </a:spcAft>
                      </a:pPr>
                      <a:endParaRPr lang="en-GB" sz="2000" dirty="0">
                        <a:latin typeface="Times New Roman"/>
                        <a:ea typeface="Times New Roman"/>
                      </a:endParaRPr>
                    </a:p>
                    <a:p>
                      <a:pPr marL="179705" algn="ctr">
                        <a:spcAft>
                          <a:spcPts val="600"/>
                        </a:spcAft>
                      </a:pPr>
                      <a:r>
                        <a:rPr lang="tr-TR" sz="1800" b="1" dirty="0" smtClean="0">
                          <a:latin typeface="Calibri"/>
                          <a:ea typeface="Times New Roman"/>
                        </a:rPr>
                        <a:t>Otorite</a:t>
                      </a:r>
                      <a:endParaRPr lang="en-GB" sz="2000" dirty="0">
                        <a:latin typeface="Times New Roman"/>
                        <a:ea typeface="Times New Roman"/>
                      </a:endParaRPr>
                    </a:p>
                    <a:p>
                      <a:pPr marL="179705" algn="ctr">
                        <a:spcAft>
                          <a:spcPts val="600"/>
                        </a:spcAft>
                      </a:pPr>
                      <a:r>
                        <a:rPr lang="tr-TR" sz="1400" dirty="0" smtClean="0">
                          <a:latin typeface="Calibri"/>
                          <a:ea typeface="Times New Roman"/>
                        </a:rPr>
                        <a:t>Yükümlülük sahibi rolünü yerine getirme konusunda otoriteye sahip mi? Eğer değilse, kimin otoritesi var? </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lgn="ctr">
                        <a:spcAft>
                          <a:spcPts val="600"/>
                        </a:spcAft>
                      </a:pPr>
                      <a:r>
                        <a:rPr lang="tr-TR" sz="1800" b="1" dirty="0" smtClean="0">
                          <a:latin typeface="Calibri"/>
                          <a:ea typeface="Times New Roman"/>
                        </a:rPr>
                        <a:t>Kaynaklar</a:t>
                      </a:r>
                      <a:endParaRPr lang="en-GB" sz="2000" dirty="0">
                        <a:latin typeface="Times New Roman"/>
                        <a:ea typeface="Times New Roman"/>
                      </a:endParaRPr>
                    </a:p>
                    <a:p>
                      <a:pPr marL="179705" algn="ctr">
                        <a:spcAft>
                          <a:spcPts val="600"/>
                        </a:spcAft>
                      </a:pPr>
                      <a:r>
                        <a:rPr lang="tr-TR" sz="1400" dirty="0" smtClean="0">
                          <a:latin typeface="Calibri"/>
                          <a:ea typeface="Times New Roman"/>
                        </a:rPr>
                        <a:t>Yükümlülük sahibi bilgi,</a:t>
                      </a:r>
                      <a:r>
                        <a:rPr lang="tr-TR" sz="1400" baseline="0" dirty="0" smtClean="0">
                          <a:latin typeface="Calibri"/>
                          <a:ea typeface="Times New Roman"/>
                        </a:rPr>
                        <a:t> beceri, kurumsal, insan ve finansal kaynaklara sahip mi? Eğer sahip değilse, eksik olan ne? </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043">
                <a:tc>
                  <a:txBody>
                    <a:bodyPr/>
                    <a:lstStyle/>
                    <a:p>
                      <a:pPr marL="179705">
                        <a:spcAft>
                          <a:spcPts val="600"/>
                        </a:spcAft>
                      </a:pPr>
                      <a:r>
                        <a:rPr lang="tr-TR" sz="1800" b="1" dirty="0" smtClean="0">
                          <a:latin typeface="Calibri"/>
                          <a:ea typeface="Times New Roman"/>
                        </a:rPr>
                        <a:t>Çocuğa Bakım</a:t>
                      </a:r>
                      <a:r>
                        <a:rPr lang="tr-TR" sz="1800" b="1" baseline="0" dirty="0" smtClean="0">
                          <a:latin typeface="Calibri"/>
                          <a:ea typeface="Times New Roman"/>
                        </a:rPr>
                        <a:t> veren</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522">
                <a:tc>
                  <a:txBody>
                    <a:bodyPr/>
                    <a:lstStyle/>
                    <a:p>
                      <a:pPr marL="179705">
                        <a:spcAft>
                          <a:spcPts val="600"/>
                        </a:spcAft>
                      </a:pPr>
                      <a:r>
                        <a:rPr lang="tr-TR" sz="1800" b="1" dirty="0" smtClean="0">
                          <a:latin typeface="Calibri"/>
                          <a:ea typeface="Times New Roman"/>
                        </a:rPr>
                        <a:t>Aile içi</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021">
                <a:tc>
                  <a:txBody>
                    <a:bodyPr/>
                    <a:lstStyle/>
                    <a:p>
                      <a:pPr marL="179705">
                        <a:spcAft>
                          <a:spcPts val="600"/>
                        </a:spcAft>
                      </a:pPr>
                      <a:r>
                        <a:rPr lang="tr-TR" sz="1800" b="1" dirty="0" smtClean="0">
                          <a:latin typeface="Calibri"/>
                          <a:ea typeface="Times New Roman"/>
                        </a:rPr>
                        <a:t>Toplum</a:t>
                      </a:r>
                    </a:p>
                    <a:p>
                      <a:pPr marL="179705">
                        <a:spcAft>
                          <a:spcPts val="600"/>
                        </a:spcAft>
                      </a:pPr>
                      <a:r>
                        <a:rPr lang="tr-TR" sz="1800" b="1" dirty="0" smtClean="0">
                          <a:latin typeface="Calibri"/>
                          <a:ea typeface="Times New Roman"/>
                        </a:rPr>
                        <a:t>Grup</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522">
                <a:tc>
                  <a:txBody>
                    <a:bodyPr/>
                    <a:lstStyle/>
                    <a:p>
                      <a:pPr marL="179705">
                        <a:spcAft>
                          <a:spcPts val="600"/>
                        </a:spcAft>
                      </a:pPr>
                      <a:r>
                        <a:rPr lang="tr-TR" sz="1800" b="1" dirty="0" smtClean="0">
                          <a:latin typeface="Calibri"/>
                          <a:ea typeface="Times New Roman"/>
                        </a:rPr>
                        <a:t>Yerel</a:t>
                      </a:r>
                      <a:r>
                        <a:rPr lang="tr-TR" sz="1800" b="1" baseline="0" dirty="0" smtClean="0">
                          <a:latin typeface="Calibri"/>
                          <a:ea typeface="Times New Roman"/>
                        </a:rPr>
                        <a:t> yönetim</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522">
                <a:tc>
                  <a:txBody>
                    <a:bodyPr/>
                    <a:lstStyle/>
                    <a:p>
                      <a:pPr marL="179705">
                        <a:spcAft>
                          <a:spcPts val="600"/>
                        </a:spcAft>
                      </a:pPr>
                      <a:r>
                        <a:rPr lang="tr-TR" sz="1800" b="1" dirty="0" smtClean="0">
                          <a:latin typeface="Calibri"/>
                          <a:ea typeface="Times New Roman"/>
                        </a:rPr>
                        <a:t>Merkezi yönetim</a:t>
                      </a: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522">
                <a:tc>
                  <a:txBody>
                    <a:bodyPr/>
                    <a:lstStyle/>
                    <a:p>
                      <a:pPr marL="179705">
                        <a:spcAft>
                          <a:spcPts val="600"/>
                        </a:spcAft>
                      </a:pPr>
                      <a:endParaRPr lang="en-GB"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9705">
                        <a:spcAft>
                          <a:spcPts val="600"/>
                        </a:spcAft>
                      </a:pPr>
                      <a:endParaRPr lang="en-GB" sz="1800" dirty="0">
                        <a:latin typeface="Calibri"/>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99" name="TextBox 2"/>
          <p:cNvSpPr txBox="1">
            <a:spLocks noChangeArrowheads="1"/>
          </p:cNvSpPr>
          <p:nvPr/>
        </p:nvSpPr>
        <p:spPr bwMode="auto">
          <a:xfrm>
            <a:off x="0" y="1"/>
            <a:ext cx="8429625" cy="830972"/>
          </a:xfrm>
          <a:prstGeom prst="rect">
            <a:avLst/>
          </a:prstGeom>
          <a:noFill/>
          <a:ln w="9525">
            <a:noFill/>
            <a:miter lim="800000"/>
            <a:headEnd/>
            <a:tailEnd/>
          </a:ln>
        </p:spPr>
        <p:txBody>
          <a:bodyPr lIns="91414" tIns="45708" rIns="91414" bIns="45708">
            <a:spAutoFit/>
          </a:bodyPr>
          <a:lstStyle/>
          <a:p>
            <a:r>
              <a:rPr lang="en-GB" sz="4800" b="1" dirty="0">
                <a:solidFill>
                  <a:srgbClr val="FF0000"/>
                </a:solidFill>
                <a:latin typeface="Calibri" pitchFamily="34" charset="0"/>
              </a:rPr>
              <a:t>…. </a:t>
            </a:r>
            <a:r>
              <a:rPr lang="tr-TR" sz="4800" b="1" dirty="0" smtClean="0">
                <a:solidFill>
                  <a:srgbClr val="FF0000"/>
                </a:solidFill>
                <a:latin typeface="Calibri" pitchFamily="34" charset="0"/>
              </a:rPr>
              <a:t>Kapasite Boşluk Analizi</a:t>
            </a:r>
            <a:endParaRPr lang="en-GB" b="1"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68313" y="1557339"/>
            <a:ext cx="8207375" cy="3959225"/>
          </a:xfrm>
        </p:spPr>
        <p:txBody>
          <a:bodyPr/>
          <a:lstStyle/>
          <a:p>
            <a:pPr eaLnBrk="1" hangingPunct="1"/>
            <a:r>
              <a:rPr lang="tr-TR" sz="4800" b="1" dirty="0" smtClean="0">
                <a:latin typeface="Arial" charset="0"/>
                <a:cs typeface="Arial" charset="0"/>
              </a:rPr>
              <a:t>Uygun Girişimin Belirlenmesi</a:t>
            </a:r>
            <a:endParaRPr lang="en-GB" sz="4800" b="1"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FFFF00"/>
          </a:solidFill>
        </p:spPr>
        <p:txBody>
          <a:bodyPr rtlCol="0">
            <a:normAutofit/>
          </a:bodyPr>
          <a:lstStyle/>
          <a:p>
            <a:pPr>
              <a:defRPr/>
            </a:pPr>
            <a:r>
              <a:rPr lang="tr-TR" b="1" dirty="0" smtClean="0"/>
              <a:t>Uygun Girişimlerin Belirlenmesi</a:t>
            </a:r>
            <a:endParaRPr lang="en-GB" b="1" dirty="0" smtClean="0"/>
          </a:p>
        </p:txBody>
      </p:sp>
      <p:sp>
        <p:nvSpPr>
          <p:cNvPr id="3075" name="Content Placeholder 2"/>
          <p:cNvSpPr>
            <a:spLocks noGrp="1"/>
          </p:cNvSpPr>
          <p:nvPr>
            <p:ph idx="1"/>
          </p:nvPr>
        </p:nvSpPr>
        <p:spPr>
          <a:xfrm>
            <a:off x="468314" y="1412876"/>
            <a:ext cx="8229600" cy="4824413"/>
          </a:xfrm>
        </p:spPr>
        <p:txBody>
          <a:bodyPr>
            <a:normAutofit lnSpcReduction="10000"/>
          </a:bodyPr>
          <a:lstStyle/>
          <a:p>
            <a:pPr eaLnBrk="1" hangingPunct="1"/>
            <a:r>
              <a:rPr lang="tr-TR" sz="3600" dirty="0" smtClean="0"/>
              <a:t>Sorun analizine tekrar bakın</a:t>
            </a:r>
            <a:endParaRPr lang="en-GB" sz="3600" dirty="0" smtClean="0"/>
          </a:p>
          <a:p>
            <a:pPr eaLnBrk="1" hangingPunct="1"/>
            <a:r>
              <a:rPr lang="tr-TR" sz="3600" dirty="0" smtClean="0"/>
              <a:t>Her biri için aşağıdaki soruların yanıtlarını verin : </a:t>
            </a:r>
            <a:endParaRPr lang="en-GB" sz="3600" dirty="0" smtClean="0"/>
          </a:p>
          <a:p>
            <a:pPr lvl="1" eaLnBrk="1" hangingPunct="1"/>
            <a:r>
              <a:rPr lang="tr-TR" sz="3200" dirty="0" smtClean="0"/>
              <a:t>Neyin değişmesi lazım?</a:t>
            </a:r>
            <a:endParaRPr lang="en-GB" sz="3200" dirty="0" smtClean="0"/>
          </a:p>
          <a:p>
            <a:pPr lvl="1" eaLnBrk="1" hangingPunct="1"/>
            <a:r>
              <a:rPr lang="tr-TR" sz="3200" dirty="0" smtClean="0"/>
              <a:t>Bu değişim nasıl gerçekleştirilebilir? </a:t>
            </a:r>
            <a:endParaRPr lang="en-GB" sz="3200" dirty="0" smtClean="0"/>
          </a:p>
          <a:p>
            <a:pPr lvl="1" eaLnBrk="1" hangingPunct="1"/>
            <a:r>
              <a:rPr lang="tr-TR" sz="3200" dirty="0" smtClean="0"/>
              <a:t>Bu değişimi </a:t>
            </a:r>
            <a:r>
              <a:rPr lang="tr-TR" sz="3200" b="1" dirty="0" smtClean="0"/>
              <a:t>kim</a:t>
            </a:r>
            <a:r>
              <a:rPr lang="tr-TR" sz="3200" dirty="0" smtClean="0"/>
              <a:t> yapmalı? </a:t>
            </a:r>
            <a:endParaRPr lang="en-GB" sz="3200" dirty="0" smtClean="0"/>
          </a:p>
          <a:p>
            <a:pPr lvl="1" eaLnBrk="1" hangingPunct="1"/>
            <a:r>
              <a:rPr lang="tr-TR" sz="3200" dirty="0" smtClean="0"/>
              <a:t>Bu değişimi yapmak için ne derecede yetkin/hazırlıklı/motivasyon sahibiler? </a:t>
            </a:r>
            <a:endParaRPr lang="en-GB" sz="3200" dirty="0" smtClean="0"/>
          </a:p>
          <a:p>
            <a:pPr lvl="1" eaLnBrk="1" hangingPunct="1"/>
            <a:r>
              <a:rPr lang="tr-TR" sz="3200" dirty="0" smtClean="0"/>
              <a:t>Başka kimin ne türlü rolü </a:t>
            </a:r>
            <a:r>
              <a:rPr lang="tr-TR" sz="3200" b="1" dirty="0" smtClean="0"/>
              <a:t>olabilir</a:t>
            </a:r>
            <a:r>
              <a:rPr lang="tr-TR" sz="3200" dirty="0" smtClean="0"/>
              <a:t>? </a:t>
            </a:r>
            <a:endParaRPr lang="en-GB" sz="32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rot="19830405">
            <a:off x="1116013" y="4670425"/>
            <a:ext cx="1357312" cy="857250"/>
          </a:xfrm>
          <a:prstGeom prst="rightArrow">
            <a:avLst/>
          </a:prstGeom>
          <a:solidFill>
            <a:srgbClr val="FF0000">
              <a:alpha val="9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Girdiler</a:t>
            </a:r>
            <a:endParaRPr lang="en-GB" b="1" dirty="0">
              <a:solidFill>
                <a:schemeClr val="tx1"/>
              </a:solidFill>
            </a:endParaRPr>
          </a:p>
        </p:txBody>
      </p:sp>
      <p:sp>
        <p:nvSpPr>
          <p:cNvPr id="5" name="Right Arrow 4"/>
          <p:cNvSpPr/>
          <p:nvPr/>
        </p:nvSpPr>
        <p:spPr>
          <a:xfrm rot="19830405">
            <a:off x="2624139" y="3778251"/>
            <a:ext cx="1357312" cy="857250"/>
          </a:xfrm>
          <a:prstGeom prst="rightArrow">
            <a:avLst/>
          </a:prstGeom>
          <a:solidFill>
            <a:srgbClr val="FF0000">
              <a:alpha val="18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Çıktılar</a:t>
            </a:r>
            <a:endParaRPr lang="en-GB" b="1" dirty="0">
              <a:solidFill>
                <a:schemeClr val="tx1"/>
              </a:solidFill>
            </a:endParaRPr>
          </a:p>
        </p:txBody>
      </p:sp>
      <p:sp>
        <p:nvSpPr>
          <p:cNvPr id="6" name="Right Arrow 5"/>
          <p:cNvSpPr/>
          <p:nvPr/>
        </p:nvSpPr>
        <p:spPr>
          <a:xfrm rot="19830405">
            <a:off x="3983039" y="2940050"/>
            <a:ext cx="1431925" cy="857250"/>
          </a:xfrm>
          <a:prstGeom prst="rightArrow">
            <a:avLst/>
          </a:prstGeom>
          <a:solidFill>
            <a:srgbClr val="FF0000">
              <a:alpha val="39000"/>
            </a:srgbClr>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solidFill>
                  <a:schemeClr val="tx1"/>
                </a:solidFill>
              </a:rPr>
              <a:t>Sonuçlar</a:t>
            </a:r>
            <a:endParaRPr lang="en-GB" b="1" dirty="0">
              <a:solidFill>
                <a:schemeClr val="tx1"/>
              </a:solidFill>
            </a:endParaRPr>
          </a:p>
        </p:txBody>
      </p:sp>
      <p:sp>
        <p:nvSpPr>
          <p:cNvPr id="8" name="Rounded Rectangle 7"/>
          <p:cNvSpPr/>
          <p:nvPr/>
        </p:nvSpPr>
        <p:spPr>
          <a:xfrm>
            <a:off x="5500688" y="2143126"/>
            <a:ext cx="2000250" cy="1000125"/>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b="1" dirty="0" smtClean="0"/>
              <a:t>Etki</a:t>
            </a:r>
            <a:r>
              <a:rPr lang="en-GB" b="1" dirty="0" smtClean="0"/>
              <a:t>: </a:t>
            </a:r>
            <a:r>
              <a:rPr lang="tr-TR" b="1" dirty="0" smtClean="0"/>
              <a:t>Hak sahibinin Hayatlarında Değişimler</a:t>
            </a:r>
            <a:endParaRPr lang="en-GB" b="1" dirty="0"/>
          </a:p>
        </p:txBody>
      </p:sp>
      <p:sp>
        <p:nvSpPr>
          <p:cNvPr id="13" name="Left Brace 12"/>
          <p:cNvSpPr/>
          <p:nvPr/>
        </p:nvSpPr>
        <p:spPr>
          <a:xfrm rot="16200000">
            <a:off x="3857626" y="3214689"/>
            <a:ext cx="500063" cy="6072187"/>
          </a:xfrm>
          <a:prstGeom prst="leftBrace">
            <a:avLst>
              <a:gd name="adj1" fmla="val 42017"/>
              <a:gd name="adj2" fmla="val 49467"/>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vert="vert" lIns="91427" tIns="45714" rIns="91427" bIns="45714" anchor="ctr"/>
          <a:lstStyle/>
          <a:p>
            <a:pPr algn="ctr">
              <a:defRPr/>
            </a:pPr>
            <a:r>
              <a:rPr lang="tr-TR" b="1" dirty="0" smtClean="0"/>
              <a:t>Etki Zinciri</a:t>
            </a:r>
            <a:endParaRPr lang="en-GB" b="1" dirty="0"/>
          </a:p>
        </p:txBody>
      </p:sp>
      <p:grpSp>
        <p:nvGrpSpPr>
          <p:cNvPr id="2" name="Group 19"/>
          <p:cNvGrpSpPr>
            <a:grpSpLocks/>
          </p:cNvGrpSpPr>
          <p:nvPr/>
        </p:nvGrpSpPr>
        <p:grpSpPr bwMode="auto">
          <a:xfrm>
            <a:off x="5959476" y="447675"/>
            <a:ext cx="3041650" cy="5481638"/>
            <a:chOff x="5959289" y="448438"/>
            <a:chExt cx="3041866" cy="5480890"/>
          </a:xfrm>
        </p:grpSpPr>
        <p:sp>
          <p:nvSpPr>
            <p:cNvPr id="9" name="Right Arrow 8"/>
            <p:cNvSpPr/>
            <p:nvPr/>
          </p:nvSpPr>
          <p:spPr>
            <a:xfrm rot="16200000">
              <a:off x="6097555" y="3546726"/>
              <a:ext cx="1377762" cy="857311"/>
            </a:xfrm>
            <a:prstGeom prst="rightArrow">
              <a:avLst/>
            </a:prstGeom>
            <a:solidFill>
              <a:schemeClr val="accent1">
                <a:lumMod val="50000"/>
                <a:alpha val="39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0" name="Right Arrow 9"/>
            <p:cNvSpPr/>
            <p:nvPr/>
          </p:nvSpPr>
          <p:spPr>
            <a:xfrm rot="13365597">
              <a:off x="7361152" y="3307136"/>
              <a:ext cx="1378048" cy="857133"/>
            </a:xfrm>
            <a:prstGeom prst="rightArrow">
              <a:avLst/>
            </a:prstGeom>
            <a:solidFill>
              <a:srgbClr val="FFFF00">
                <a:alpha val="39000"/>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1" name="Right Arrow 10"/>
            <p:cNvSpPr/>
            <p:nvPr/>
          </p:nvSpPr>
          <p:spPr>
            <a:xfrm rot="4442865">
              <a:off x="5699063" y="708664"/>
              <a:ext cx="1377762" cy="857311"/>
            </a:xfrm>
            <a:prstGeom prst="rightArrow">
              <a:avLst/>
            </a:prstGeom>
            <a:solidFill>
              <a:schemeClr val="accent4">
                <a:lumMod val="50000"/>
                <a:alpha val="14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2" name="Right Arrow 11"/>
            <p:cNvSpPr/>
            <p:nvPr/>
          </p:nvSpPr>
          <p:spPr>
            <a:xfrm rot="8005562">
              <a:off x="7239048" y="937232"/>
              <a:ext cx="1377762" cy="857311"/>
            </a:xfrm>
            <a:prstGeom prst="rightArrow">
              <a:avLst/>
            </a:prstGeom>
            <a:solidFill>
              <a:srgbClr val="00B050">
                <a:alpha val="19000"/>
              </a:srgb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4" name="Left Brace 13"/>
            <p:cNvSpPr/>
            <p:nvPr/>
          </p:nvSpPr>
          <p:spPr>
            <a:xfrm rot="16200000">
              <a:off x="7215150" y="4143322"/>
              <a:ext cx="571422" cy="3000588"/>
            </a:xfrm>
            <a:prstGeom prst="leftBrace">
              <a:avLst>
                <a:gd name="adj1" fmla="val 39611"/>
                <a:gd name="adj2" fmla="val 49467"/>
              </a:avLst>
            </a:prstGeom>
            <a:ln w="38100" cmpd="sng">
              <a:solidFill>
                <a:schemeClr val="tx1"/>
              </a:solidFill>
            </a:ln>
          </p:spPr>
          <p:style>
            <a:lnRef idx="1">
              <a:schemeClr val="accent1"/>
            </a:lnRef>
            <a:fillRef idx="0">
              <a:schemeClr val="accent1"/>
            </a:fillRef>
            <a:effectRef idx="0">
              <a:schemeClr val="accent1"/>
            </a:effectRef>
            <a:fontRef idx="minor">
              <a:schemeClr val="tx1"/>
            </a:fontRef>
          </p:style>
          <p:txBody>
            <a:bodyPr vert="vert" anchor="ctr"/>
            <a:lstStyle/>
            <a:p>
              <a:pPr algn="ctr">
                <a:defRPr/>
              </a:pPr>
              <a:r>
                <a:rPr lang="tr-TR" b="1" dirty="0" smtClean="0"/>
                <a:t>Hak sahibinin hayatında değişimlere yol açan diğer ilgili girişimler</a:t>
              </a:r>
              <a:endParaRPr lang="en-GB" b="1" dirty="0"/>
            </a:p>
            <a:p>
              <a:pPr algn="ctr">
                <a:defRPr/>
              </a:pPr>
              <a:endParaRPr lang="en-GB" b="1" dirty="0"/>
            </a:p>
            <a:p>
              <a:pPr algn="ctr">
                <a:defRPr/>
              </a:pPr>
              <a:endParaRPr lang="en-GB" b="1" dirty="0"/>
            </a:p>
          </p:txBody>
        </p:sp>
      </p:grpSp>
      <p:sp>
        <p:nvSpPr>
          <p:cNvPr id="15" name="Cloud 14"/>
          <p:cNvSpPr/>
          <p:nvPr/>
        </p:nvSpPr>
        <p:spPr>
          <a:xfrm rot="1954053">
            <a:off x="1635125" y="4022726"/>
            <a:ext cx="1785938" cy="1285875"/>
          </a:xfrm>
          <a:prstGeom prst="cloud">
            <a:avLst/>
          </a:prstGeom>
          <a:solidFill>
            <a:schemeClr val="bg2">
              <a:lumMod val="75000"/>
              <a:alpha val="34000"/>
            </a:schemeClr>
          </a:solidFill>
          <a:ln w="0"/>
        </p:spPr>
        <p:style>
          <a:lnRef idx="2">
            <a:schemeClr val="accent1">
              <a:shade val="50000"/>
            </a:schemeClr>
          </a:lnRef>
          <a:fillRef idx="1">
            <a:schemeClr val="accent1"/>
          </a:fillRef>
          <a:effectRef idx="0">
            <a:schemeClr val="accent1"/>
          </a:effectRef>
          <a:fontRef idx="minor">
            <a:schemeClr val="lt1"/>
          </a:fontRef>
        </p:style>
        <p:txBody>
          <a:bodyPr lIns="91427" tIns="45714" rIns="91427" bIns="45714" anchor="ctr"/>
          <a:lstStyle/>
          <a:p>
            <a:pPr algn="ctr">
              <a:defRPr/>
            </a:pPr>
            <a:r>
              <a:rPr lang="tr-TR" sz="1600" b="1" dirty="0" smtClean="0">
                <a:solidFill>
                  <a:srgbClr val="FF0000"/>
                </a:solidFill>
              </a:rPr>
              <a:t>Faaliyetler</a:t>
            </a:r>
            <a:endParaRPr lang="en-GB" b="1" dirty="0">
              <a:solidFill>
                <a:srgbClr val="FF0000"/>
              </a:solidFill>
            </a:endParaRPr>
          </a:p>
        </p:txBody>
      </p:sp>
      <p:grpSp>
        <p:nvGrpSpPr>
          <p:cNvPr id="3" name="Group 17"/>
          <p:cNvGrpSpPr>
            <a:grpSpLocks/>
          </p:cNvGrpSpPr>
          <p:nvPr/>
        </p:nvGrpSpPr>
        <p:grpSpPr bwMode="auto">
          <a:xfrm>
            <a:off x="928689" y="642938"/>
            <a:ext cx="4357687" cy="3072607"/>
            <a:chOff x="928662" y="642918"/>
            <a:chExt cx="4357718" cy="3073423"/>
          </a:xfrm>
        </p:grpSpPr>
        <p:sp>
          <p:nvSpPr>
            <p:cNvPr id="4106" name="TextBox 16"/>
            <p:cNvSpPr txBox="1">
              <a:spLocks noChangeArrowheads="1"/>
            </p:cNvSpPr>
            <p:nvPr/>
          </p:nvSpPr>
          <p:spPr bwMode="auto">
            <a:xfrm>
              <a:off x="928662" y="642918"/>
              <a:ext cx="2857520" cy="923575"/>
            </a:xfrm>
            <a:prstGeom prst="rect">
              <a:avLst/>
            </a:prstGeom>
            <a:noFill/>
            <a:ln w="9525">
              <a:solidFill>
                <a:srgbClr val="FF0000"/>
              </a:solidFill>
              <a:miter lim="800000"/>
              <a:headEnd/>
              <a:tailEnd/>
            </a:ln>
          </p:spPr>
          <p:txBody>
            <a:bodyPr>
              <a:spAutoFit/>
            </a:bodyPr>
            <a:lstStyle/>
            <a:p>
              <a:r>
                <a:rPr lang="tr-TR" b="1" dirty="0" smtClean="0">
                  <a:latin typeface="Calibri" pitchFamily="34" charset="0"/>
                </a:rPr>
                <a:t>Güvenlik, sosyal, ekonomik, çevresel ve siyasi çerçevede artan etki</a:t>
              </a:r>
              <a:endParaRPr lang="en-GB" b="1" dirty="0">
                <a:latin typeface="Calibri" pitchFamily="34" charset="0"/>
              </a:endParaRPr>
            </a:p>
          </p:txBody>
        </p:sp>
        <p:cxnSp>
          <p:nvCxnSpPr>
            <p:cNvPr id="22" name="Straight Arrow Connector 21"/>
            <p:cNvCxnSpPr/>
            <p:nvPr/>
          </p:nvCxnSpPr>
          <p:spPr>
            <a:xfrm>
              <a:off x="3714744" y="1857678"/>
              <a:ext cx="1571636" cy="1000391"/>
            </a:xfrm>
            <a:prstGeom prst="straightConnector1">
              <a:avLst/>
            </a:prstGeom>
            <a:ln w="6985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flipH="1">
              <a:off x="2500095" y="2286509"/>
              <a:ext cx="1572042" cy="714380"/>
            </a:xfrm>
            <a:prstGeom prst="straightConnector1">
              <a:avLst/>
            </a:prstGeom>
            <a:ln w="38100">
              <a:solidFill>
                <a:srgbClr val="FF0000">
                  <a:alpha val="57000"/>
                </a:srgb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106" idx="2"/>
            </p:cNvCxnSpPr>
            <p:nvPr/>
          </p:nvCxnSpPr>
          <p:spPr>
            <a:xfrm flipH="1">
              <a:off x="2356634" y="1566493"/>
              <a:ext cx="788" cy="2149848"/>
            </a:xfrm>
            <a:prstGeom prst="straightConnector1">
              <a:avLst/>
            </a:prstGeom>
            <a:ln w="22225">
              <a:solidFill>
                <a:srgbClr val="FF0000">
                  <a:alpha val="49000"/>
                </a:srgbClr>
              </a:solidFill>
              <a:tailEnd type="arrow" w="lg"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Programlama</a:t>
            </a:r>
            <a:endParaRPr lang="en-US" dirty="0"/>
          </a:p>
        </p:txBody>
      </p:sp>
      <p:graphicFrame>
        <p:nvGraphicFramePr>
          <p:cNvPr id="5" name="Content Placeholder 4"/>
          <p:cNvGraphicFramePr>
            <a:graphicFrameLocks noGrp="1"/>
          </p:cNvGraphicFramePr>
          <p:nvPr>
            <p:ph idx="1"/>
          </p:nvPr>
        </p:nvGraphicFramePr>
        <p:xfrm>
          <a:off x="351894" y="1434133"/>
          <a:ext cx="8229134" cy="5204200"/>
        </p:xfrm>
        <a:graphic>
          <a:graphicData uri="http://schemas.openxmlformats.org/drawingml/2006/table">
            <a:tbl>
              <a:tblPr firstRow="1" bandRow="1">
                <a:tableStyleId>{5C22544A-7EE6-4342-B048-85BDC9FD1C3A}</a:tableStyleId>
              </a:tblPr>
              <a:tblGrid>
                <a:gridCol w="4114567"/>
                <a:gridCol w="4114567"/>
              </a:tblGrid>
              <a:tr h="323002">
                <a:tc>
                  <a:txBody>
                    <a:bodyPr/>
                    <a:lstStyle/>
                    <a:p>
                      <a:r>
                        <a:rPr lang="tr-TR" sz="1600" dirty="0" smtClean="0"/>
                        <a:t>İHTİYAÇ TEMELLİ PROGRAMLAMA</a:t>
                      </a:r>
                      <a:endParaRPr lang="en-US" sz="1600" dirty="0"/>
                    </a:p>
                  </a:txBody>
                  <a:tcPr marL="89316" marR="89316" marT="39581" marB="39581"/>
                </a:tc>
                <a:tc>
                  <a:txBody>
                    <a:bodyPr/>
                    <a:lstStyle/>
                    <a:p>
                      <a:r>
                        <a:rPr lang="tr-TR" sz="1600" dirty="0" smtClean="0"/>
                        <a:t>HAK TEMELLİ PROGRAMLAMA</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Sonuç hedeflerine yönelik çalışma</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Sonuç ve süreç hedeflerine yönelik çalışma</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İhtiyaçların karşılanmasını vurgular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Hakların gerçekleştirilmesine vurgu yapar</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ihtiyaçları geçerli talepler olarak tanır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Hakları, devletlerin yerine getirmesi gereken yükümlülükler olarak tanır</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Güçlendirme yapmaksızın ihtiyaçları giderir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Haklar ancak  güçlendirme ile birlikte gerçekleşebilir</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İhtiyaçların giderilmesinde yardımın sunumunu asıl güdü olarak kabul eder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Tek başına yardımın ihtiyaçların giderilmesinde yetersiz olduğunu belirtir</a:t>
                      </a:r>
                      <a:endParaRPr lang="en-US" sz="1600" dirty="0"/>
                    </a:p>
                  </a:txBody>
                  <a:tcPr marL="89316" marR="89316" marT="39581" marB="39581"/>
                </a:tc>
              </a:tr>
              <a:tr h="580525">
                <a:tc>
                  <a:txBody>
                    <a:bodyPr/>
                    <a:lstStyle/>
                    <a:p>
                      <a:r>
                        <a:rPr lang="tr-TR" sz="1600" kern="1200" baseline="0" dirty="0" smtClean="0">
                          <a:solidFill>
                            <a:schemeClr val="dk1"/>
                          </a:solidFill>
                          <a:latin typeface="+mn-lt"/>
                          <a:ea typeface="+mn-ea"/>
                          <a:cs typeface="+mn-cs"/>
                        </a:rPr>
                        <a:t>Sorunların görünen nedenlerine odaklanır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Sorunun temel ve kök nedenlerine odaklanır</a:t>
                      </a:r>
                      <a:endParaRPr lang="en-US" sz="1600" dirty="0"/>
                    </a:p>
                  </a:txBody>
                  <a:tcPr marL="89316" marR="89316" marT="39581" marB="39581"/>
                </a:tc>
              </a:tr>
              <a:tr h="566842">
                <a:tc>
                  <a:txBody>
                    <a:bodyPr/>
                    <a:lstStyle/>
                    <a:p>
                      <a:r>
                        <a:rPr lang="tr-TR" sz="1600" dirty="0" smtClean="0"/>
                        <a:t>Dar </a:t>
                      </a:r>
                      <a:r>
                        <a:rPr lang="tr-TR" sz="1600" dirty="0" err="1" smtClean="0"/>
                        <a:t>sektörel</a:t>
                      </a:r>
                      <a:r>
                        <a:rPr lang="tr-TR" sz="1600" dirty="0" smtClean="0"/>
                        <a:t> proje</a:t>
                      </a:r>
                      <a:r>
                        <a:rPr lang="tr-TR" sz="1600" baseline="0" dirty="0" smtClean="0"/>
                        <a:t> anlayışı</a:t>
                      </a:r>
                      <a:endParaRPr lang="en-US" sz="1600" dirty="0"/>
                    </a:p>
                  </a:txBody>
                  <a:tcPr marL="89316" marR="89316" marT="39581" marB="39581"/>
                </a:tc>
                <a:tc>
                  <a:txBody>
                    <a:bodyPr/>
                    <a:lstStyle/>
                    <a:p>
                      <a:r>
                        <a:rPr lang="tr-TR" sz="1600" dirty="0" smtClean="0"/>
                        <a:t>Bütüncül ve çok sektörlü proje </a:t>
                      </a:r>
                      <a:r>
                        <a:rPr lang="tr-TR" sz="1600" baseline="0" dirty="0" smtClean="0"/>
                        <a:t> ve program anlayışı</a:t>
                      </a:r>
                      <a:endParaRPr lang="en-US" sz="1600" dirty="0"/>
                    </a:p>
                  </a:txBody>
                  <a:tcPr marL="89316" marR="89316" marT="39581" marB="39581"/>
                </a:tc>
              </a:tr>
              <a:tr h="831206">
                <a:tc>
                  <a:txBody>
                    <a:bodyPr/>
                    <a:lstStyle/>
                    <a:p>
                      <a:r>
                        <a:rPr lang="tr-TR" sz="1600" kern="1200" baseline="0" dirty="0" smtClean="0">
                          <a:solidFill>
                            <a:schemeClr val="dk1"/>
                          </a:solidFill>
                          <a:latin typeface="+mn-lt"/>
                          <a:ea typeface="+mn-ea"/>
                          <a:cs typeface="+mn-cs"/>
                        </a:rPr>
                        <a:t>Politikalara dokunmadan toplumsal bağlama yoğunlaşır</a:t>
                      </a:r>
                      <a:endParaRPr lang="en-US" sz="1600" dirty="0"/>
                    </a:p>
                  </a:txBody>
                  <a:tcPr marL="89316" marR="89316" marT="39581" marB="39581"/>
                </a:tc>
                <a:tc>
                  <a:txBody>
                    <a:bodyPr/>
                    <a:lstStyle/>
                    <a:p>
                      <a:r>
                        <a:rPr lang="tr-TR" sz="1600" kern="1200" baseline="0" dirty="0" smtClean="0">
                          <a:solidFill>
                            <a:schemeClr val="dk1"/>
                          </a:solidFill>
                          <a:latin typeface="+mn-lt"/>
                          <a:ea typeface="+mn-ea"/>
                          <a:cs typeface="+mn-cs"/>
                        </a:rPr>
                        <a:t>Sosyal, ekonomik, kültürel, sivil ve siyasi bağlama odaklanır ve politika yönelimlidir</a:t>
                      </a:r>
                      <a:endParaRPr lang="en-US" sz="1600" dirty="0"/>
                    </a:p>
                  </a:txBody>
                  <a:tcPr marL="89316" marR="89316" marT="39581" marB="39581"/>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79388" y="192801"/>
            <a:ext cx="4176712" cy="6217014"/>
          </a:xfrm>
          <a:prstGeom prst="rect">
            <a:avLst/>
          </a:prstGeom>
          <a:noFill/>
          <a:ln w="9525">
            <a:noFill/>
            <a:miter lim="800000"/>
            <a:headEnd/>
            <a:tailEnd/>
          </a:ln>
          <a:effectLst/>
        </p:spPr>
        <p:txBody>
          <a:bodyPr lIns="91363" tIns="45684" rIns="91363" bIns="45684" anchor="ctr">
            <a:spAutoFit/>
          </a:bodyPr>
          <a:lstStyle/>
          <a:p>
            <a:pPr>
              <a:defRPr/>
            </a:pPr>
            <a:r>
              <a:rPr lang="en-GB" sz="2400" b="1" dirty="0" smtClean="0">
                <a:latin typeface="Arial" pitchFamily="34" charset="0"/>
                <a:ea typeface="Calibri" pitchFamily="34" charset="0"/>
                <a:cs typeface="Times New Roman" pitchFamily="18" charset="0"/>
              </a:rPr>
              <a:t>“</a:t>
            </a:r>
            <a:r>
              <a:rPr lang="tr-TR" sz="2400" b="1" dirty="0" smtClean="0">
                <a:latin typeface="Arial" pitchFamily="34" charset="0"/>
                <a:ea typeface="Calibri" pitchFamily="34" charset="0"/>
                <a:cs typeface="Times New Roman" pitchFamily="18" charset="0"/>
              </a:rPr>
              <a:t>Hak Temelli” Analiz</a:t>
            </a:r>
            <a:r>
              <a:rPr lang="en-GB" sz="2400" b="1" dirty="0" smtClean="0">
                <a:latin typeface="Arial" pitchFamily="34" charset="0"/>
                <a:ea typeface="Calibri" pitchFamily="34" charset="0"/>
                <a:cs typeface="Times New Roman" pitchFamily="18" charset="0"/>
              </a:rPr>
              <a:t>:</a:t>
            </a:r>
            <a:endParaRPr lang="en-GB" sz="2400" b="1" dirty="0">
              <a:latin typeface="Arial" pitchFamily="34" charset="0"/>
              <a:ea typeface="Calibri" pitchFamily="34" charset="0"/>
              <a:cs typeface="Times New Roman" pitchFamily="18" charset="0"/>
            </a:endParaRPr>
          </a:p>
          <a:p>
            <a:pPr>
              <a:defRPr/>
            </a:pPr>
            <a:r>
              <a:rPr lang="en-GB" sz="2400" dirty="0">
                <a:latin typeface="Arial" pitchFamily="34" charset="0"/>
                <a:ea typeface="Calibri" pitchFamily="34" charset="0"/>
                <a:cs typeface="Times New Roman" pitchFamily="18" charset="0"/>
              </a:rPr>
              <a:t> </a:t>
            </a:r>
          </a:p>
          <a:p>
            <a:pPr>
              <a:defRPr/>
            </a:pPr>
            <a:r>
              <a:rPr lang="tr-TR" sz="2000" dirty="0" smtClean="0">
                <a:latin typeface="Arial" pitchFamily="34" charset="0"/>
                <a:ea typeface="Calibri" pitchFamily="34" charset="0"/>
                <a:cs typeface="Times New Roman" pitchFamily="18" charset="0"/>
              </a:rPr>
              <a:t>Hak ilişkisi nasıl işliyor anlamamız ve eğer işlemiyorsa  hakların kullanılması önünde duran zorluk ve engelleri tespit etmemiz gereklidir.</a:t>
            </a:r>
            <a:r>
              <a:rPr lang="en-GB" sz="2000" dirty="0" smtClean="0">
                <a:latin typeface="Arial" pitchFamily="34" charset="0"/>
                <a:ea typeface="Calibri" pitchFamily="34" charset="0"/>
                <a:cs typeface="Times New Roman" pitchFamily="18" charset="0"/>
              </a:rPr>
              <a:t>. </a:t>
            </a:r>
            <a:endParaRPr lang="en-GB" sz="2000" dirty="0">
              <a:latin typeface="Arial" pitchFamily="34" charset="0"/>
              <a:ea typeface="Calibri" pitchFamily="34" charset="0"/>
              <a:cs typeface="Times New Roman" pitchFamily="18" charset="0"/>
            </a:endParaRPr>
          </a:p>
          <a:p>
            <a:pPr>
              <a:defRPr/>
            </a:pPr>
            <a:endParaRPr lang="en-GB" sz="2000" dirty="0">
              <a:latin typeface="Arial" pitchFamily="34" charset="0"/>
              <a:ea typeface="Calibri" pitchFamily="34" charset="0"/>
              <a:cs typeface="Times New Roman" pitchFamily="18" charset="0"/>
            </a:endParaRPr>
          </a:p>
          <a:p>
            <a:pPr>
              <a:defRPr/>
            </a:pPr>
            <a:r>
              <a:rPr lang="tr-TR" sz="2000" dirty="0" smtClean="0">
                <a:latin typeface="Arial" pitchFamily="34" charset="0"/>
                <a:ea typeface="Calibri" pitchFamily="34" charset="0"/>
                <a:cs typeface="Times New Roman" pitchFamily="18" charset="0"/>
              </a:rPr>
              <a:t>Hak ilişkisinin iki bölümü olduğundan hareket ederek, bilmemiz gerekenler:  </a:t>
            </a:r>
            <a:endParaRPr lang="en-GB" sz="2000" dirty="0">
              <a:latin typeface="Arial" pitchFamily="34" charset="0"/>
              <a:ea typeface="Calibri" pitchFamily="34" charset="0"/>
              <a:cs typeface="Times New Roman" pitchFamily="18" charset="0"/>
            </a:endParaRPr>
          </a:p>
          <a:p>
            <a:pPr>
              <a:defRPr/>
            </a:pPr>
            <a:endParaRPr lang="en-GB" sz="1000" dirty="0">
              <a:latin typeface="Arial" pitchFamily="34" charset="0"/>
            </a:endParaRPr>
          </a:p>
          <a:p>
            <a:pPr marL="356894" indent="-356894" eaLnBrk="0" hangingPunct="0">
              <a:buFontTx/>
              <a:buChar char="•"/>
              <a:defRPr/>
            </a:pPr>
            <a:r>
              <a:rPr lang="tr-TR" sz="2000" b="1" dirty="0" smtClean="0">
                <a:latin typeface="Arial" pitchFamily="34" charset="0"/>
                <a:ea typeface="Calibri" pitchFamily="34" charset="0"/>
                <a:cs typeface="Times New Roman" pitchFamily="18" charset="0"/>
              </a:rPr>
              <a:t>Sorumluluk sahiplerinin </a:t>
            </a:r>
            <a:r>
              <a:rPr lang="tr-TR" sz="2000" dirty="0" smtClean="0">
                <a:latin typeface="Arial" pitchFamily="34" charset="0"/>
                <a:ea typeface="Calibri" pitchFamily="34" charset="0"/>
                <a:cs typeface="Times New Roman" pitchFamily="18" charset="0"/>
              </a:rPr>
              <a:t>görevlerini ve sorumluluklarını yerine getirirken  karşılaştıkları engel ve kısıtlar </a:t>
            </a:r>
            <a:endParaRPr lang="en-GB" sz="1000" dirty="0">
              <a:latin typeface="Arial" pitchFamily="34" charset="0"/>
            </a:endParaRPr>
          </a:p>
          <a:p>
            <a:pPr marL="356894" indent="-356894" eaLnBrk="0" hangingPunct="0">
              <a:buFontTx/>
              <a:buChar char="•"/>
              <a:defRPr/>
            </a:pPr>
            <a:r>
              <a:rPr lang="tr-TR" sz="2000" b="1" dirty="0" smtClean="0">
                <a:latin typeface="Arial" pitchFamily="34" charset="0"/>
                <a:ea typeface="Calibri" pitchFamily="34" charset="0"/>
                <a:cs typeface="Times New Roman" pitchFamily="18" charset="0"/>
              </a:rPr>
              <a:t>Hak sahiplerinin </a:t>
            </a:r>
            <a:r>
              <a:rPr lang="tr-TR" sz="2000" dirty="0" smtClean="0">
                <a:latin typeface="Arial" pitchFamily="34" charset="0"/>
                <a:ea typeface="Calibri" pitchFamily="34" charset="0"/>
                <a:cs typeface="Times New Roman" pitchFamily="18" charset="0"/>
              </a:rPr>
              <a:t>haklarını talep ederken ve sorumluluk sahiplerini sorumlu tuttuklarında karşılaştıkları engeller ve kısıtlar</a:t>
            </a:r>
            <a:endParaRPr lang="en-GB" sz="3600" dirty="0">
              <a:latin typeface="Arial" pitchFamily="34" charset="0"/>
            </a:endParaRPr>
          </a:p>
        </p:txBody>
      </p:sp>
      <p:pic>
        <p:nvPicPr>
          <p:cNvPr id="8195" name="Picture 2" descr="Rights and Responsiibilities"/>
          <p:cNvPicPr>
            <a:picLocks noChangeAspect="1" noChangeArrowheads="1"/>
          </p:cNvPicPr>
          <p:nvPr/>
        </p:nvPicPr>
        <p:blipFill>
          <a:blip r:embed="rId3" cstate="print"/>
          <a:srcRect/>
          <a:stretch>
            <a:fillRect/>
          </a:stretch>
        </p:blipFill>
        <p:spPr bwMode="auto">
          <a:xfrm>
            <a:off x="4572000" y="2205038"/>
            <a:ext cx="4200525" cy="2736850"/>
          </a:xfrm>
          <a:prstGeom prst="rect">
            <a:avLst/>
          </a:prstGeom>
          <a:noFill/>
          <a:ln w="9525">
            <a:noFill/>
            <a:miter lim="800000"/>
            <a:headEnd/>
            <a:tailEnd/>
          </a:ln>
        </p:spPr>
      </p:pic>
      <p:sp>
        <p:nvSpPr>
          <p:cNvPr id="4" name="TextBox 3"/>
          <p:cNvSpPr txBox="1"/>
          <p:nvPr/>
        </p:nvSpPr>
        <p:spPr>
          <a:xfrm>
            <a:off x="5908367" y="2431569"/>
            <a:ext cx="1688042" cy="36242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lIns="84597" tIns="42298" rIns="84597" bIns="42298" rtlCol="0">
            <a:spAutoFit/>
          </a:bodyPr>
          <a:lstStyle/>
          <a:p>
            <a:r>
              <a:rPr lang="tr-TR" dirty="0" smtClean="0"/>
              <a:t>Görev sahibi</a:t>
            </a:r>
            <a:endParaRPr lang="en-US" dirty="0"/>
          </a:p>
        </p:txBody>
      </p:sp>
      <p:sp>
        <p:nvSpPr>
          <p:cNvPr id="5" name="TextBox 4"/>
          <p:cNvSpPr txBox="1"/>
          <p:nvPr/>
        </p:nvSpPr>
        <p:spPr>
          <a:xfrm>
            <a:off x="5838032" y="4301756"/>
            <a:ext cx="1688042" cy="362421"/>
          </a:xfrm>
          <a:prstGeom prst="rect">
            <a:avLst/>
          </a:prstGeom>
        </p:spPr>
        <p:style>
          <a:lnRef idx="1">
            <a:schemeClr val="accent6"/>
          </a:lnRef>
          <a:fillRef idx="3">
            <a:schemeClr val="accent6"/>
          </a:fillRef>
          <a:effectRef idx="2">
            <a:schemeClr val="accent6"/>
          </a:effectRef>
          <a:fontRef idx="minor">
            <a:schemeClr val="lt1"/>
          </a:fontRef>
        </p:style>
        <p:txBody>
          <a:bodyPr wrap="square" lIns="84597" tIns="42298" rIns="84597" bIns="42298" rtlCol="0">
            <a:spAutoFit/>
          </a:bodyPr>
          <a:lstStyle/>
          <a:p>
            <a:r>
              <a:rPr lang="tr-TR" dirty="0" smtClean="0"/>
              <a:t>Hak  sahibi</a:t>
            </a:r>
          </a:p>
        </p:txBody>
      </p:sp>
      <p:sp>
        <p:nvSpPr>
          <p:cNvPr id="6" name="Flowchart: Delay 5"/>
          <p:cNvSpPr/>
          <p:nvPr/>
        </p:nvSpPr>
        <p:spPr>
          <a:xfrm>
            <a:off x="7244734" y="3179645"/>
            <a:ext cx="914356" cy="810415"/>
          </a:xfrm>
          <a:prstGeom prst="flowChartDelay">
            <a:avLst/>
          </a:prstGeom>
        </p:spPr>
        <p:style>
          <a:lnRef idx="1">
            <a:schemeClr val="accent3"/>
          </a:lnRef>
          <a:fillRef idx="2">
            <a:schemeClr val="accent3"/>
          </a:fillRef>
          <a:effectRef idx="1">
            <a:schemeClr val="accent3"/>
          </a:effectRef>
          <a:fontRef idx="minor">
            <a:schemeClr val="dk1"/>
          </a:fontRef>
        </p:style>
        <p:txBody>
          <a:bodyPr lIns="84597" tIns="42298" rIns="84597" bIns="42298" rtlCol="0" anchor="ctr"/>
          <a:lstStyle/>
          <a:p>
            <a:pPr algn="ctr"/>
            <a:r>
              <a:rPr lang="tr-TR" dirty="0" smtClean="0"/>
              <a:t>Hak talebi</a:t>
            </a:r>
            <a:endParaRPr lang="en-US" dirty="0"/>
          </a:p>
        </p:txBody>
      </p:sp>
      <p:sp>
        <p:nvSpPr>
          <p:cNvPr id="8" name="Freeform 7"/>
          <p:cNvSpPr/>
          <p:nvPr/>
        </p:nvSpPr>
        <p:spPr>
          <a:xfrm>
            <a:off x="5064346" y="3117303"/>
            <a:ext cx="1547372" cy="748075"/>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30 w 10000"/>
              <a:gd name="connsiteY5" fmla="*/ 5945 h 10000"/>
              <a:gd name="connsiteX6" fmla="*/ 30 w 10000"/>
              <a:gd name="connsiteY6" fmla="*/ 4055 h 10000"/>
              <a:gd name="connsiteX7" fmla="*/ 1667 w 10000"/>
              <a:gd name="connsiteY7"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1667" y="0"/>
                </a:moveTo>
                <a:lnTo>
                  <a:pt x="10000" y="0"/>
                </a:lnTo>
                <a:cubicBezTo>
                  <a:pt x="9079" y="0"/>
                  <a:pt x="8333" y="2239"/>
                  <a:pt x="8333" y="5000"/>
                </a:cubicBezTo>
                <a:cubicBezTo>
                  <a:pt x="8333" y="7761"/>
                  <a:pt x="9079" y="10000"/>
                  <a:pt x="10000" y="10000"/>
                </a:cubicBezTo>
                <a:lnTo>
                  <a:pt x="1667" y="10000"/>
                </a:lnTo>
                <a:cubicBezTo>
                  <a:pt x="868" y="10000"/>
                  <a:pt x="181" y="8299"/>
                  <a:pt x="30" y="5945"/>
                </a:cubicBezTo>
                <a:cubicBezTo>
                  <a:pt x="-10" y="5321"/>
                  <a:pt x="-10" y="4679"/>
                  <a:pt x="30" y="4055"/>
                </a:cubicBezTo>
                <a:cubicBezTo>
                  <a:pt x="181" y="1701"/>
                  <a:pt x="868" y="0"/>
                  <a:pt x="1667" y="0"/>
                </a:cubicBezTo>
                <a:close/>
              </a:path>
            </a:pathLst>
          </a:custGeom>
          <a:ln/>
        </p:spPr>
        <p:style>
          <a:lnRef idx="1">
            <a:schemeClr val="accent6"/>
          </a:lnRef>
          <a:fillRef idx="2">
            <a:schemeClr val="accent6"/>
          </a:fillRef>
          <a:effectRef idx="1">
            <a:schemeClr val="accent6"/>
          </a:effectRef>
          <a:fontRef idx="minor">
            <a:schemeClr val="dk1"/>
          </a:fontRef>
        </p:style>
        <p:txBody>
          <a:bodyPr lIns="84597" tIns="42298" rIns="84597" bIns="42298" rtlCol="0" anchor="ctr"/>
          <a:lstStyle/>
          <a:p>
            <a:pPr algn="ctr"/>
            <a:r>
              <a:rPr lang="tr-TR" sz="800" dirty="0" smtClean="0"/>
              <a:t>Sorumluluklarını yerine getirme</a:t>
            </a:r>
            <a:endParaRPr lang="en-US" dirty="0"/>
          </a:p>
        </p:txBody>
      </p:sp>
      <p:sp>
        <p:nvSpPr>
          <p:cNvPr id="9" name="Rectangle 8"/>
          <p:cNvSpPr/>
          <p:nvPr/>
        </p:nvSpPr>
        <p:spPr>
          <a:xfrm>
            <a:off x="4499994" y="2348880"/>
            <a:ext cx="360040" cy="2520281"/>
          </a:xfrm>
          <a:prstGeom prst="rect">
            <a:avLst/>
          </a:prstGeom>
          <a:ln/>
        </p:spPr>
        <p:style>
          <a:lnRef idx="1">
            <a:schemeClr val="accent6"/>
          </a:lnRef>
          <a:fillRef idx="2">
            <a:schemeClr val="accent6"/>
          </a:fillRef>
          <a:effectRef idx="1">
            <a:schemeClr val="accent6"/>
          </a:effectRef>
          <a:fontRef idx="minor">
            <a:schemeClr val="dk1"/>
          </a:fontRef>
        </p:style>
        <p:txBody>
          <a:bodyPr lIns="84597" tIns="42298" rIns="84597" bIns="42298" rtlCol="0" anchor="ctr"/>
          <a:lstStyle/>
          <a:p>
            <a:pPr algn="ctr"/>
            <a:r>
              <a:rPr lang="tr-TR" sz="900" dirty="0" err="1" smtClean="0"/>
              <a:t>Hesep</a:t>
            </a:r>
            <a:r>
              <a:rPr lang="tr-TR" sz="900" dirty="0" smtClean="0"/>
              <a:t> verebilirlik</a:t>
            </a:r>
            <a:endParaRPr lang="en-US" sz="900" dirty="0"/>
          </a:p>
        </p:txBody>
      </p:sp>
      <p:sp>
        <p:nvSpPr>
          <p:cNvPr id="10" name="Rectangle 9"/>
          <p:cNvSpPr/>
          <p:nvPr/>
        </p:nvSpPr>
        <p:spPr>
          <a:xfrm>
            <a:off x="8581101" y="2306887"/>
            <a:ext cx="281340" cy="2431244"/>
          </a:xfrm>
          <a:prstGeom prst="rect">
            <a:avLst/>
          </a:prstGeom>
          <a:ln/>
        </p:spPr>
        <p:style>
          <a:lnRef idx="0">
            <a:schemeClr val="accent3"/>
          </a:lnRef>
          <a:fillRef idx="3">
            <a:schemeClr val="accent3"/>
          </a:fillRef>
          <a:effectRef idx="3">
            <a:schemeClr val="accent3"/>
          </a:effectRef>
          <a:fontRef idx="minor">
            <a:schemeClr val="lt1"/>
          </a:fontRef>
        </p:style>
        <p:txBody>
          <a:bodyPr lIns="84597" tIns="42298" rIns="84597" bIns="42298" rtlCol="0" anchor="ctr"/>
          <a:lstStyle/>
          <a:p>
            <a:pPr algn="ctr"/>
            <a:r>
              <a:rPr lang="tr-TR" sz="900" dirty="0" err="1" smtClean="0"/>
              <a:t>Ka</a:t>
            </a:r>
            <a:r>
              <a:rPr lang="tr-TR" sz="900" dirty="0" smtClean="0"/>
              <a:t> t  ı  l  </a:t>
            </a:r>
            <a:r>
              <a:rPr lang="tr-TR" sz="900" dirty="0" err="1" smtClean="0"/>
              <a:t>ım</a:t>
            </a:r>
            <a:endParaRPr lang="en-US" sz="9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fontScale="92500" lnSpcReduction="20000"/>
          </a:bodyPr>
          <a:lstStyle/>
          <a:p>
            <a:r>
              <a:rPr lang="tr-TR" b="1" dirty="0" smtClean="0"/>
              <a:t>Programlamanın sonuçlarına ve süreçlerine vurgu yapar</a:t>
            </a:r>
          </a:p>
          <a:p>
            <a:r>
              <a:rPr lang="tr-TR" b="1" dirty="0" smtClean="0"/>
              <a:t>Örnek:</a:t>
            </a:r>
            <a:endParaRPr lang="en-US" b="1" dirty="0" smtClean="0"/>
          </a:p>
          <a:p>
            <a:r>
              <a:rPr lang="tr-TR" dirty="0" smtClean="0"/>
              <a:t>Polisin engellilerin istismarına dayalı şiddet şikayetlerine yanıt vermesi için eğitim programının nelerden oluşacağına değil ama aynı zamandan nasıl eğitileceğine  de odaklanır. </a:t>
            </a:r>
          </a:p>
          <a:p>
            <a:r>
              <a:rPr lang="tr-TR" dirty="0" smtClean="0"/>
              <a:t>Eğitim ayrımcılık yasağını yaygınlaştırıyor mu? </a:t>
            </a:r>
          </a:p>
          <a:p>
            <a:r>
              <a:rPr lang="tr-TR" dirty="0" smtClean="0"/>
              <a:t>Sisteme erişemeyen grupların bilgileri , eğitim müfredatına dahil edilmiş mi? </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a:bodyPr>
          <a:lstStyle/>
          <a:p>
            <a:r>
              <a:rPr lang="tr-TR" dirty="0" smtClean="0"/>
              <a:t>Dikkati en marjinalleştirilmiş gruplara çeker </a:t>
            </a:r>
          </a:p>
          <a:p>
            <a:endParaRPr lang="tr-TR" b="1" dirty="0" smtClean="0"/>
          </a:p>
          <a:p>
            <a:r>
              <a:rPr lang="tr-TR" b="1" dirty="0" smtClean="0"/>
              <a:t>Örnek:</a:t>
            </a:r>
          </a:p>
          <a:p>
            <a:r>
              <a:rPr lang="tr-TR" b="1" dirty="0" smtClean="0"/>
              <a:t>Aşırı yoksulluk içinde yaşayanlar özellikle dezavantajlı gençler, şiddet mağduru kadınlar, okula gitmeyen çocuklar, engelli kadınlar, yaşlı nüfus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a:bodyPr>
          <a:lstStyle/>
          <a:p>
            <a:r>
              <a:rPr lang="tr-TR" b="1" dirty="0" smtClean="0"/>
              <a:t>Eşitleyici hizmet sunumu için çalışır</a:t>
            </a:r>
            <a:endParaRPr lang="en-US" b="1" dirty="0" smtClean="0"/>
          </a:p>
          <a:p>
            <a:r>
              <a:rPr lang="tr-TR" dirty="0" smtClean="0"/>
              <a:t>Hizmetlerin sunumunda en dezavantajlıya yoğunlaşarak, herkes için o hizmetin eşit erişimini sağlamayı amaçlar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Hak temelli Yaklaşım</a:t>
            </a:r>
            <a:endParaRPr lang="en-US" dirty="0"/>
          </a:p>
        </p:txBody>
      </p:sp>
      <p:sp>
        <p:nvSpPr>
          <p:cNvPr id="3" name="Content Placeholder 2"/>
          <p:cNvSpPr>
            <a:spLocks noGrp="1"/>
          </p:cNvSpPr>
          <p:nvPr>
            <p:ph idx="1"/>
          </p:nvPr>
        </p:nvSpPr>
        <p:spPr/>
        <p:txBody>
          <a:bodyPr>
            <a:normAutofit/>
          </a:bodyPr>
          <a:lstStyle/>
          <a:p>
            <a:r>
              <a:rPr lang="tr-TR" b="1" dirty="0" smtClean="0"/>
              <a:t>Katılımı genişletir ve derinleştirir </a:t>
            </a:r>
          </a:p>
          <a:p>
            <a:r>
              <a:rPr lang="tr-TR" dirty="0" smtClean="0"/>
              <a:t>Program tasarımının her aşamasında sisteme erişemeyen grupların katılımını sağlar. Bunun için gerekli kapasiteleri geliştirir</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1789</Words>
  <Application>Microsoft Office PowerPoint</Application>
  <PresentationFormat>On-screen Show (4:3)</PresentationFormat>
  <Paragraphs>249</Paragraphs>
  <Slides>37</Slides>
  <Notes>26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Engelli Haklarının ve Eşitliğinin  Ana akımlaştırması</vt:lpstr>
      <vt:lpstr>Ana Akımlaştırılma Eylem Programı</vt:lpstr>
      <vt:lpstr>Hak Temelli Programlama</vt:lpstr>
      <vt:lpstr>Slide 5</vt:lpstr>
      <vt:lpstr>Hak Temelli Yaklaşım</vt:lpstr>
      <vt:lpstr>Hak temelli yaklaşım</vt:lpstr>
      <vt:lpstr>Hak temelli Yaklaşım</vt:lpstr>
      <vt:lpstr>Hak temelli Yaklaşım</vt:lpstr>
      <vt:lpstr>Hak temelli Yaklaşım</vt:lpstr>
      <vt:lpstr>Hak Temelli Yaklaşım</vt:lpstr>
      <vt:lpstr>Hak temelli yaklaşım</vt:lpstr>
      <vt:lpstr>Hak Temelli Programlama Araçları</vt:lpstr>
      <vt:lpstr>Hak Temelli Programlama</vt:lpstr>
      <vt:lpstr>Slide 15</vt:lpstr>
      <vt:lpstr>Dört Analiz Aracı</vt:lpstr>
      <vt:lpstr>Slide 17</vt:lpstr>
      <vt:lpstr>Slide 18</vt:lpstr>
      <vt:lpstr>Slide 19</vt:lpstr>
      <vt:lpstr>Slide 20</vt:lpstr>
      <vt:lpstr>Slide 21</vt:lpstr>
      <vt:lpstr>Slide 22</vt:lpstr>
      <vt:lpstr>Slide 23</vt:lpstr>
      <vt:lpstr>Slide 24</vt:lpstr>
      <vt:lpstr>Slide 25</vt:lpstr>
      <vt:lpstr>Sorumluluk Haritalaması</vt:lpstr>
      <vt:lpstr>Slide 27</vt:lpstr>
      <vt:lpstr>1. Adım: Hakların Belirlenmesi  * Temel hak … ilgilendiğimiz konuya  doğrudan uygulanabilir  olan haklar   *Diğer haklar …örn. Süreç hakkındaki hakları .. Katılım, ya da alt yapıyı sağlayan haklar .. Doğum belgesi</vt:lpstr>
      <vt:lpstr>Adım 2: Sorumluluk ve Yükümlülüklerin Keşfi ve haritalandırılması</vt:lpstr>
      <vt:lpstr> Kapasite Boşluk Analizi</vt:lpstr>
      <vt:lpstr>Slide 31</vt:lpstr>
      <vt:lpstr>Slide 32</vt:lpstr>
      <vt:lpstr>Slide 33</vt:lpstr>
      <vt:lpstr>Slide 34</vt:lpstr>
      <vt:lpstr>Uygun Girişimin Belirlenmesi</vt:lpstr>
      <vt:lpstr>Uygun Girişimlerin Belirlenmesi</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YEREL EŞİTLİK EYLEM PLANLARI YOL HARİTASI ATELYE ÇALIŞMASI</dc:title>
  <dc:creator>hp</dc:creator>
  <cp:lastModifiedBy>hp</cp:lastModifiedBy>
  <cp:revision>47</cp:revision>
  <dcterms:created xsi:type="dcterms:W3CDTF">2012-03-04T18:07:56Z</dcterms:created>
  <dcterms:modified xsi:type="dcterms:W3CDTF">2012-10-15T11:06:55Z</dcterms:modified>
</cp:coreProperties>
</file>