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117AB3-165F-4954-A104-55A5C33BD062}" type="doc">
      <dgm:prSet loTypeId="urn:microsoft.com/office/officeart/2005/8/layout/equation2" loCatId="process" qsTypeId="urn:microsoft.com/office/officeart/2005/8/quickstyle/simple5" qsCatId="simple" csTypeId="urn:microsoft.com/office/officeart/2005/8/colors/accent6_3" csCatId="accent6" phldr="1"/>
      <dgm:spPr/>
    </dgm:pt>
    <dgm:pt modelId="{4D83958C-EB4C-419D-8E7A-30CCD9078398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b="1" dirty="0" smtClean="0"/>
            <a:t>Odak Kurum</a:t>
          </a:r>
          <a:endParaRPr lang="en-US" b="1" dirty="0"/>
        </a:p>
      </dgm:t>
    </dgm:pt>
    <dgm:pt modelId="{700504C7-FB50-45FA-A8A4-EA57E58E8C99}" type="parTrans" cxnId="{FFBE8AB6-F166-4A2A-B27E-C426787A6187}">
      <dgm:prSet/>
      <dgm:spPr/>
      <dgm:t>
        <a:bodyPr/>
        <a:lstStyle/>
        <a:p>
          <a:endParaRPr lang="en-US"/>
        </a:p>
      </dgm:t>
    </dgm:pt>
    <dgm:pt modelId="{8F2128B0-8502-48BB-9BFC-897EBA501B9A}" type="sibTrans" cxnId="{FFBE8AB6-F166-4A2A-B27E-C426787A6187}">
      <dgm:prSet/>
      <dgm:spPr/>
      <dgm:t>
        <a:bodyPr/>
        <a:lstStyle/>
        <a:p>
          <a:endParaRPr lang="en-US"/>
        </a:p>
      </dgm:t>
    </dgm:pt>
    <dgm:pt modelId="{6F7D9B00-D4C7-4716-A2F6-FE305E69D330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b="1" dirty="0" smtClean="0"/>
            <a:t>Eşgüdüm Mekanizması</a:t>
          </a:r>
          <a:endParaRPr lang="en-US" b="1" dirty="0"/>
        </a:p>
      </dgm:t>
    </dgm:pt>
    <dgm:pt modelId="{65AB0AC7-1688-4E25-9EE7-892656D115F7}" type="parTrans" cxnId="{2368C7B3-1B68-4F70-BFA7-7C01231A0EAE}">
      <dgm:prSet/>
      <dgm:spPr/>
      <dgm:t>
        <a:bodyPr/>
        <a:lstStyle/>
        <a:p>
          <a:endParaRPr lang="en-US"/>
        </a:p>
      </dgm:t>
    </dgm:pt>
    <dgm:pt modelId="{9C28B5A7-5C60-42E9-B0EB-F0FF3E28B06E}" type="sibTrans" cxnId="{2368C7B3-1B68-4F70-BFA7-7C01231A0EAE}">
      <dgm:prSet/>
      <dgm:spPr/>
      <dgm:t>
        <a:bodyPr/>
        <a:lstStyle/>
        <a:p>
          <a:endParaRPr lang="en-US"/>
        </a:p>
      </dgm:t>
    </dgm:pt>
    <dgm:pt modelId="{8F4B5884-9571-4B6E-8ECB-5E73F961C83C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rgbClr val="FF0000"/>
        </a:solidFill>
        <a:ln>
          <a:noFill/>
        </a:ln>
      </dgm:spPr>
      <dgm:t>
        <a:bodyPr/>
        <a:lstStyle/>
        <a:p>
          <a:r>
            <a:rPr lang="tr-TR" b="1" dirty="0" smtClean="0"/>
            <a:t>BM Engelli Hakları Sözleşmesinin Uygulanması</a:t>
          </a:r>
          <a:endParaRPr lang="en-US" b="1" dirty="0"/>
        </a:p>
      </dgm:t>
    </dgm:pt>
    <dgm:pt modelId="{463F64D2-CF45-4AE6-8622-8443160ADDBA}" type="parTrans" cxnId="{91083DAE-912F-4678-973B-6A42BDCBFD55}">
      <dgm:prSet/>
      <dgm:spPr/>
      <dgm:t>
        <a:bodyPr/>
        <a:lstStyle/>
        <a:p>
          <a:endParaRPr lang="en-US"/>
        </a:p>
      </dgm:t>
    </dgm:pt>
    <dgm:pt modelId="{114ABB00-C88E-4E90-A473-126BDC756FA8}" type="sibTrans" cxnId="{91083DAE-912F-4678-973B-6A42BDCBFD55}">
      <dgm:prSet/>
      <dgm:spPr/>
      <dgm:t>
        <a:bodyPr/>
        <a:lstStyle/>
        <a:p>
          <a:endParaRPr lang="en-US"/>
        </a:p>
      </dgm:t>
    </dgm:pt>
    <dgm:pt modelId="{CA8F7AEC-6AE9-4559-AF7A-6D80574A141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b="1" dirty="0" smtClean="0"/>
            <a:t>Bağımsız  İzleme Mekanizmaları</a:t>
          </a:r>
          <a:endParaRPr lang="en-US" b="1" dirty="0"/>
        </a:p>
      </dgm:t>
    </dgm:pt>
    <dgm:pt modelId="{4D214762-1DD8-4D68-B97D-491DFA5F5F6A}" type="parTrans" cxnId="{94892384-B9D7-4CAC-BAFC-62287CCEB084}">
      <dgm:prSet/>
      <dgm:spPr/>
      <dgm:t>
        <a:bodyPr/>
        <a:lstStyle/>
        <a:p>
          <a:endParaRPr lang="en-US"/>
        </a:p>
      </dgm:t>
    </dgm:pt>
    <dgm:pt modelId="{9F15EAA5-6A17-4A16-88A1-98CF41A2260A}" type="sibTrans" cxnId="{94892384-B9D7-4CAC-BAFC-62287CCEB084}">
      <dgm:prSet/>
      <dgm:spPr/>
      <dgm:t>
        <a:bodyPr/>
        <a:lstStyle/>
        <a:p>
          <a:endParaRPr lang="en-US"/>
        </a:p>
      </dgm:t>
    </dgm:pt>
    <dgm:pt modelId="{2B01E009-FE8D-4E41-B1E0-FBA82B794096}" type="pres">
      <dgm:prSet presAssocID="{9D117AB3-165F-4954-A104-55A5C33BD062}" presName="Name0" presStyleCnt="0">
        <dgm:presLayoutVars>
          <dgm:dir/>
          <dgm:resizeHandles val="exact"/>
        </dgm:presLayoutVars>
      </dgm:prSet>
      <dgm:spPr/>
    </dgm:pt>
    <dgm:pt modelId="{5B1383F7-4480-4003-A5F7-5C1819678E64}" type="pres">
      <dgm:prSet presAssocID="{9D117AB3-165F-4954-A104-55A5C33BD062}" presName="vNodes" presStyleCnt="0"/>
      <dgm:spPr/>
    </dgm:pt>
    <dgm:pt modelId="{554DF6D3-99F2-41DB-B8AF-2C9698E24436}" type="pres">
      <dgm:prSet presAssocID="{4D83958C-EB4C-419D-8E7A-30CCD9078398}" presName="node" presStyleLbl="node1" presStyleIdx="0" presStyleCnt="4" custScaleX="314955" custScaleY="176669" custLinFactY="13748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CECCA6-3B30-45C4-87EC-40B5AEECD916}" type="pres">
      <dgm:prSet presAssocID="{8F2128B0-8502-48BB-9BFC-897EBA501B9A}" presName="spacerT" presStyleCnt="0"/>
      <dgm:spPr/>
    </dgm:pt>
    <dgm:pt modelId="{D9FC9576-59F8-437C-9530-63CCB03BC292}" type="pres">
      <dgm:prSet presAssocID="{8F2128B0-8502-48BB-9BFC-897EBA501B9A}" presName="sibTrans" presStyleLbl="sibTrans2D1" presStyleIdx="0" presStyleCnt="3" custLinFactX="-9672" custLinFactY="21545" custLinFactNeighborX="-100000" custLinFactNeighborY="100000"/>
      <dgm:spPr/>
      <dgm:t>
        <a:bodyPr/>
        <a:lstStyle/>
        <a:p>
          <a:endParaRPr lang="en-US"/>
        </a:p>
      </dgm:t>
    </dgm:pt>
    <dgm:pt modelId="{F6F464AE-EEBD-49D9-97C4-AF7323B82BD7}" type="pres">
      <dgm:prSet presAssocID="{8F2128B0-8502-48BB-9BFC-897EBA501B9A}" presName="spacerB" presStyleCnt="0"/>
      <dgm:spPr/>
    </dgm:pt>
    <dgm:pt modelId="{6B61977D-0E6D-4CD7-B156-5234D2D57CB6}" type="pres">
      <dgm:prSet presAssocID="{6F7D9B00-D4C7-4716-A2F6-FE305E69D330}" presName="node" presStyleLbl="node1" presStyleIdx="1" presStyleCnt="4" custScaleX="247413" custScaleY="180314" custLinFactX="-31073" custLinFactY="7854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C3B70-5A2B-48FE-AF57-2E032DC9AA78}" type="pres">
      <dgm:prSet presAssocID="{9C28B5A7-5C60-42E9-B0EB-F0FF3E28B06E}" presName="spacerT" presStyleCnt="0"/>
      <dgm:spPr/>
    </dgm:pt>
    <dgm:pt modelId="{34EF5DD4-8C2A-4EB9-9F01-A8D33481E61D}" type="pres">
      <dgm:prSet presAssocID="{9C28B5A7-5C60-42E9-B0EB-F0FF3E28B06E}" presName="sibTrans" presStyleLbl="sibTrans2D1" presStyleIdx="1" presStyleCnt="3" custLinFactX="-28312" custLinFactNeighborX="-100000" custLinFactNeighborY="96730"/>
      <dgm:spPr/>
      <dgm:t>
        <a:bodyPr/>
        <a:lstStyle/>
        <a:p>
          <a:endParaRPr lang="en-US"/>
        </a:p>
      </dgm:t>
    </dgm:pt>
    <dgm:pt modelId="{3D08C676-CE86-470F-AF31-B62AA1442D43}" type="pres">
      <dgm:prSet presAssocID="{9C28B5A7-5C60-42E9-B0EB-F0FF3E28B06E}" presName="spacerB" presStyleCnt="0"/>
      <dgm:spPr/>
    </dgm:pt>
    <dgm:pt modelId="{01A8A0E0-A417-432B-9210-49838990ABDD}" type="pres">
      <dgm:prSet presAssocID="{CA8F7AEC-6AE9-4559-AF7A-6D80574A141E}" presName="node" presStyleLbl="node1" presStyleIdx="2" presStyleCnt="4" custScaleX="312101" custScaleY="173346" custLinFactNeighborY="-518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CDCAA2-53AD-4F90-A217-F7C5E073DAC7}" type="pres">
      <dgm:prSet presAssocID="{9D117AB3-165F-4954-A104-55A5C33BD062}" presName="sibTransLast" presStyleLbl="sibTrans2D1" presStyleIdx="2" presStyleCnt="3" custScaleX="284988" custScaleY="288905" custLinFactX="-100000" custLinFactNeighborX="-184226" custLinFactNeighborY="27341"/>
      <dgm:spPr/>
      <dgm:t>
        <a:bodyPr/>
        <a:lstStyle/>
        <a:p>
          <a:endParaRPr lang="en-US"/>
        </a:p>
      </dgm:t>
    </dgm:pt>
    <dgm:pt modelId="{79AA124A-4178-4C98-8F06-DCB7C9B1CBA8}" type="pres">
      <dgm:prSet presAssocID="{9D117AB3-165F-4954-A104-55A5C33BD062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49D3A8D1-5008-4064-8D9F-098F3203CB21}" type="pres">
      <dgm:prSet presAssocID="{9D117AB3-165F-4954-A104-55A5C33BD062}" presName="lastNode" presStyleLbl="node1" presStyleIdx="3" presStyleCnt="4" custScaleX="213328" custScaleY="151038" custLinFactNeighborX="-826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0A4AAE-5B47-40C9-9585-F3DABA0E512A}" type="presOf" srcId="{6F7D9B00-D4C7-4716-A2F6-FE305E69D330}" destId="{6B61977D-0E6D-4CD7-B156-5234D2D57CB6}" srcOrd="0" destOrd="0" presId="urn:microsoft.com/office/officeart/2005/8/layout/equation2"/>
    <dgm:cxn modelId="{C3EA661D-CBBF-45EB-A9EB-E3C37D0ABE3D}" type="presOf" srcId="{9C28B5A7-5C60-42E9-B0EB-F0FF3E28B06E}" destId="{34EF5DD4-8C2A-4EB9-9F01-A8D33481E61D}" srcOrd="0" destOrd="0" presId="urn:microsoft.com/office/officeart/2005/8/layout/equation2"/>
    <dgm:cxn modelId="{E066BE66-25C6-420A-B519-A66D2878629E}" type="presOf" srcId="{9D117AB3-165F-4954-A104-55A5C33BD062}" destId="{2B01E009-FE8D-4E41-B1E0-FBA82B794096}" srcOrd="0" destOrd="0" presId="urn:microsoft.com/office/officeart/2005/8/layout/equation2"/>
    <dgm:cxn modelId="{674398BE-1B2A-4648-867A-A70E31A3C6A6}" type="presOf" srcId="{4D83958C-EB4C-419D-8E7A-30CCD9078398}" destId="{554DF6D3-99F2-41DB-B8AF-2C9698E24436}" srcOrd="0" destOrd="0" presId="urn:microsoft.com/office/officeart/2005/8/layout/equation2"/>
    <dgm:cxn modelId="{DA49D028-904C-4FB5-A29B-1C323418CBF3}" type="presOf" srcId="{8F2128B0-8502-48BB-9BFC-897EBA501B9A}" destId="{D9FC9576-59F8-437C-9530-63CCB03BC292}" srcOrd="0" destOrd="0" presId="urn:microsoft.com/office/officeart/2005/8/layout/equation2"/>
    <dgm:cxn modelId="{C7314AFE-77BE-4E42-9983-E5F8807F2703}" type="presOf" srcId="{CA8F7AEC-6AE9-4559-AF7A-6D80574A141E}" destId="{01A8A0E0-A417-432B-9210-49838990ABDD}" srcOrd="0" destOrd="0" presId="urn:microsoft.com/office/officeart/2005/8/layout/equation2"/>
    <dgm:cxn modelId="{2368C7B3-1B68-4F70-BFA7-7C01231A0EAE}" srcId="{9D117AB3-165F-4954-A104-55A5C33BD062}" destId="{6F7D9B00-D4C7-4716-A2F6-FE305E69D330}" srcOrd="1" destOrd="0" parTransId="{65AB0AC7-1688-4E25-9EE7-892656D115F7}" sibTransId="{9C28B5A7-5C60-42E9-B0EB-F0FF3E28B06E}"/>
    <dgm:cxn modelId="{E519B016-9B77-4831-B7D0-B45AB27C2FA1}" type="presOf" srcId="{8F4B5884-9571-4B6E-8ECB-5E73F961C83C}" destId="{49D3A8D1-5008-4064-8D9F-098F3203CB21}" srcOrd="0" destOrd="0" presId="urn:microsoft.com/office/officeart/2005/8/layout/equation2"/>
    <dgm:cxn modelId="{DACF069E-A7CA-4022-BB94-C4EEF62440F6}" type="presOf" srcId="{9F15EAA5-6A17-4A16-88A1-98CF41A2260A}" destId="{79AA124A-4178-4C98-8F06-DCB7C9B1CBA8}" srcOrd="1" destOrd="0" presId="urn:microsoft.com/office/officeart/2005/8/layout/equation2"/>
    <dgm:cxn modelId="{FFBE8AB6-F166-4A2A-B27E-C426787A6187}" srcId="{9D117AB3-165F-4954-A104-55A5C33BD062}" destId="{4D83958C-EB4C-419D-8E7A-30CCD9078398}" srcOrd="0" destOrd="0" parTransId="{700504C7-FB50-45FA-A8A4-EA57E58E8C99}" sibTransId="{8F2128B0-8502-48BB-9BFC-897EBA501B9A}"/>
    <dgm:cxn modelId="{94892384-B9D7-4CAC-BAFC-62287CCEB084}" srcId="{9D117AB3-165F-4954-A104-55A5C33BD062}" destId="{CA8F7AEC-6AE9-4559-AF7A-6D80574A141E}" srcOrd="2" destOrd="0" parTransId="{4D214762-1DD8-4D68-B97D-491DFA5F5F6A}" sibTransId="{9F15EAA5-6A17-4A16-88A1-98CF41A2260A}"/>
    <dgm:cxn modelId="{91083DAE-912F-4678-973B-6A42BDCBFD55}" srcId="{9D117AB3-165F-4954-A104-55A5C33BD062}" destId="{8F4B5884-9571-4B6E-8ECB-5E73F961C83C}" srcOrd="3" destOrd="0" parTransId="{463F64D2-CF45-4AE6-8622-8443160ADDBA}" sibTransId="{114ABB00-C88E-4E90-A473-126BDC756FA8}"/>
    <dgm:cxn modelId="{0D296EEC-908D-40C5-AD73-B8CE78F66150}" type="presOf" srcId="{9F15EAA5-6A17-4A16-88A1-98CF41A2260A}" destId="{12CDCAA2-53AD-4F90-A217-F7C5E073DAC7}" srcOrd="0" destOrd="0" presId="urn:microsoft.com/office/officeart/2005/8/layout/equation2"/>
    <dgm:cxn modelId="{059D51A0-2D1F-4548-9B67-8725218A7657}" type="presParOf" srcId="{2B01E009-FE8D-4E41-B1E0-FBA82B794096}" destId="{5B1383F7-4480-4003-A5F7-5C1819678E64}" srcOrd="0" destOrd="0" presId="urn:microsoft.com/office/officeart/2005/8/layout/equation2"/>
    <dgm:cxn modelId="{E7F57651-6BD7-4C43-ACBA-60B8C94CF37E}" type="presParOf" srcId="{5B1383F7-4480-4003-A5F7-5C1819678E64}" destId="{554DF6D3-99F2-41DB-B8AF-2C9698E24436}" srcOrd="0" destOrd="0" presId="urn:microsoft.com/office/officeart/2005/8/layout/equation2"/>
    <dgm:cxn modelId="{D2C4FCA6-E60F-454B-BC28-6BB65C147941}" type="presParOf" srcId="{5B1383F7-4480-4003-A5F7-5C1819678E64}" destId="{64CECCA6-3B30-45C4-87EC-40B5AEECD916}" srcOrd="1" destOrd="0" presId="urn:microsoft.com/office/officeart/2005/8/layout/equation2"/>
    <dgm:cxn modelId="{C2F79621-14A7-4306-9A84-31248796318F}" type="presParOf" srcId="{5B1383F7-4480-4003-A5F7-5C1819678E64}" destId="{D9FC9576-59F8-437C-9530-63CCB03BC292}" srcOrd="2" destOrd="0" presId="urn:microsoft.com/office/officeart/2005/8/layout/equation2"/>
    <dgm:cxn modelId="{9D8A231C-AE81-47E9-A003-5DA67311513D}" type="presParOf" srcId="{5B1383F7-4480-4003-A5F7-5C1819678E64}" destId="{F6F464AE-EEBD-49D9-97C4-AF7323B82BD7}" srcOrd="3" destOrd="0" presId="urn:microsoft.com/office/officeart/2005/8/layout/equation2"/>
    <dgm:cxn modelId="{6470D09D-351F-409D-9126-0A195B19B414}" type="presParOf" srcId="{5B1383F7-4480-4003-A5F7-5C1819678E64}" destId="{6B61977D-0E6D-4CD7-B156-5234D2D57CB6}" srcOrd="4" destOrd="0" presId="urn:microsoft.com/office/officeart/2005/8/layout/equation2"/>
    <dgm:cxn modelId="{7533CDD2-892A-45AC-974D-547F1FDDD3AD}" type="presParOf" srcId="{5B1383F7-4480-4003-A5F7-5C1819678E64}" destId="{5DBC3B70-5A2B-48FE-AF57-2E032DC9AA78}" srcOrd="5" destOrd="0" presId="urn:microsoft.com/office/officeart/2005/8/layout/equation2"/>
    <dgm:cxn modelId="{1EF7C943-AD23-4E9D-A777-4166ECD60D79}" type="presParOf" srcId="{5B1383F7-4480-4003-A5F7-5C1819678E64}" destId="{34EF5DD4-8C2A-4EB9-9F01-A8D33481E61D}" srcOrd="6" destOrd="0" presId="urn:microsoft.com/office/officeart/2005/8/layout/equation2"/>
    <dgm:cxn modelId="{2808BE26-CCEF-44D2-99BC-6C899AC0AAE1}" type="presParOf" srcId="{5B1383F7-4480-4003-A5F7-5C1819678E64}" destId="{3D08C676-CE86-470F-AF31-B62AA1442D43}" srcOrd="7" destOrd="0" presId="urn:microsoft.com/office/officeart/2005/8/layout/equation2"/>
    <dgm:cxn modelId="{FE568067-3DCD-4CC1-BC33-D5842783D4B3}" type="presParOf" srcId="{5B1383F7-4480-4003-A5F7-5C1819678E64}" destId="{01A8A0E0-A417-432B-9210-49838990ABDD}" srcOrd="8" destOrd="0" presId="urn:microsoft.com/office/officeart/2005/8/layout/equation2"/>
    <dgm:cxn modelId="{63AD1E36-BF92-4823-A726-BC8171CCF4FF}" type="presParOf" srcId="{2B01E009-FE8D-4E41-B1E0-FBA82B794096}" destId="{12CDCAA2-53AD-4F90-A217-F7C5E073DAC7}" srcOrd="1" destOrd="0" presId="urn:microsoft.com/office/officeart/2005/8/layout/equation2"/>
    <dgm:cxn modelId="{381A8F21-9D33-4045-A541-6A660371379A}" type="presParOf" srcId="{12CDCAA2-53AD-4F90-A217-F7C5E073DAC7}" destId="{79AA124A-4178-4C98-8F06-DCB7C9B1CBA8}" srcOrd="0" destOrd="0" presId="urn:microsoft.com/office/officeart/2005/8/layout/equation2"/>
    <dgm:cxn modelId="{69C89F0E-754E-4B84-B442-7E31228D791B}" type="presParOf" srcId="{2B01E009-FE8D-4E41-B1E0-FBA82B794096}" destId="{49D3A8D1-5008-4064-8D9F-098F3203CB21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4DF6D3-99F2-41DB-B8AF-2C9698E24436}">
      <dsp:nvSpPr>
        <dsp:cNvPr id="0" name=""/>
        <dsp:cNvSpPr/>
      </dsp:nvSpPr>
      <dsp:spPr>
        <a:xfrm>
          <a:off x="1445262" y="148051"/>
          <a:ext cx="2097735" cy="1176691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Odak Kurum</a:t>
          </a:r>
          <a:endParaRPr lang="en-US" sz="1600" b="1" kern="1200" dirty="0"/>
        </a:p>
      </dsp:txBody>
      <dsp:txXfrm>
        <a:off x="1445262" y="148051"/>
        <a:ext cx="2097735" cy="1176691"/>
      </dsp:txXfrm>
    </dsp:sp>
    <dsp:sp modelId="{D9FC9576-59F8-437C-9530-63CCB03BC292}">
      <dsp:nvSpPr>
        <dsp:cNvPr id="0" name=""/>
        <dsp:cNvSpPr/>
      </dsp:nvSpPr>
      <dsp:spPr>
        <a:xfrm>
          <a:off x="1877309" y="1370487"/>
          <a:ext cx="386304" cy="386304"/>
        </a:xfrm>
        <a:prstGeom prst="mathPlus">
          <a:avLst/>
        </a:prstGeom>
        <a:gradFill rotWithShape="0">
          <a:gsLst>
            <a:gs pos="0">
              <a:schemeClr val="accent6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877309" y="1370487"/>
        <a:ext cx="386304" cy="386304"/>
      </dsp:txXfrm>
    </dsp:sp>
    <dsp:sp modelId="{6B61977D-0E6D-4CD7-B156-5234D2D57CB6}">
      <dsp:nvSpPr>
        <dsp:cNvPr id="0" name=""/>
        <dsp:cNvSpPr/>
      </dsp:nvSpPr>
      <dsp:spPr>
        <a:xfrm>
          <a:off x="797189" y="1779957"/>
          <a:ext cx="1647877" cy="1200968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Eşgüdüm Mekanizması</a:t>
          </a:r>
          <a:endParaRPr lang="en-US" sz="1600" b="1" kern="1200" dirty="0"/>
        </a:p>
      </dsp:txBody>
      <dsp:txXfrm>
        <a:off x="797189" y="1779957"/>
        <a:ext cx="1647877" cy="1200968"/>
      </dsp:txXfrm>
    </dsp:sp>
    <dsp:sp modelId="{34EF5DD4-8C2A-4EB9-9F01-A8D33481E61D}">
      <dsp:nvSpPr>
        <dsp:cNvPr id="0" name=""/>
        <dsp:cNvSpPr/>
      </dsp:nvSpPr>
      <dsp:spPr>
        <a:xfrm>
          <a:off x="1805302" y="2980929"/>
          <a:ext cx="386304" cy="386304"/>
        </a:xfrm>
        <a:prstGeom prst="mathPlus">
          <a:avLst/>
        </a:prstGeom>
        <a:gradFill rotWithShape="0">
          <a:gsLst>
            <a:gs pos="0">
              <a:schemeClr val="accent6">
                <a:shade val="90000"/>
                <a:hueOff val="-190867"/>
                <a:satOff val="3809"/>
                <a:lumOff val="10339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-190867"/>
                <a:satOff val="3809"/>
                <a:lumOff val="10339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-190867"/>
                <a:satOff val="3809"/>
                <a:lumOff val="103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805302" y="2980929"/>
        <a:ext cx="386304" cy="386304"/>
      </dsp:txXfrm>
    </dsp:sp>
    <dsp:sp modelId="{01A8A0E0-A417-432B-9210-49838990ABDD}">
      <dsp:nvSpPr>
        <dsp:cNvPr id="0" name=""/>
        <dsp:cNvSpPr/>
      </dsp:nvSpPr>
      <dsp:spPr>
        <a:xfrm>
          <a:off x="1454767" y="3340968"/>
          <a:ext cx="2078727" cy="1154559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Bağımsız  İzleme Mekanizmaları</a:t>
          </a:r>
          <a:endParaRPr lang="en-US" sz="1600" b="1" kern="1200" dirty="0"/>
        </a:p>
      </dsp:txBody>
      <dsp:txXfrm>
        <a:off x="1454767" y="3340968"/>
        <a:ext cx="2078727" cy="1154559"/>
      </dsp:txXfrm>
    </dsp:sp>
    <dsp:sp modelId="{12CDCAA2-53AD-4F90-A217-F7C5E073DAC7}">
      <dsp:nvSpPr>
        <dsp:cNvPr id="0" name=""/>
        <dsp:cNvSpPr/>
      </dsp:nvSpPr>
      <dsp:spPr>
        <a:xfrm rot="21534316">
          <a:off x="3046342" y="2002592"/>
          <a:ext cx="429474" cy="7158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-381735"/>
                <a:satOff val="7617"/>
                <a:lumOff val="20678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-381735"/>
                <a:satOff val="7617"/>
                <a:lumOff val="20678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-381735"/>
                <a:satOff val="7617"/>
                <a:lumOff val="206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21534316">
        <a:off x="3046342" y="2002592"/>
        <a:ext cx="429474" cy="715814"/>
      </dsp:txXfrm>
    </dsp:sp>
    <dsp:sp modelId="{49D3A8D1-5008-4064-8D9F-098F3203CB21}">
      <dsp:nvSpPr>
        <dsp:cNvPr id="0" name=""/>
        <dsp:cNvSpPr/>
      </dsp:nvSpPr>
      <dsp:spPr>
        <a:xfrm>
          <a:off x="3826767" y="1257003"/>
          <a:ext cx="2841712" cy="2011956"/>
        </a:xfrm>
        <a:prstGeom prst="ellipse">
          <a:avLst/>
        </a:prstGeom>
        <a:solidFill>
          <a:srgbClr val="FF0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BM Engelli Hakları Sözleşmesinin Uygulanması</a:t>
          </a:r>
          <a:endParaRPr lang="en-US" sz="2400" b="1" kern="1200" dirty="0"/>
        </a:p>
      </dsp:txBody>
      <dsp:txXfrm>
        <a:off x="3826767" y="1257003"/>
        <a:ext cx="2841712" cy="20119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7610E-A249-4304-988D-448F361D9A67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EC2B1-B159-4472-8398-B552AF33F03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E15AFC-67B5-4EF1-B73F-428388A58E8D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80A5-29D0-4923-9D67-0F95DE3D049F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422E-779F-47E4-AD35-AF885FF9A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80A5-29D0-4923-9D67-0F95DE3D049F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422E-779F-47E4-AD35-AF885FF9A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80A5-29D0-4923-9D67-0F95DE3D049F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422E-779F-47E4-AD35-AF885FF9A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80A5-29D0-4923-9D67-0F95DE3D049F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422E-779F-47E4-AD35-AF885FF9A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80A5-29D0-4923-9D67-0F95DE3D049F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422E-779F-47E4-AD35-AF885FF9A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80A5-29D0-4923-9D67-0F95DE3D049F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422E-779F-47E4-AD35-AF885FF9A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80A5-29D0-4923-9D67-0F95DE3D049F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422E-779F-47E4-AD35-AF885FF9A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80A5-29D0-4923-9D67-0F95DE3D049F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422E-779F-47E4-AD35-AF885FF9A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80A5-29D0-4923-9D67-0F95DE3D049F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422E-779F-47E4-AD35-AF885FF9A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80A5-29D0-4923-9D67-0F95DE3D049F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422E-779F-47E4-AD35-AF885FF9A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80A5-29D0-4923-9D67-0F95DE3D049F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422E-779F-47E4-AD35-AF885FF9A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C80A5-29D0-4923-9D67-0F95DE3D049F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2422E-779F-47E4-AD35-AF885FF9A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2736303"/>
          </a:xfrm>
        </p:spPr>
        <p:txBody>
          <a:bodyPr>
            <a:normAutofit/>
          </a:bodyPr>
          <a:lstStyle/>
          <a:p>
            <a:r>
              <a:rPr lang="tr-TR" sz="1800" b="1" dirty="0" smtClean="0"/>
              <a:t>BM Engelli Hakları Sözleşmesinin Uygulanması ve Uygulanmanın İzlenmesinde </a:t>
            </a:r>
            <a:r>
              <a:rPr lang="tr-TR" b="1" dirty="0" smtClean="0"/>
              <a:t>Kamu-Sivil Toplum Arasında Sorumluluk Paylaşımı ve İşbirliği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i="1" dirty="0" err="1" smtClean="0"/>
              <a:t>Feray</a:t>
            </a:r>
            <a:r>
              <a:rPr lang="tr-TR" b="1" i="1" dirty="0" smtClean="0"/>
              <a:t> Salman</a:t>
            </a:r>
          </a:p>
          <a:p>
            <a:r>
              <a:rPr lang="tr-TR" b="1" i="1" dirty="0" smtClean="0"/>
              <a:t>İnsan Hakları Ortak Platformu</a:t>
            </a:r>
            <a:endParaRPr lang="en-US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3851920" y="1853208"/>
            <a:ext cx="4824536" cy="4680520"/>
          </a:xfrm>
          <a:prstGeom prst="ellipse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71600" y="1700808"/>
            <a:ext cx="4824536" cy="46805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BM Engelli Hakları Sözleşmesinin Uygulanması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/>
          <p:cNvSpPr/>
          <p:nvPr/>
        </p:nvSpPr>
        <p:spPr>
          <a:xfrm>
            <a:off x="6156176" y="2132856"/>
            <a:ext cx="1368152" cy="792088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b="1" dirty="0" smtClean="0">
                <a:solidFill>
                  <a:schemeClr val="tx1"/>
                </a:solidFill>
              </a:rPr>
              <a:t>BM Engeli Hakları Komitesi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092280" y="3068960"/>
            <a:ext cx="1368152" cy="792088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b="1" dirty="0" smtClean="0">
                <a:solidFill>
                  <a:schemeClr val="tx1"/>
                </a:solidFill>
              </a:rPr>
              <a:t>BM Engeli Hakları Bireysel Başvuru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7020272" y="4365104"/>
            <a:ext cx="1368152" cy="7920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200" b="1" dirty="0" smtClean="0">
                <a:solidFill>
                  <a:schemeClr val="tx1"/>
                </a:solidFill>
              </a:rPr>
              <a:t>Avrupa İnsan Hakları Mahkemesi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012160" y="5373216"/>
            <a:ext cx="1368152" cy="7920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200" b="1" dirty="0" smtClean="0">
                <a:solidFill>
                  <a:schemeClr val="tx1"/>
                </a:solidFill>
              </a:rPr>
              <a:t>Avrupa Sosyal Haklar Komitesi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3568" y="6309320"/>
            <a:ext cx="8229600" cy="54868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3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Sivil Toplum (Hak</a:t>
            </a:r>
            <a:r>
              <a:rPr kumimoji="0" lang="tr-TR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sahipleri ve örgütleri, insan hakları örgütleri, meslek örgütleri, vb, uluslar arası engelli hakları örgütleri</a:t>
            </a: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Up Arrow 11"/>
          <p:cNvSpPr/>
          <p:nvPr/>
        </p:nvSpPr>
        <p:spPr>
          <a:xfrm>
            <a:off x="3347864" y="6021288"/>
            <a:ext cx="504056" cy="288032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>
            <a:off x="5580112" y="6021288"/>
            <a:ext cx="504056" cy="288032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79388" y="3070512"/>
            <a:ext cx="4176712" cy="461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63" tIns="45684" rIns="91363" bIns="45684" anchor="ctr">
            <a:spAutoFit/>
          </a:bodyPr>
          <a:lstStyle/>
          <a:p>
            <a:pPr>
              <a:defRPr/>
            </a:pPr>
            <a:r>
              <a:rPr lang="tr-TR" sz="2400" b="1" dirty="0" smtClean="0">
                <a:latin typeface="Arial" pitchFamily="34" charset="0"/>
                <a:cs typeface="Times New Roman" pitchFamily="18" charset="0"/>
              </a:rPr>
              <a:t>Sivil Toplum Kuruluşları</a:t>
            </a:r>
            <a:endParaRPr lang="en-GB" sz="3600" dirty="0">
              <a:latin typeface="Arial" pitchFamily="34" charset="0"/>
            </a:endParaRPr>
          </a:p>
        </p:txBody>
      </p:sp>
      <p:pic>
        <p:nvPicPr>
          <p:cNvPr id="8195" name="Picture 2" descr="Rights and Responsiibiliti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205038"/>
            <a:ext cx="4200525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08367" y="2431569"/>
            <a:ext cx="1688042" cy="362421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84597" tIns="42298" rIns="84597" bIns="42298" rtlCol="0">
            <a:spAutoFit/>
          </a:bodyPr>
          <a:lstStyle/>
          <a:p>
            <a:r>
              <a:rPr lang="tr-TR" dirty="0" smtClean="0"/>
              <a:t>Görev sahibi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38032" y="4301756"/>
            <a:ext cx="1688042" cy="3624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84597" tIns="42298" rIns="84597" bIns="42298" rtlCol="0">
            <a:spAutoFit/>
          </a:bodyPr>
          <a:lstStyle/>
          <a:p>
            <a:r>
              <a:rPr lang="tr-TR" dirty="0" smtClean="0"/>
              <a:t>Hak  sahibi</a:t>
            </a:r>
          </a:p>
        </p:txBody>
      </p:sp>
      <p:sp>
        <p:nvSpPr>
          <p:cNvPr id="6" name="Flowchart: Delay 5"/>
          <p:cNvSpPr/>
          <p:nvPr/>
        </p:nvSpPr>
        <p:spPr>
          <a:xfrm>
            <a:off x="7244734" y="3179645"/>
            <a:ext cx="914356" cy="810415"/>
          </a:xfrm>
          <a:prstGeom prst="flowChartDelay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4597" tIns="42298" rIns="84597" bIns="42298" rtlCol="0" anchor="ctr"/>
          <a:lstStyle/>
          <a:p>
            <a:pPr algn="ctr"/>
            <a:r>
              <a:rPr lang="tr-TR" dirty="0" smtClean="0"/>
              <a:t>Hak talebi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5064346" y="3117303"/>
            <a:ext cx="1547372" cy="748075"/>
          </a:xfrm>
          <a:custGeom>
            <a:avLst/>
            <a:gdLst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8333 w 10000"/>
              <a:gd name="connsiteY2" fmla="*/ 500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30 w 10000"/>
              <a:gd name="connsiteY5" fmla="*/ 5945 h 10000"/>
              <a:gd name="connsiteX6" fmla="*/ 30 w 10000"/>
              <a:gd name="connsiteY6" fmla="*/ 4055 h 10000"/>
              <a:gd name="connsiteX7" fmla="*/ 1667 w 10000"/>
              <a:gd name="connsiteY7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0" h="10000">
                <a:moveTo>
                  <a:pt x="1667" y="0"/>
                </a:moveTo>
                <a:lnTo>
                  <a:pt x="10000" y="0"/>
                </a:lnTo>
                <a:cubicBezTo>
                  <a:pt x="9079" y="0"/>
                  <a:pt x="8333" y="2239"/>
                  <a:pt x="8333" y="5000"/>
                </a:cubicBezTo>
                <a:cubicBezTo>
                  <a:pt x="8333" y="7761"/>
                  <a:pt x="9079" y="10000"/>
                  <a:pt x="10000" y="10000"/>
                </a:cubicBezTo>
                <a:lnTo>
                  <a:pt x="1667" y="10000"/>
                </a:lnTo>
                <a:cubicBezTo>
                  <a:pt x="868" y="10000"/>
                  <a:pt x="181" y="8299"/>
                  <a:pt x="30" y="5945"/>
                </a:cubicBezTo>
                <a:cubicBezTo>
                  <a:pt x="-10" y="5321"/>
                  <a:pt x="-10" y="4679"/>
                  <a:pt x="30" y="4055"/>
                </a:cubicBezTo>
                <a:cubicBezTo>
                  <a:pt x="181" y="1701"/>
                  <a:pt x="868" y="0"/>
                  <a:pt x="1667" y="0"/>
                </a:cubicBezTo>
                <a:close/>
              </a:path>
            </a:pathLst>
          </a:cu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84597" tIns="42298" rIns="84597" bIns="42298" rtlCol="0" anchor="ctr"/>
          <a:lstStyle/>
          <a:p>
            <a:pPr algn="ctr"/>
            <a:r>
              <a:rPr lang="tr-TR" sz="800" dirty="0" smtClean="0"/>
              <a:t>Sorumluluklarını yerine getirme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99994" y="2348880"/>
            <a:ext cx="360040" cy="252028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84597" tIns="42298" rIns="84597" bIns="42298" rtlCol="0" anchor="ctr"/>
          <a:lstStyle/>
          <a:p>
            <a:pPr algn="ctr"/>
            <a:r>
              <a:rPr lang="tr-TR" sz="900" dirty="0" err="1" smtClean="0"/>
              <a:t>Hesep</a:t>
            </a:r>
            <a:r>
              <a:rPr lang="tr-TR" sz="900" dirty="0" smtClean="0"/>
              <a:t> verebilirlik</a:t>
            </a:r>
            <a:endParaRPr lang="en-US" sz="900" dirty="0"/>
          </a:p>
        </p:txBody>
      </p:sp>
      <p:sp>
        <p:nvSpPr>
          <p:cNvPr id="10" name="Rectangle 9"/>
          <p:cNvSpPr/>
          <p:nvPr/>
        </p:nvSpPr>
        <p:spPr>
          <a:xfrm>
            <a:off x="8581101" y="2306887"/>
            <a:ext cx="281340" cy="2431244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84597" tIns="42298" rIns="84597" bIns="42298" rtlCol="0" anchor="ctr"/>
          <a:lstStyle/>
          <a:p>
            <a:pPr algn="ctr"/>
            <a:r>
              <a:rPr lang="tr-TR" sz="900" dirty="0" err="1" smtClean="0"/>
              <a:t>Ka</a:t>
            </a:r>
            <a:r>
              <a:rPr lang="tr-TR" sz="900" dirty="0" smtClean="0"/>
              <a:t> t  ı  l  </a:t>
            </a:r>
            <a:r>
              <a:rPr lang="tr-TR" sz="900" dirty="0" err="1" smtClean="0"/>
              <a:t>ım</a:t>
            </a:r>
            <a:endParaRPr lang="en-US" sz="900" dirty="0"/>
          </a:p>
        </p:txBody>
      </p:sp>
      <p:sp>
        <p:nvSpPr>
          <p:cNvPr id="12" name="Curved Up Arrow 11"/>
          <p:cNvSpPr/>
          <p:nvPr/>
        </p:nvSpPr>
        <p:spPr>
          <a:xfrm>
            <a:off x="1403648" y="4797152"/>
            <a:ext cx="4968552" cy="1368152"/>
          </a:xfrm>
          <a:prstGeom prst="curvedUpArrow">
            <a:avLst>
              <a:gd name="adj1" fmla="val 25000"/>
              <a:gd name="adj2" fmla="val 50000"/>
              <a:gd name="adj3" fmla="val 217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urved Up Arrow 12"/>
          <p:cNvSpPr/>
          <p:nvPr/>
        </p:nvSpPr>
        <p:spPr>
          <a:xfrm rot="10169741" flipH="1">
            <a:off x="1611614" y="887799"/>
            <a:ext cx="6020906" cy="1736434"/>
          </a:xfrm>
          <a:prstGeom prst="curvedUpArrow">
            <a:avLst>
              <a:gd name="adj1" fmla="val 25000"/>
              <a:gd name="adj2" fmla="val 50000"/>
              <a:gd name="adj3" fmla="val 217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KATILIM İLKELERİ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tr-TR" dirty="0"/>
              <a:t>Süreç hem katılımcılar hem de süreç hakkında bilgi almak isteyen yurttaşlara </a:t>
            </a:r>
            <a:r>
              <a:rPr lang="tr-TR" b="1" dirty="0"/>
              <a:t>açık</a:t>
            </a:r>
            <a:r>
              <a:rPr lang="tr-TR" dirty="0"/>
              <a:t> olmalıdır.</a:t>
            </a:r>
            <a:endParaRPr lang="en-US" dirty="0"/>
          </a:p>
          <a:p>
            <a:pPr lvl="0"/>
            <a:r>
              <a:rPr lang="tr-TR" dirty="0"/>
              <a:t>Danışma sürecine katılacak olanların belirlenmesinde esas alınacak ilkeler </a:t>
            </a:r>
            <a:r>
              <a:rPr lang="tr-TR" b="1" dirty="0"/>
              <a:t>ayrımcı olmamalıdır</a:t>
            </a:r>
            <a:r>
              <a:rPr lang="tr-TR" dirty="0"/>
              <a:t>. Yasama faaliyetleri sırasında gündemde olan konularla ilgili çalışmalarıyla kendini kanıtlamış sivil toplum örgütlerine yer verilmelidir.</a:t>
            </a:r>
            <a:endParaRPr lang="en-US" dirty="0"/>
          </a:p>
          <a:p>
            <a:pPr lvl="0"/>
            <a:r>
              <a:rPr lang="tr-TR" dirty="0"/>
              <a:t>Katılımın etkin ve nitelikli olmasının sağlanması için danışma sürecine katılım mümkün olan </a:t>
            </a:r>
            <a:r>
              <a:rPr lang="tr-TR" b="1" dirty="0"/>
              <a:t>en erken safhada </a:t>
            </a:r>
            <a:r>
              <a:rPr lang="tr-TR" dirty="0"/>
              <a:t>başlamalıdır.  </a:t>
            </a:r>
            <a:endParaRPr lang="en-US" dirty="0"/>
          </a:p>
          <a:p>
            <a:pPr lvl="0"/>
            <a:r>
              <a:rPr lang="tr-TR" dirty="0"/>
              <a:t>Katılımın etkin sonuçlar üretmesi bakımından yorum yapma ve hazırlık için </a:t>
            </a:r>
            <a:r>
              <a:rPr lang="tr-TR" b="1" dirty="0"/>
              <a:t>makul süreler </a:t>
            </a:r>
            <a:r>
              <a:rPr lang="tr-TR" dirty="0"/>
              <a:t>tanımlanmalıdır. </a:t>
            </a:r>
            <a:endParaRPr lang="en-US" dirty="0"/>
          </a:p>
          <a:p>
            <a:pPr lvl="0"/>
            <a:r>
              <a:rPr lang="tr-TR" dirty="0"/>
              <a:t>Danışma sürecine </a:t>
            </a:r>
            <a:r>
              <a:rPr lang="tr-TR" b="1" dirty="0"/>
              <a:t>geri bildirim, değerlendirme ve gözden geçirme </a:t>
            </a:r>
            <a:r>
              <a:rPr lang="tr-TR" dirty="0"/>
              <a:t>aşamaları dâhil edilmelidir.  </a:t>
            </a:r>
            <a:endParaRPr lang="en-US" dirty="0"/>
          </a:p>
          <a:p>
            <a:r>
              <a:rPr lang="tr-TR" dirty="0"/>
              <a:t>Katılımı etkinleştirmek ve sürdürülebilir kılmak için özel ve yeterli miktarda </a:t>
            </a:r>
            <a:r>
              <a:rPr lang="tr-TR" b="1" dirty="0"/>
              <a:t>kaynak </a:t>
            </a:r>
            <a:r>
              <a:rPr lang="tr-TR" dirty="0"/>
              <a:t>ayrılmalıdır.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197</Words>
  <Application>Microsoft Office PowerPoint</Application>
  <PresentationFormat>On-screen Show (4:3)</PresentationFormat>
  <Paragraphs>28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BM Engelli Hakları Sözleşmesinin Uygulanması ve Uygulanmanın İzlenmesinde Kamu-Sivil Toplum Arasında Sorumluluk Paylaşımı ve İşbirliği</vt:lpstr>
      <vt:lpstr>BM Engelli Hakları Sözleşmesinin Uygulanması</vt:lpstr>
      <vt:lpstr>Slide 3</vt:lpstr>
      <vt:lpstr>KATILIM İLKELERİ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 Engelli Hakları Sözleşmesinin Uygulanması ve Uygulanmanın İzlenmesinde Kamu-Sivil Toplum Arasında Sorumluluk Paylaşımı ve İşbirliği</dc:title>
  <dc:creator>hp</dc:creator>
  <cp:lastModifiedBy>hp</cp:lastModifiedBy>
  <cp:revision>6</cp:revision>
  <dcterms:created xsi:type="dcterms:W3CDTF">2012-10-15T09:23:50Z</dcterms:created>
  <dcterms:modified xsi:type="dcterms:W3CDTF">2012-10-15T11:06:17Z</dcterms:modified>
</cp:coreProperties>
</file>