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89" r:id="rId2"/>
    <p:sldId id="278" r:id="rId3"/>
    <p:sldId id="301" r:id="rId4"/>
    <p:sldId id="321" r:id="rId5"/>
    <p:sldId id="290" r:id="rId6"/>
    <p:sldId id="279" r:id="rId7"/>
    <p:sldId id="291" r:id="rId8"/>
    <p:sldId id="288" r:id="rId9"/>
    <p:sldId id="257" r:id="rId10"/>
    <p:sldId id="277" r:id="rId11"/>
    <p:sldId id="292" r:id="rId12"/>
    <p:sldId id="273" r:id="rId13"/>
    <p:sldId id="293" r:id="rId14"/>
    <p:sldId id="294" r:id="rId15"/>
    <p:sldId id="295" r:id="rId16"/>
    <p:sldId id="296" r:id="rId17"/>
    <p:sldId id="297" r:id="rId18"/>
    <p:sldId id="298" r:id="rId19"/>
    <p:sldId id="299" r:id="rId20"/>
    <p:sldId id="300" r:id="rId21"/>
    <p:sldId id="302" r:id="rId22"/>
    <p:sldId id="304" r:id="rId23"/>
    <p:sldId id="306" r:id="rId24"/>
    <p:sldId id="305" r:id="rId25"/>
    <p:sldId id="307" r:id="rId26"/>
    <p:sldId id="308" r:id="rId27"/>
    <p:sldId id="309" r:id="rId28"/>
    <p:sldId id="310" r:id="rId29"/>
    <p:sldId id="311" r:id="rId30"/>
    <p:sldId id="312" r:id="rId31"/>
    <p:sldId id="313" r:id="rId32"/>
    <p:sldId id="314" r:id="rId33"/>
    <p:sldId id="271"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4660"/>
  </p:normalViewPr>
  <p:slideViewPr>
    <p:cSldViewPr>
      <p:cViewPr>
        <p:scale>
          <a:sx n="47" d="100"/>
          <a:sy n="47" d="100"/>
        </p:scale>
        <p:origin x="-2634" y="-9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67ADC0-2CDF-47BC-A123-3C7B14D3AB92}" type="doc">
      <dgm:prSet loTypeId="urn:microsoft.com/office/officeart/2005/8/layout/radial4" loCatId="relationship" qsTypeId="urn:microsoft.com/office/officeart/2005/8/quickstyle/simple4" qsCatId="simple" csTypeId="urn:microsoft.com/office/officeart/2005/8/colors/accent2_2" csCatId="accent2" phldr="1"/>
      <dgm:spPr/>
      <dgm:t>
        <a:bodyPr/>
        <a:lstStyle/>
        <a:p>
          <a:endParaRPr lang="tr-TR"/>
        </a:p>
      </dgm:t>
    </dgm:pt>
    <dgm:pt modelId="{F5A289AB-0A34-46FC-8E0C-3FB375707DB8}">
      <dgm:prSet phldrT="[Metin]"/>
      <dgm:spPr/>
      <dgm:t>
        <a:bodyPr/>
        <a:lstStyle/>
        <a:p>
          <a:r>
            <a:rPr lang="tr-TR" dirty="0" smtClean="0"/>
            <a:t>İzleme ve Denetleme Komisyonu</a:t>
          </a:r>
          <a:endParaRPr lang="tr-TR" dirty="0"/>
        </a:p>
      </dgm:t>
    </dgm:pt>
    <dgm:pt modelId="{9803DD2B-3CA6-44BB-BE61-351E6E7B7E9D}" type="parTrans" cxnId="{9B1ED9B5-F44C-4FA6-8107-3BDDF023F0AF}">
      <dgm:prSet/>
      <dgm:spPr/>
      <dgm:t>
        <a:bodyPr/>
        <a:lstStyle/>
        <a:p>
          <a:endParaRPr lang="tr-TR"/>
        </a:p>
      </dgm:t>
    </dgm:pt>
    <dgm:pt modelId="{68EE7033-3A03-4438-92B6-17D6231181A7}" type="sibTrans" cxnId="{9B1ED9B5-F44C-4FA6-8107-3BDDF023F0AF}">
      <dgm:prSet/>
      <dgm:spPr/>
      <dgm:t>
        <a:bodyPr/>
        <a:lstStyle/>
        <a:p>
          <a:endParaRPr lang="tr-TR"/>
        </a:p>
      </dgm:t>
    </dgm:pt>
    <dgm:pt modelId="{8256DFFD-D44E-4716-A3FC-AD3CD5349D70}">
      <dgm:prSet phldrT="[Metin]"/>
      <dgm:spPr/>
      <dgm:t>
        <a:bodyPr/>
        <a:lstStyle/>
        <a:p>
          <a:r>
            <a:rPr lang="tr-TR" altLang="tr-TR" smtClean="0">
              <a:latin typeface="Tahoma" pitchFamily="34" charset="0"/>
            </a:rPr>
            <a:t>Aile ve Sosyal Politikalar </a:t>
          </a:r>
          <a:endParaRPr lang="tr-TR" dirty="0"/>
        </a:p>
      </dgm:t>
    </dgm:pt>
    <dgm:pt modelId="{2BD3E3FF-C23D-46E8-BAF0-CEEBA0960160}" type="parTrans" cxnId="{57A73F70-0B9B-467B-8CD1-078CDE4E9F18}">
      <dgm:prSet/>
      <dgm:spPr/>
      <dgm:t>
        <a:bodyPr/>
        <a:lstStyle/>
        <a:p>
          <a:endParaRPr lang="tr-TR"/>
        </a:p>
      </dgm:t>
    </dgm:pt>
    <dgm:pt modelId="{F5A0DE14-B15F-42C6-9F0E-1DCEB4C174CA}" type="sibTrans" cxnId="{57A73F70-0B9B-467B-8CD1-078CDE4E9F18}">
      <dgm:prSet/>
      <dgm:spPr/>
      <dgm:t>
        <a:bodyPr/>
        <a:lstStyle/>
        <a:p>
          <a:endParaRPr lang="tr-TR"/>
        </a:p>
      </dgm:t>
    </dgm:pt>
    <dgm:pt modelId="{2CC7F87E-A907-4CA3-B65E-DFB68237A5F9}">
      <dgm:prSet phldrT="[Metin]"/>
      <dgm:spPr/>
      <dgm:t>
        <a:bodyPr/>
        <a:lstStyle/>
        <a:p>
          <a:r>
            <a:rPr lang="tr-TR" dirty="0" smtClean="0"/>
            <a:t>Engelliler ile ilgili Konfederasyonlar</a:t>
          </a:r>
          <a:endParaRPr lang="tr-TR" dirty="0"/>
        </a:p>
      </dgm:t>
    </dgm:pt>
    <dgm:pt modelId="{48616FB9-A3C2-48B5-BD92-5FD68A870287}" type="parTrans" cxnId="{795F29CC-201C-4482-A34C-89D034B16EA1}">
      <dgm:prSet/>
      <dgm:spPr/>
      <dgm:t>
        <a:bodyPr/>
        <a:lstStyle/>
        <a:p>
          <a:endParaRPr lang="tr-TR"/>
        </a:p>
      </dgm:t>
    </dgm:pt>
    <dgm:pt modelId="{868F8665-CB73-4DCB-839A-541441B3D230}" type="sibTrans" cxnId="{795F29CC-201C-4482-A34C-89D034B16EA1}">
      <dgm:prSet/>
      <dgm:spPr/>
      <dgm:t>
        <a:bodyPr/>
        <a:lstStyle/>
        <a:p>
          <a:endParaRPr lang="tr-TR"/>
        </a:p>
      </dgm:t>
    </dgm:pt>
    <dgm:pt modelId="{BC88C735-98B1-4A8D-A342-F61FF798512C}">
      <dgm:prSet/>
      <dgm:spPr/>
      <dgm:t>
        <a:bodyPr/>
        <a:lstStyle/>
        <a:p>
          <a:r>
            <a:rPr lang="tr-TR" altLang="tr-TR" smtClean="0">
              <a:latin typeface="Tahoma" pitchFamily="34" charset="0"/>
            </a:rPr>
            <a:t>Bilim, Sanayi ve Teknoloji</a:t>
          </a:r>
          <a:endParaRPr lang="tr-TR" altLang="tr-TR" dirty="0" smtClean="0">
            <a:latin typeface="Tahoma" pitchFamily="34" charset="0"/>
          </a:endParaRPr>
        </a:p>
      </dgm:t>
    </dgm:pt>
    <dgm:pt modelId="{5B0FACBB-D6EC-437A-AA06-20D92F55AC81}" type="parTrans" cxnId="{94DEE2D6-2954-4C07-BF59-7DB38197240A}">
      <dgm:prSet/>
      <dgm:spPr/>
      <dgm:t>
        <a:bodyPr/>
        <a:lstStyle/>
        <a:p>
          <a:endParaRPr lang="tr-TR"/>
        </a:p>
      </dgm:t>
    </dgm:pt>
    <dgm:pt modelId="{E2C89191-0790-4712-8CC9-BBE7B4F259A9}" type="sibTrans" cxnId="{94DEE2D6-2954-4C07-BF59-7DB38197240A}">
      <dgm:prSet/>
      <dgm:spPr/>
      <dgm:t>
        <a:bodyPr/>
        <a:lstStyle/>
        <a:p>
          <a:endParaRPr lang="tr-TR"/>
        </a:p>
      </dgm:t>
    </dgm:pt>
    <dgm:pt modelId="{DCF20E23-049D-406D-9C94-A8FD209F5320}">
      <dgm:prSet/>
      <dgm:spPr/>
      <dgm:t>
        <a:bodyPr/>
        <a:lstStyle/>
        <a:p>
          <a:r>
            <a:rPr lang="tr-TR" altLang="tr-TR" smtClean="0">
              <a:latin typeface="Tahoma" pitchFamily="34" charset="0"/>
            </a:rPr>
            <a:t>İçişleri</a:t>
          </a:r>
          <a:endParaRPr lang="tr-TR" altLang="tr-TR" dirty="0" smtClean="0">
            <a:latin typeface="Tahoma" pitchFamily="34" charset="0"/>
          </a:endParaRPr>
        </a:p>
      </dgm:t>
    </dgm:pt>
    <dgm:pt modelId="{BE8DB247-3FDD-41AF-9317-2A660D6BF0BA}" type="parTrans" cxnId="{ACA2DE21-A39D-4305-A51D-0728BEE7378B}">
      <dgm:prSet/>
      <dgm:spPr/>
      <dgm:t>
        <a:bodyPr/>
        <a:lstStyle/>
        <a:p>
          <a:endParaRPr lang="tr-TR"/>
        </a:p>
      </dgm:t>
    </dgm:pt>
    <dgm:pt modelId="{2735BFA6-FF84-495E-9B68-82147AFAA8A4}" type="sibTrans" cxnId="{ACA2DE21-A39D-4305-A51D-0728BEE7378B}">
      <dgm:prSet/>
      <dgm:spPr/>
      <dgm:t>
        <a:bodyPr/>
        <a:lstStyle/>
        <a:p>
          <a:endParaRPr lang="tr-TR"/>
        </a:p>
      </dgm:t>
    </dgm:pt>
    <dgm:pt modelId="{89DF58CF-232D-45F3-AEEB-3692EC0869BF}">
      <dgm:prSet/>
      <dgm:spPr/>
      <dgm:t>
        <a:bodyPr/>
        <a:lstStyle/>
        <a:p>
          <a:r>
            <a:rPr lang="tr-TR" altLang="tr-TR" dirty="0" smtClean="0">
              <a:latin typeface="Tahoma" pitchFamily="34" charset="0"/>
            </a:rPr>
            <a:t>Çevre ve Şehircilik</a:t>
          </a:r>
        </a:p>
      </dgm:t>
    </dgm:pt>
    <dgm:pt modelId="{8A79D43D-101A-474C-ADA6-1D855BAC77B8}" type="parTrans" cxnId="{DC6BAC59-539E-424C-9F80-CBD50E030C2B}">
      <dgm:prSet/>
      <dgm:spPr/>
      <dgm:t>
        <a:bodyPr/>
        <a:lstStyle/>
        <a:p>
          <a:endParaRPr lang="tr-TR"/>
        </a:p>
      </dgm:t>
    </dgm:pt>
    <dgm:pt modelId="{4EFDC6AB-9191-45EB-8839-D44C2127C70B}" type="sibTrans" cxnId="{DC6BAC59-539E-424C-9F80-CBD50E030C2B}">
      <dgm:prSet/>
      <dgm:spPr/>
      <dgm:t>
        <a:bodyPr/>
        <a:lstStyle/>
        <a:p>
          <a:endParaRPr lang="tr-TR"/>
        </a:p>
      </dgm:t>
    </dgm:pt>
    <dgm:pt modelId="{A6A4C9DC-BA98-42EF-BEDC-DBEB14872FA6}">
      <dgm:prSet/>
      <dgm:spPr/>
      <dgm:t>
        <a:bodyPr/>
        <a:lstStyle/>
        <a:p>
          <a:r>
            <a:rPr lang="tr-TR" altLang="tr-TR" smtClean="0">
              <a:latin typeface="Tahoma" pitchFamily="34" charset="0"/>
            </a:rPr>
            <a:t>Ulaştırma, Denizcilik ve Haberleşme</a:t>
          </a:r>
          <a:endParaRPr lang="tr-TR" altLang="tr-TR" dirty="0" smtClean="0">
            <a:latin typeface="Tahoma" pitchFamily="34" charset="0"/>
          </a:endParaRPr>
        </a:p>
      </dgm:t>
    </dgm:pt>
    <dgm:pt modelId="{9758986B-E53F-44AD-A4A4-9BD248645D14}" type="parTrans" cxnId="{CE222B87-3661-4E24-B46F-ACF15E40A78F}">
      <dgm:prSet/>
      <dgm:spPr/>
      <dgm:t>
        <a:bodyPr/>
        <a:lstStyle/>
        <a:p>
          <a:endParaRPr lang="tr-TR"/>
        </a:p>
      </dgm:t>
    </dgm:pt>
    <dgm:pt modelId="{CED8CA29-1963-41F6-A1A6-F1DCC5915EFF}" type="sibTrans" cxnId="{CE222B87-3661-4E24-B46F-ACF15E40A78F}">
      <dgm:prSet/>
      <dgm:spPr/>
      <dgm:t>
        <a:bodyPr/>
        <a:lstStyle/>
        <a:p>
          <a:endParaRPr lang="tr-TR"/>
        </a:p>
      </dgm:t>
    </dgm:pt>
    <dgm:pt modelId="{5DEA357A-DEB4-480B-8DB7-023D439316B4}" type="pres">
      <dgm:prSet presAssocID="{E667ADC0-2CDF-47BC-A123-3C7B14D3AB92}" presName="cycle" presStyleCnt="0">
        <dgm:presLayoutVars>
          <dgm:chMax val="1"/>
          <dgm:dir/>
          <dgm:animLvl val="ctr"/>
          <dgm:resizeHandles val="exact"/>
        </dgm:presLayoutVars>
      </dgm:prSet>
      <dgm:spPr/>
      <dgm:t>
        <a:bodyPr/>
        <a:lstStyle/>
        <a:p>
          <a:endParaRPr lang="tr-TR"/>
        </a:p>
      </dgm:t>
    </dgm:pt>
    <dgm:pt modelId="{F24A7890-156C-4779-9E32-E1B770F9A826}" type="pres">
      <dgm:prSet presAssocID="{F5A289AB-0A34-46FC-8E0C-3FB375707DB8}" presName="centerShape" presStyleLbl="node0" presStyleIdx="0" presStyleCnt="1"/>
      <dgm:spPr/>
      <dgm:t>
        <a:bodyPr/>
        <a:lstStyle/>
        <a:p>
          <a:endParaRPr lang="tr-TR"/>
        </a:p>
      </dgm:t>
    </dgm:pt>
    <dgm:pt modelId="{2DA834B1-0B6B-426F-AA34-D4982EC4244C}" type="pres">
      <dgm:prSet presAssocID="{2BD3E3FF-C23D-46E8-BAF0-CEEBA0960160}" presName="parTrans" presStyleLbl="bgSibTrans2D1" presStyleIdx="0" presStyleCnt="6"/>
      <dgm:spPr/>
      <dgm:t>
        <a:bodyPr/>
        <a:lstStyle/>
        <a:p>
          <a:endParaRPr lang="tr-TR"/>
        </a:p>
      </dgm:t>
    </dgm:pt>
    <dgm:pt modelId="{2204FB14-3C6F-4719-9DFB-23BB68D5A7B0}" type="pres">
      <dgm:prSet presAssocID="{8256DFFD-D44E-4716-A3FC-AD3CD5349D70}" presName="node" presStyleLbl="node1" presStyleIdx="0" presStyleCnt="6">
        <dgm:presLayoutVars>
          <dgm:bulletEnabled val="1"/>
        </dgm:presLayoutVars>
      </dgm:prSet>
      <dgm:spPr/>
      <dgm:t>
        <a:bodyPr/>
        <a:lstStyle/>
        <a:p>
          <a:endParaRPr lang="tr-TR"/>
        </a:p>
      </dgm:t>
    </dgm:pt>
    <dgm:pt modelId="{98234FAA-A445-4B00-A9BB-9F9087B1B626}" type="pres">
      <dgm:prSet presAssocID="{5B0FACBB-D6EC-437A-AA06-20D92F55AC81}" presName="parTrans" presStyleLbl="bgSibTrans2D1" presStyleIdx="1" presStyleCnt="6"/>
      <dgm:spPr/>
      <dgm:t>
        <a:bodyPr/>
        <a:lstStyle/>
        <a:p>
          <a:endParaRPr lang="tr-TR"/>
        </a:p>
      </dgm:t>
    </dgm:pt>
    <dgm:pt modelId="{DC47EF7C-F4E2-4578-B91F-3E98AA4A2031}" type="pres">
      <dgm:prSet presAssocID="{BC88C735-98B1-4A8D-A342-F61FF798512C}" presName="node" presStyleLbl="node1" presStyleIdx="1" presStyleCnt="6">
        <dgm:presLayoutVars>
          <dgm:bulletEnabled val="1"/>
        </dgm:presLayoutVars>
      </dgm:prSet>
      <dgm:spPr/>
      <dgm:t>
        <a:bodyPr/>
        <a:lstStyle/>
        <a:p>
          <a:endParaRPr lang="tr-TR"/>
        </a:p>
      </dgm:t>
    </dgm:pt>
    <dgm:pt modelId="{E074CD5C-DB72-499D-B5C1-B9D6038BD178}" type="pres">
      <dgm:prSet presAssocID="{BE8DB247-3FDD-41AF-9317-2A660D6BF0BA}" presName="parTrans" presStyleLbl="bgSibTrans2D1" presStyleIdx="2" presStyleCnt="6"/>
      <dgm:spPr/>
      <dgm:t>
        <a:bodyPr/>
        <a:lstStyle/>
        <a:p>
          <a:endParaRPr lang="tr-TR"/>
        </a:p>
      </dgm:t>
    </dgm:pt>
    <dgm:pt modelId="{248710F3-95CC-4303-87BA-9ABEFA642062}" type="pres">
      <dgm:prSet presAssocID="{DCF20E23-049D-406D-9C94-A8FD209F5320}" presName="node" presStyleLbl="node1" presStyleIdx="2" presStyleCnt="6">
        <dgm:presLayoutVars>
          <dgm:bulletEnabled val="1"/>
        </dgm:presLayoutVars>
      </dgm:prSet>
      <dgm:spPr/>
      <dgm:t>
        <a:bodyPr/>
        <a:lstStyle/>
        <a:p>
          <a:endParaRPr lang="tr-TR"/>
        </a:p>
      </dgm:t>
    </dgm:pt>
    <dgm:pt modelId="{6B1C1583-D677-4FFC-88AF-AD9EB30DF3E2}" type="pres">
      <dgm:prSet presAssocID="{8A79D43D-101A-474C-ADA6-1D855BAC77B8}" presName="parTrans" presStyleLbl="bgSibTrans2D1" presStyleIdx="3" presStyleCnt="6"/>
      <dgm:spPr/>
      <dgm:t>
        <a:bodyPr/>
        <a:lstStyle/>
        <a:p>
          <a:endParaRPr lang="tr-TR"/>
        </a:p>
      </dgm:t>
    </dgm:pt>
    <dgm:pt modelId="{56DC7233-1D58-45D8-8581-8DA88F5BB6B4}" type="pres">
      <dgm:prSet presAssocID="{89DF58CF-232D-45F3-AEEB-3692EC0869BF}" presName="node" presStyleLbl="node1" presStyleIdx="3" presStyleCnt="6">
        <dgm:presLayoutVars>
          <dgm:bulletEnabled val="1"/>
        </dgm:presLayoutVars>
      </dgm:prSet>
      <dgm:spPr/>
      <dgm:t>
        <a:bodyPr/>
        <a:lstStyle/>
        <a:p>
          <a:endParaRPr lang="tr-TR"/>
        </a:p>
      </dgm:t>
    </dgm:pt>
    <dgm:pt modelId="{FD138E74-15C8-4E54-9ED0-2B7BA9D3764A}" type="pres">
      <dgm:prSet presAssocID="{9758986B-E53F-44AD-A4A4-9BD248645D14}" presName="parTrans" presStyleLbl="bgSibTrans2D1" presStyleIdx="4" presStyleCnt="6"/>
      <dgm:spPr/>
      <dgm:t>
        <a:bodyPr/>
        <a:lstStyle/>
        <a:p>
          <a:endParaRPr lang="tr-TR"/>
        </a:p>
      </dgm:t>
    </dgm:pt>
    <dgm:pt modelId="{909F6C01-260B-46A9-BDCD-8FC6A2F86F9F}" type="pres">
      <dgm:prSet presAssocID="{A6A4C9DC-BA98-42EF-BEDC-DBEB14872FA6}" presName="node" presStyleLbl="node1" presStyleIdx="4" presStyleCnt="6">
        <dgm:presLayoutVars>
          <dgm:bulletEnabled val="1"/>
        </dgm:presLayoutVars>
      </dgm:prSet>
      <dgm:spPr/>
      <dgm:t>
        <a:bodyPr/>
        <a:lstStyle/>
        <a:p>
          <a:endParaRPr lang="tr-TR"/>
        </a:p>
      </dgm:t>
    </dgm:pt>
    <dgm:pt modelId="{F8FEE165-34D9-4B80-85BE-A1F81D58C3DF}" type="pres">
      <dgm:prSet presAssocID="{48616FB9-A3C2-48B5-BD92-5FD68A870287}" presName="parTrans" presStyleLbl="bgSibTrans2D1" presStyleIdx="5" presStyleCnt="6"/>
      <dgm:spPr/>
      <dgm:t>
        <a:bodyPr/>
        <a:lstStyle/>
        <a:p>
          <a:endParaRPr lang="tr-TR"/>
        </a:p>
      </dgm:t>
    </dgm:pt>
    <dgm:pt modelId="{72591C51-5AEF-4A3A-866A-350886B19AC6}" type="pres">
      <dgm:prSet presAssocID="{2CC7F87E-A907-4CA3-B65E-DFB68237A5F9}" presName="node" presStyleLbl="node1" presStyleIdx="5" presStyleCnt="6">
        <dgm:presLayoutVars>
          <dgm:bulletEnabled val="1"/>
        </dgm:presLayoutVars>
      </dgm:prSet>
      <dgm:spPr/>
      <dgm:t>
        <a:bodyPr/>
        <a:lstStyle/>
        <a:p>
          <a:endParaRPr lang="tr-TR"/>
        </a:p>
      </dgm:t>
    </dgm:pt>
  </dgm:ptLst>
  <dgm:cxnLst>
    <dgm:cxn modelId="{BF512D85-1349-4DDD-BAF6-E8B488CCEB8F}" type="presOf" srcId="{8256DFFD-D44E-4716-A3FC-AD3CD5349D70}" destId="{2204FB14-3C6F-4719-9DFB-23BB68D5A7B0}" srcOrd="0" destOrd="0" presId="urn:microsoft.com/office/officeart/2005/8/layout/radial4"/>
    <dgm:cxn modelId="{57A73F70-0B9B-467B-8CD1-078CDE4E9F18}" srcId="{F5A289AB-0A34-46FC-8E0C-3FB375707DB8}" destId="{8256DFFD-D44E-4716-A3FC-AD3CD5349D70}" srcOrd="0" destOrd="0" parTransId="{2BD3E3FF-C23D-46E8-BAF0-CEEBA0960160}" sibTransId="{F5A0DE14-B15F-42C6-9F0E-1DCEB4C174CA}"/>
    <dgm:cxn modelId="{9B1ED9B5-F44C-4FA6-8107-3BDDF023F0AF}" srcId="{E667ADC0-2CDF-47BC-A123-3C7B14D3AB92}" destId="{F5A289AB-0A34-46FC-8E0C-3FB375707DB8}" srcOrd="0" destOrd="0" parTransId="{9803DD2B-3CA6-44BB-BE61-351E6E7B7E9D}" sibTransId="{68EE7033-3A03-4438-92B6-17D6231181A7}"/>
    <dgm:cxn modelId="{DC6BAC59-539E-424C-9F80-CBD50E030C2B}" srcId="{F5A289AB-0A34-46FC-8E0C-3FB375707DB8}" destId="{89DF58CF-232D-45F3-AEEB-3692EC0869BF}" srcOrd="3" destOrd="0" parTransId="{8A79D43D-101A-474C-ADA6-1D855BAC77B8}" sibTransId="{4EFDC6AB-9191-45EB-8839-D44C2127C70B}"/>
    <dgm:cxn modelId="{1B873025-BF8A-4107-A066-A8BAC793617C}" type="presOf" srcId="{DCF20E23-049D-406D-9C94-A8FD209F5320}" destId="{248710F3-95CC-4303-87BA-9ABEFA642062}" srcOrd="0" destOrd="0" presId="urn:microsoft.com/office/officeart/2005/8/layout/radial4"/>
    <dgm:cxn modelId="{795F29CC-201C-4482-A34C-89D034B16EA1}" srcId="{F5A289AB-0A34-46FC-8E0C-3FB375707DB8}" destId="{2CC7F87E-A907-4CA3-B65E-DFB68237A5F9}" srcOrd="5" destOrd="0" parTransId="{48616FB9-A3C2-48B5-BD92-5FD68A870287}" sibTransId="{868F8665-CB73-4DCB-839A-541441B3D230}"/>
    <dgm:cxn modelId="{8D800C84-219A-4325-835B-2662973069D3}" type="presOf" srcId="{9758986B-E53F-44AD-A4A4-9BD248645D14}" destId="{FD138E74-15C8-4E54-9ED0-2B7BA9D3764A}" srcOrd="0" destOrd="0" presId="urn:microsoft.com/office/officeart/2005/8/layout/radial4"/>
    <dgm:cxn modelId="{B362B92C-9FCE-4070-BB51-3505A1856340}" type="presOf" srcId="{A6A4C9DC-BA98-42EF-BEDC-DBEB14872FA6}" destId="{909F6C01-260B-46A9-BDCD-8FC6A2F86F9F}" srcOrd="0" destOrd="0" presId="urn:microsoft.com/office/officeart/2005/8/layout/radial4"/>
    <dgm:cxn modelId="{D675F51D-47CF-44BA-A520-7B814590AA7B}" type="presOf" srcId="{8A79D43D-101A-474C-ADA6-1D855BAC77B8}" destId="{6B1C1583-D677-4FFC-88AF-AD9EB30DF3E2}" srcOrd="0" destOrd="0" presId="urn:microsoft.com/office/officeart/2005/8/layout/radial4"/>
    <dgm:cxn modelId="{D8C2283E-1FE2-4AC5-B9F1-948EFC4ADA92}" type="presOf" srcId="{2BD3E3FF-C23D-46E8-BAF0-CEEBA0960160}" destId="{2DA834B1-0B6B-426F-AA34-D4982EC4244C}" srcOrd="0" destOrd="0" presId="urn:microsoft.com/office/officeart/2005/8/layout/radial4"/>
    <dgm:cxn modelId="{81B2E747-C497-4345-BAA0-E4AD5097D174}" type="presOf" srcId="{2CC7F87E-A907-4CA3-B65E-DFB68237A5F9}" destId="{72591C51-5AEF-4A3A-866A-350886B19AC6}" srcOrd="0" destOrd="0" presId="urn:microsoft.com/office/officeart/2005/8/layout/radial4"/>
    <dgm:cxn modelId="{23B62C05-3052-4BDD-A7A7-D0DD6CCA4B2C}" type="presOf" srcId="{89DF58CF-232D-45F3-AEEB-3692EC0869BF}" destId="{56DC7233-1D58-45D8-8581-8DA88F5BB6B4}" srcOrd="0" destOrd="0" presId="urn:microsoft.com/office/officeart/2005/8/layout/radial4"/>
    <dgm:cxn modelId="{ACA2DE21-A39D-4305-A51D-0728BEE7378B}" srcId="{F5A289AB-0A34-46FC-8E0C-3FB375707DB8}" destId="{DCF20E23-049D-406D-9C94-A8FD209F5320}" srcOrd="2" destOrd="0" parTransId="{BE8DB247-3FDD-41AF-9317-2A660D6BF0BA}" sibTransId="{2735BFA6-FF84-495E-9B68-82147AFAA8A4}"/>
    <dgm:cxn modelId="{94DEE2D6-2954-4C07-BF59-7DB38197240A}" srcId="{F5A289AB-0A34-46FC-8E0C-3FB375707DB8}" destId="{BC88C735-98B1-4A8D-A342-F61FF798512C}" srcOrd="1" destOrd="0" parTransId="{5B0FACBB-D6EC-437A-AA06-20D92F55AC81}" sibTransId="{E2C89191-0790-4712-8CC9-BBE7B4F259A9}"/>
    <dgm:cxn modelId="{1E7388CF-8AA4-418B-A700-6741C23D7928}" type="presOf" srcId="{E667ADC0-2CDF-47BC-A123-3C7B14D3AB92}" destId="{5DEA357A-DEB4-480B-8DB7-023D439316B4}" srcOrd="0" destOrd="0" presId="urn:microsoft.com/office/officeart/2005/8/layout/radial4"/>
    <dgm:cxn modelId="{24FB7640-414E-49F4-8C66-F2695CA967E4}" type="presOf" srcId="{BC88C735-98B1-4A8D-A342-F61FF798512C}" destId="{DC47EF7C-F4E2-4578-B91F-3E98AA4A2031}" srcOrd="0" destOrd="0" presId="urn:microsoft.com/office/officeart/2005/8/layout/radial4"/>
    <dgm:cxn modelId="{14AD550D-CD78-4D32-B964-582D1BB226D0}" type="presOf" srcId="{BE8DB247-3FDD-41AF-9317-2A660D6BF0BA}" destId="{E074CD5C-DB72-499D-B5C1-B9D6038BD178}" srcOrd="0" destOrd="0" presId="urn:microsoft.com/office/officeart/2005/8/layout/radial4"/>
    <dgm:cxn modelId="{14A4F774-7C2E-4971-AA46-147C66E8FDC3}" type="presOf" srcId="{48616FB9-A3C2-48B5-BD92-5FD68A870287}" destId="{F8FEE165-34D9-4B80-85BE-A1F81D58C3DF}" srcOrd="0" destOrd="0" presId="urn:microsoft.com/office/officeart/2005/8/layout/radial4"/>
    <dgm:cxn modelId="{E970DCD5-ABB0-4C06-98A0-6898670C591D}" type="presOf" srcId="{5B0FACBB-D6EC-437A-AA06-20D92F55AC81}" destId="{98234FAA-A445-4B00-A9BB-9F9087B1B626}" srcOrd="0" destOrd="0" presId="urn:microsoft.com/office/officeart/2005/8/layout/radial4"/>
    <dgm:cxn modelId="{76E82A37-36C1-47A2-9750-16B7BA3E307E}" type="presOf" srcId="{F5A289AB-0A34-46FC-8E0C-3FB375707DB8}" destId="{F24A7890-156C-4779-9E32-E1B770F9A826}" srcOrd="0" destOrd="0" presId="urn:microsoft.com/office/officeart/2005/8/layout/radial4"/>
    <dgm:cxn modelId="{CE222B87-3661-4E24-B46F-ACF15E40A78F}" srcId="{F5A289AB-0A34-46FC-8E0C-3FB375707DB8}" destId="{A6A4C9DC-BA98-42EF-BEDC-DBEB14872FA6}" srcOrd="4" destOrd="0" parTransId="{9758986B-E53F-44AD-A4A4-9BD248645D14}" sibTransId="{CED8CA29-1963-41F6-A1A6-F1DCC5915EFF}"/>
    <dgm:cxn modelId="{69403B16-07ED-4095-B5F8-34B451D235EB}" type="presParOf" srcId="{5DEA357A-DEB4-480B-8DB7-023D439316B4}" destId="{F24A7890-156C-4779-9E32-E1B770F9A826}" srcOrd="0" destOrd="0" presId="urn:microsoft.com/office/officeart/2005/8/layout/radial4"/>
    <dgm:cxn modelId="{7AC6C2CD-F943-415D-84BA-3B2E5D6C2FBA}" type="presParOf" srcId="{5DEA357A-DEB4-480B-8DB7-023D439316B4}" destId="{2DA834B1-0B6B-426F-AA34-D4982EC4244C}" srcOrd="1" destOrd="0" presId="urn:microsoft.com/office/officeart/2005/8/layout/radial4"/>
    <dgm:cxn modelId="{3C49232C-86D2-440C-B4EF-8F94B15881C9}" type="presParOf" srcId="{5DEA357A-DEB4-480B-8DB7-023D439316B4}" destId="{2204FB14-3C6F-4719-9DFB-23BB68D5A7B0}" srcOrd="2" destOrd="0" presId="urn:microsoft.com/office/officeart/2005/8/layout/radial4"/>
    <dgm:cxn modelId="{04E3E7A4-BD7E-42DD-BDB2-FE9DF366B0F3}" type="presParOf" srcId="{5DEA357A-DEB4-480B-8DB7-023D439316B4}" destId="{98234FAA-A445-4B00-A9BB-9F9087B1B626}" srcOrd="3" destOrd="0" presId="urn:microsoft.com/office/officeart/2005/8/layout/radial4"/>
    <dgm:cxn modelId="{32DBC9AC-2A07-419E-9FA5-3AC448158D6C}" type="presParOf" srcId="{5DEA357A-DEB4-480B-8DB7-023D439316B4}" destId="{DC47EF7C-F4E2-4578-B91F-3E98AA4A2031}" srcOrd="4" destOrd="0" presId="urn:microsoft.com/office/officeart/2005/8/layout/radial4"/>
    <dgm:cxn modelId="{A8ECE6F2-B293-4020-B05C-288DAC70E7F4}" type="presParOf" srcId="{5DEA357A-DEB4-480B-8DB7-023D439316B4}" destId="{E074CD5C-DB72-499D-B5C1-B9D6038BD178}" srcOrd="5" destOrd="0" presId="urn:microsoft.com/office/officeart/2005/8/layout/radial4"/>
    <dgm:cxn modelId="{2F586DF3-A6E0-4CD7-9B1A-8228601521A9}" type="presParOf" srcId="{5DEA357A-DEB4-480B-8DB7-023D439316B4}" destId="{248710F3-95CC-4303-87BA-9ABEFA642062}" srcOrd="6" destOrd="0" presId="urn:microsoft.com/office/officeart/2005/8/layout/radial4"/>
    <dgm:cxn modelId="{3A822453-DD7B-492F-A4C1-00C59B88DA7C}" type="presParOf" srcId="{5DEA357A-DEB4-480B-8DB7-023D439316B4}" destId="{6B1C1583-D677-4FFC-88AF-AD9EB30DF3E2}" srcOrd="7" destOrd="0" presId="urn:microsoft.com/office/officeart/2005/8/layout/radial4"/>
    <dgm:cxn modelId="{AF107D2F-724E-4B0C-B29E-F6BA3A9D0DE7}" type="presParOf" srcId="{5DEA357A-DEB4-480B-8DB7-023D439316B4}" destId="{56DC7233-1D58-45D8-8581-8DA88F5BB6B4}" srcOrd="8" destOrd="0" presId="urn:microsoft.com/office/officeart/2005/8/layout/radial4"/>
    <dgm:cxn modelId="{192DFC76-4B9C-481F-BE5D-29063C1F80E1}" type="presParOf" srcId="{5DEA357A-DEB4-480B-8DB7-023D439316B4}" destId="{FD138E74-15C8-4E54-9ED0-2B7BA9D3764A}" srcOrd="9" destOrd="0" presId="urn:microsoft.com/office/officeart/2005/8/layout/radial4"/>
    <dgm:cxn modelId="{DCFECBE9-5A30-4392-924B-1C0054A28B48}" type="presParOf" srcId="{5DEA357A-DEB4-480B-8DB7-023D439316B4}" destId="{909F6C01-260B-46A9-BDCD-8FC6A2F86F9F}" srcOrd="10" destOrd="0" presId="urn:microsoft.com/office/officeart/2005/8/layout/radial4"/>
    <dgm:cxn modelId="{6AD1392A-5503-457A-8487-ECAF3D4E8125}" type="presParOf" srcId="{5DEA357A-DEB4-480B-8DB7-023D439316B4}" destId="{F8FEE165-34D9-4B80-85BE-A1F81D58C3DF}" srcOrd="11" destOrd="0" presId="urn:microsoft.com/office/officeart/2005/8/layout/radial4"/>
    <dgm:cxn modelId="{49492B68-ADC6-4D68-9A44-6D14B1E7E5B7}" type="presParOf" srcId="{5DEA357A-DEB4-480B-8DB7-023D439316B4}" destId="{72591C51-5AEF-4A3A-866A-350886B19AC6}" srcOrd="12"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4A7890-156C-4779-9E32-E1B770F9A826}">
      <dsp:nvSpPr>
        <dsp:cNvPr id="0" name=""/>
        <dsp:cNvSpPr/>
      </dsp:nvSpPr>
      <dsp:spPr>
        <a:xfrm>
          <a:off x="2539113" y="2554274"/>
          <a:ext cx="1858205" cy="1858205"/>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tr-TR" sz="2000" kern="1200" dirty="0" smtClean="0"/>
            <a:t>İzleme ve Denetleme Komisyonu</a:t>
          </a:r>
          <a:endParaRPr lang="tr-TR" sz="2000" kern="1200" dirty="0"/>
        </a:p>
      </dsp:txBody>
      <dsp:txXfrm>
        <a:off x="2811241" y="2826402"/>
        <a:ext cx="1313949" cy="1313949"/>
      </dsp:txXfrm>
    </dsp:sp>
    <dsp:sp modelId="{2DA834B1-0B6B-426F-AA34-D4982EC4244C}">
      <dsp:nvSpPr>
        <dsp:cNvPr id="0" name=""/>
        <dsp:cNvSpPr/>
      </dsp:nvSpPr>
      <dsp:spPr>
        <a:xfrm rot="10800000">
          <a:off x="651072" y="3218582"/>
          <a:ext cx="1784198" cy="529588"/>
        </a:xfrm>
        <a:prstGeom prst="leftArrow">
          <a:avLst>
            <a:gd name="adj1" fmla="val 60000"/>
            <a:gd name="adj2" fmla="val 50000"/>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204FB14-3C6F-4719-9DFB-23BB68D5A7B0}">
      <dsp:nvSpPr>
        <dsp:cNvPr id="0" name=""/>
        <dsp:cNvSpPr/>
      </dsp:nvSpPr>
      <dsp:spPr>
        <a:xfrm>
          <a:off x="700" y="2963079"/>
          <a:ext cx="1300743" cy="1040594"/>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tr-TR" altLang="tr-TR" sz="1100" kern="1200" smtClean="0">
              <a:latin typeface="Tahoma" pitchFamily="34" charset="0"/>
            </a:rPr>
            <a:t>Aile ve Sosyal Politikalar </a:t>
          </a:r>
          <a:endParaRPr lang="tr-TR" sz="1100" kern="1200" dirty="0"/>
        </a:p>
      </dsp:txBody>
      <dsp:txXfrm>
        <a:off x="31178" y="2993557"/>
        <a:ext cx="1239787" cy="979638"/>
      </dsp:txXfrm>
    </dsp:sp>
    <dsp:sp modelId="{98234FAA-A445-4B00-A9BB-9F9087B1B626}">
      <dsp:nvSpPr>
        <dsp:cNvPr id="0" name=""/>
        <dsp:cNvSpPr/>
      </dsp:nvSpPr>
      <dsp:spPr>
        <a:xfrm rot="12960000">
          <a:off x="1018723" y="2087069"/>
          <a:ext cx="1784198" cy="529588"/>
        </a:xfrm>
        <a:prstGeom prst="leftArrow">
          <a:avLst>
            <a:gd name="adj1" fmla="val 60000"/>
            <a:gd name="adj2" fmla="val 50000"/>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C47EF7C-F4E2-4578-B91F-3E98AA4A2031}">
      <dsp:nvSpPr>
        <dsp:cNvPr id="0" name=""/>
        <dsp:cNvSpPr/>
      </dsp:nvSpPr>
      <dsp:spPr>
        <a:xfrm>
          <a:off x="538727" y="1307203"/>
          <a:ext cx="1300743" cy="1040594"/>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tr-TR" altLang="tr-TR" sz="1100" kern="1200" smtClean="0">
              <a:latin typeface="Tahoma" pitchFamily="34" charset="0"/>
            </a:rPr>
            <a:t>Bilim, Sanayi ve Teknoloji</a:t>
          </a:r>
          <a:endParaRPr lang="tr-TR" altLang="tr-TR" sz="1100" kern="1200" dirty="0" smtClean="0">
            <a:latin typeface="Tahoma" pitchFamily="34" charset="0"/>
          </a:endParaRPr>
        </a:p>
      </dsp:txBody>
      <dsp:txXfrm>
        <a:off x="569205" y="1337681"/>
        <a:ext cx="1239787" cy="979638"/>
      </dsp:txXfrm>
    </dsp:sp>
    <dsp:sp modelId="{E074CD5C-DB72-499D-B5C1-B9D6038BD178}">
      <dsp:nvSpPr>
        <dsp:cNvPr id="0" name=""/>
        <dsp:cNvSpPr/>
      </dsp:nvSpPr>
      <dsp:spPr>
        <a:xfrm rot="15120000">
          <a:off x="1981245" y="1387756"/>
          <a:ext cx="1784198" cy="529588"/>
        </a:xfrm>
        <a:prstGeom prst="leftArrow">
          <a:avLst>
            <a:gd name="adj1" fmla="val 60000"/>
            <a:gd name="adj2" fmla="val 50000"/>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48710F3-95CC-4303-87BA-9ABEFA642062}">
      <dsp:nvSpPr>
        <dsp:cNvPr id="0" name=""/>
        <dsp:cNvSpPr/>
      </dsp:nvSpPr>
      <dsp:spPr>
        <a:xfrm>
          <a:off x="1947299" y="283816"/>
          <a:ext cx="1300743" cy="1040594"/>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tr-TR" altLang="tr-TR" sz="1100" kern="1200" smtClean="0">
              <a:latin typeface="Tahoma" pitchFamily="34" charset="0"/>
            </a:rPr>
            <a:t>İçişleri</a:t>
          </a:r>
          <a:endParaRPr lang="tr-TR" altLang="tr-TR" sz="1100" kern="1200" dirty="0" smtClean="0">
            <a:latin typeface="Tahoma" pitchFamily="34" charset="0"/>
          </a:endParaRPr>
        </a:p>
      </dsp:txBody>
      <dsp:txXfrm>
        <a:off x="1977777" y="314294"/>
        <a:ext cx="1239787" cy="979638"/>
      </dsp:txXfrm>
    </dsp:sp>
    <dsp:sp modelId="{6B1C1583-D677-4FFC-88AF-AD9EB30DF3E2}">
      <dsp:nvSpPr>
        <dsp:cNvPr id="0" name=""/>
        <dsp:cNvSpPr/>
      </dsp:nvSpPr>
      <dsp:spPr>
        <a:xfrm rot="17280000">
          <a:off x="3170988" y="1387756"/>
          <a:ext cx="1784198" cy="529588"/>
        </a:xfrm>
        <a:prstGeom prst="leftArrow">
          <a:avLst>
            <a:gd name="adj1" fmla="val 60000"/>
            <a:gd name="adj2" fmla="val 50000"/>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6DC7233-1D58-45D8-8581-8DA88F5BB6B4}">
      <dsp:nvSpPr>
        <dsp:cNvPr id="0" name=""/>
        <dsp:cNvSpPr/>
      </dsp:nvSpPr>
      <dsp:spPr>
        <a:xfrm>
          <a:off x="3688389" y="283816"/>
          <a:ext cx="1300743" cy="1040594"/>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tr-TR" altLang="tr-TR" sz="1100" kern="1200" dirty="0" smtClean="0">
              <a:latin typeface="Tahoma" pitchFamily="34" charset="0"/>
            </a:rPr>
            <a:t>Çevre ve Şehircilik</a:t>
          </a:r>
        </a:p>
      </dsp:txBody>
      <dsp:txXfrm>
        <a:off x="3718867" y="314294"/>
        <a:ext cx="1239787" cy="979638"/>
      </dsp:txXfrm>
    </dsp:sp>
    <dsp:sp modelId="{FD138E74-15C8-4E54-9ED0-2B7BA9D3764A}">
      <dsp:nvSpPr>
        <dsp:cNvPr id="0" name=""/>
        <dsp:cNvSpPr/>
      </dsp:nvSpPr>
      <dsp:spPr>
        <a:xfrm rot="19440000">
          <a:off x="4133510" y="2087069"/>
          <a:ext cx="1784198" cy="529588"/>
        </a:xfrm>
        <a:prstGeom prst="leftArrow">
          <a:avLst>
            <a:gd name="adj1" fmla="val 60000"/>
            <a:gd name="adj2" fmla="val 50000"/>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09F6C01-260B-46A9-BDCD-8FC6A2F86F9F}">
      <dsp:nvSpPr>
        <dsp:cNvPr id="0" name=""/>
        <dsp:cNvSpPr/>
      </dsp:nvSpPr>
      <dsp:spPr>
        <a:xfrm>
          <a:off x="5096961" y="1307203"/>
          <a:ext cx="1300743" cy="1040594"/>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tr-TR" altLang="tr-TR" sz="1100" kern="1200" smtClean="0">
              <a:latin typeface="Tahoma" pitchFamily="34" charset="0"/>
            </a:rPr>
            <a:t>Ulaştırma, Denizcilik ve Haberleşme</a:t>
          </a:r>
          <a:endParaRPr lang="tr-TR" altLang="tr-TR" sz="1100" kern="1200" dirty="0" smtClean="0">
            <a:latin typeface="Tahoma" pitchFamily="34" charset="0"/>
          </a:endParaRPr>
        </a:p>
      </dsp:txBody>
      <dsp:txXfrm>
        <a:off x="5127439" y="1337681"/>
        <a:ext cx="1239787" cy="979638"/>
      </dsp:txXfrm>
    </dsp:sp>
    <dsp:sp modelId="{F8FEE165-34D9-4B80-85BE-A1F81D58C3DF}">
      <dsp:nvSpPr>
        <dsp:cNvPr id="0" name=""/>
        <dsp:cNvSpPr/>
      </dsp:nvSpPr>
      <dsp:spPr>
        <a:xfrm>
          <a:off x="4501160" y="3218582"/>
          <a:ext cx="1784198" cy="529588"/>
        </a:xfrm>
        <a:prstGeom prst="leftArrow">
          <a:avLst>
            <a:gd name="adj1" fmla="val 60000"/>
            <a:gd name="adj2" fmla="val 50000"/>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2591C51-5AEF-4A3A-866A-350886B19AC6}">
      <dsp:nvSpPr>
        <dsp:cNvPr id="0" name=""/>
        <dsp:cNvSpPr/>
      </dsp:nvSpPr>
      <dsp:spPr>
        <a:xfrm>
          <a:off x="5634987" y="2963079"/>
          <a:ext cx="1300743" cy="1040594"/>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tr-TR" sz="1100" kern="1200" dirty="0" smtClean="0"/>
            <a:t>Engelliler ile ilgili Konfederasyonlar</a:t>
          </a:r>
          <a:endParaRPr lang="tr-TR" sz="1100" kern="1200" dirty="0"/>
        </a:p>
      </dsp:txBody>
      <dsp:txXfrm>
        <a:off x="5665465" y="2993557"/>
        <a:ext cx="1239787" cy="979638"/>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12A46E-AC2C-4A9D-8B24-387821D52B90}" type="datetimeFigureOut">
              <a:rPr lang="tr-TR" smtClean="0"/>
              <a:t>04.01.2017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F21CB9-533B-495D-A23C-66561512D9A5}" type="slidenum">
              <a:rPr lang="tr-TR" smtClean="0"/>
              <a:t>‹#›</a:t>
            </a:fld>
            <a:endParaRPr lang="tr-TR"/>
          </a:p>
        </p:txBody>
      </p:sp>
    </p:spTree>
    <p:extLst>
      <p:ext uri="{BB962C8B-B14F-4D97-AF65-F5344CB8AC3E}">
        <p14:creationId xmlns:p14="http://schemas.microsoft.com/office/powerpoint/2010/main" val="3003692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a:prstGeom prst="rect">
            <a:avLst/>
          </a:prstGeo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Tree>
    <p:extLst>
      <p:ext uri="{BB962C8B-B14F-4D97-AF65-F5344CB8AC3E}">
        <p14:creationId xmlns:p14="http://schemas.microsoft.com/office/powerpoint/2010/main" val="734817388"/>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1600200"/>
            <a:ext cx="8229600" cy="4525963"/>
          </a:xfrm>
          <a:prstGeom prst="rect">
            <a:avLst/>
          </a:prstGeo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3735793122"/>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a:prstGeom prst="rect">
            <a:avLst/>
          </a:prstGeo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a:prstGeom prst="rect">
            <a:avLst/>
          </a:prstGeo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651703171"/>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25963"/>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3741213172"/>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p>
            <a:r>
              <a:rPr lang="tr-TR" smtClean="0"/>
              <a:t>Asıl başlık stili için tıklatın</a:t>
            </a:r>
            <a:endParaRPr lang="tr-TR"/>
          </a:p>
        </p:txBody>
      </p:sp>
      <p:sp>
        <p:nvSpPr>
          <p:cNvPr id="3" name="2 İçerik Yer Tutucusu"/>
          <p:cNvSpPr>
            <a:spLocks noGrp="1"/>
          </p:cNvSpPr>
          <p:nvPr>
            <p:ph idx="1"/>
          </p:nvPr>
        </p:nvSpPr>
        <p:spPr>
          <a:xfrm>
            <a:off x="457200" y="1600200"/>
            <a:ext cx="8229600" cy="4525963"/>
          </a:xfrm>
          <a:prstGeom prst="rect">
            <a:avLst/>
          </a:prstGeo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1111673983"/>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Tree>
    <p:extLst>
      <p:ext uri="{BB962C8B-B14F-4D97-AF65-F5344CB8AC3E}">
        <p14:creationId xmlns:p14="http://schemas.microsoft.com/office/powerpoint/2010/main" val="2945851800"/>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1460995807"/>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extLst>
      <p:ext uri="{BB962C8B-B14F-4D97-AF65-F5344CB8AC3E}">
        <p14:creationId xmlns:p14="http://schemas.microsoft.com/office/powerpoint/2010/main" val="4285483719"/>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a:prstGeom prst="rect">
            <a:avLst/>
          </a:prstGeom>
        </p:spPr>
        <p:txBody>
          <a:bodyPr/>
          <a:lstStyle/>
          <a:p>
            <a:r>
              <a:rPr lang="tr-TR" smtClean="0"/>
              <a:t>Asıl başlık stili için tıklatın</a:t>
            </a:r>
            <a:endParaRPr lang="tr-TR"/>
          </a:p>
        </p:txBody>
      </p:sp>
    </p:spTree>
    <p:extLst>
      <p:ext uri="{BB962C8B-B14F-4D97-AF65-F5344CB8AC3E}">
        <p14:creationId xmlns:p14="http://schemas.microsoft.com/office/powerpoint/2010/main" val="2406051240"/>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9178328"/>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a:prstGeom prst="rect">
            <a:avLst/>
          </a:prstGeo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extLst>
      <p:ext uri="{BB962C8B-B14F-4D97-AF65-F5344CB8AC3E}">
        <p14:creationId xmlns:p14="http://schemas.microsoft.com/office/powerpoint/2010/main" val="2510585020"/>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a:prstGeom prst="rect">
            <a:avLst/>
          </a:prstGeo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extLst>
      <p:ext uri="{BB962C8B-B14F-4D97-AF65-F5344CB8AC3E}">
        <p14:creationId xmlns:p14="http://schemas.microsoft.com/office/powerpoint/2010/main" val="1915234416"/>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hyperlink" Target="http://www.ozurluler.gov.tr/" TargetMode="External"/><Relationship Id="rId2" Type="http://schemas.openxmlformats.org/officeDocument/2006/relationships/slideLayout" Target="../slideLayouts/slideLayout2.xml"/><Relationship Id="rId16" Type="http://schemas.openxmlformats.org/officeDocument/2006/relationships/hyperlink" Target="http://www.ozida.gov.tr/"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4925" y="44450"/>
            <a:ext cx="10858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Box 10"/>
          <p:cNvSpPr txBox="1">
            <a:spLocks noChangeArrowheads="1"/>
          </p:cNvSpPr>
          <p:nvPr userDrawn="1"/>
        </p:nvSpPr>
        <p:spPr bwMode="auto">
          <a:xfrm>
            <a:off x="0" y="6524625"/>
            <a:ext cx="9144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defRPr/>
            </a:pPr>
            <a:r>
              <a:rPr lang="tr-TR" sz="1000" b="1" smtClean="0">
                <a:solidFill>
                  <a:srgbClr val="FF6600"/>
                </a:solidFill>
                <a:latin typeface="Verdana" pitchFamily="34" charset="0"/>
              </a:rPr>
              <a:t>                  Başbakanlık Özürlüler İdaresi Başkanlığı                                                     </a:t>
            </a:r>
            <a:r>
              <a:rPr lang="tr-TR" sz="1000" b="1" smtClean="0">
                <a:solidFill>
                  <a:srgbClr val="FF6600"/>
                </a:solidFill>
                <a:latin typeface="Verdana" pitchFamily="34" charset="0"/>
                <a:hlinkClick r:id="rId16"/>
              </a:rPr>
              <a:t>www.ozida.gov.tr</a:t>
            </a:r>
            <a:r>
              <a:rPr lang="tr-TR" sz="1000" b="1" smtClean="0">
                <a:solidFill>
                  <a:srgbClr val="FF6600"/>
                </a:solidFill>
                <a:latin typeface="Verdana" pitchFamily="34" charset="0"/>
              </a:rPr>
              <a:t> - </a:t>
            </a:r>
            <a:r>
              <a:rPr lang="tr-TR" sz="1000" b="1" smtClean="0">
                <a:solidFill>
                  <a:srgbClr val="FF6600"/>
                </a:solidFill>
                <a:latin typeface="Verdana" pitchFamily="34" charset="0"/>
                <a:hlinkClick r:id="rId17"/>
              </a:rPr>
              <a:t>www.ozurluler.gov.tr</a:t>
            </a:r>
            <a:r>
              <a:rPr lang="tr-TR" sz="1000" b="1" smtClean="0">
                <a:solidFill>
                  <a:srgbClr val="FF6600"/>
                </a:solidFill>
                <a:latin typeface="Verdana" pitchFamily="34" charset="0"/>
              </a:rPr>
              <a:t> </a:t>
            </a:r>
          </a:p>
        </p:txBody>
      </p:sp>
      <p:sp>
        <p:nvSpPr>
          <p:cNvPr id="1028" name="Line 19"/>
          <p:cNvSpPr>
            <a:spLocks noChangeShapeType="1"/>
          </p:cNvSpPr>
          <p:nvPr userDrawn="1"/>
        </p:nvSpPr>
        <p:spPr bwMode="auto">
          <a:xfrm>
            <a:off x="827088" y="6524625"/>
            <a:ext cx="8316912" cy="0"/>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000000"/>
              </a:solidFill>
            </a:endParaRPr>
          </a:p>
        </p:txBody>
      </p:sp>
      <p:sp>
        <p:nvSpPr>
          <p:cNvPr id="1029" name="Line 20"/>
          <p:cNvSpPr>
            <a:spLocks noChangeShapeType="1"/>
          </p:cNvSpPr>
          <p:nvPr userDrawn="1"/>
        </p:nvSpPr>
        <p:spPr bwMode="auto">
          <a:xfrm>
            <a:off x="1116013" y="1052513"/>
            <a:ext cx="7991475" cy="0"/>
          </a:xfrm>
          <a:prstGeom prst="line">
            <a:avLst/>
          </a:prstGeom>
          <a:noFill/>
          <a:ln w="28575">
            <a:solidFill>
              <a:srgbClr val="FF99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000000"/>
              </a:solidFill>
            </a:endParaRPr>
          </a:p>
        </p:txBody>
      </p:sp>
    </p:spTree>
    <p:extLst>
      <p:ext uri="{BB962C8B-B14F-4D97-AF65-F5344CB8AC3E}">
        <p14:creationId xmlns:p14="http://schemas.microsoft.com/office/powerpoint/2010/main" val="31164493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mailto:komisyon@aile.gov.tr&#8217;ye"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46174" y="1772816"/>
            <a:ext cx="7920880" cy="4493538"/>
          </a:xfrm>
          <a:prstGeom prst="rect">
            <a:avLst/>
          </a:prstGeom>
        </p:spPr>
        <p:txBody>
          <a:bodyPr wrap="square">
            <a:spAutoFit/>
          </a:bodyPr>
          <a:lstStyle/>
          <a:p>
            <a:r>
              <a:rPr lang="tr-TR" sz="2000" b="1" dirty="0" smtClean="0"/>
              <a:t>                        </a:t>
            </a:r>
          </a:p>
          <a:p>
            <a:pPr algn="ctr"/>
            <a:r>
              <a:rPr lang="tr-TR" sz="3600" b="1" dirty="0" smtClean="0"/>
              <a:t>ERİŞİLEBİLİRLİK İZLEME VE DENETLEME YÖNETMELİĞİ</a:t>
            </a:r>
          </a:p>
          <a:p>
            <a:pPr algn="ctr"/>
            <a:r>
              <a:rPr lang="tr-TR" sz="3600" b="1" dirty="0" smtClean="0"/>
              <a:t>KOMİSYONLARINA </a:t>
            </a:r>
          </a:p>
          <a:p>
            <a:pPr algn="ctr"/>
            <a:r>
              <a:rPr lang="tr-TR" sz="3600" b="1" dirty="0" smtClean="0"/>
              <a:t>BİRKAÇ HATIRLATMA</a:t>
            </a:r>
          </a:p>
          <a:p>
            <a:pPr algn="ctr"/>
            <a:endParaRPr lang="tr-TR" sz="3200" b="1" dirty="0" smtClean="0"/>
          </a:p>
          <a:p>
            <a:endParaRPr lang="tr-TR" sz="3600" b="1" dirty="0" smtClean="0"/>
          </a:p>
          <a:p>
            <a:pPr algn="ctr"/>
            <a:r>
              <a:rPr lang="tr-TR" b="1" dirty="0"/>
              <a:t>ERİŞİLEBİLİRLİK İZLEME VE </a:t>
            </a:r>
            <a:r>
              <a:rPr lang="tr-TR" b="1" dirty="0" smtClean="0"/>
              <a:t>DENETLEME KOMİSYONLARI EĞİTİMİ</a:t>
            </a:r>
          </a:p>
          <a:p>
            <a:pPr algn="ctr"/>
            <a:r>
              <a:rPr lang="tr-TR" b="1" dirty="0" smtClean="0"/>
              <a:t>6-7-8 ARALIK 2016 </a:t>
            </a:r>
          </a:p>
          <a:p>
            <a:pPr algn="ctr"/>
            <a:r>
              <a:rPr lang="tr-TR" b="1" dirty="0" smtClean="0"/>
              <a:t>ANTALYA</a:t>
            </a:r>
            <a:endParaRPr lang="tr-TR" b="1" dirty="0"/>
          </a:p>
        </p:txBody>
      </p:sp>
    </p:spTree>
    <p:extLst>
      <p:ext uri="{BB962C8B-B14F-4D97-AF65-F5344CB8AC3E}">
        <p14:creationId xmlns:p14="http://schemas.microsoft.com/office/powerpoint/2010/main" val="41393988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323528" y="1052736"/>
            <a:ext cx="849630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tr-TR" altLang="tr-TR" b="1" dirty="0" smtClean="0">
              <a:solidFill>
                <a:schemeClr val="accent2"/>
              </a:solidFill>
              <a:latin typeface="Tahoma" pitchFamily="34" charset="0"/>
              <a:cs typeface="Arial" charset="0"/>
            </a:endParaRPr>
          </a:p>
          <a:p>
            <a:pPr algn="ctr" eaLnBrk="1" hangingPunct="1">
              <a:spcBef>
                <a:spcPct val="0"/>
              </a:spcBef>
              <a:buFontTx/>
              <a:buNone/>
            </a:pPr>
            <a:r>
              <a:rPr lang="tr-TR" altLang="tr-TR" b="1" dirty="0" smtClean="0">
                <a:solidFill>
                  <a:schemeClr val="accent2"/>
                </a:solidFill>
                <a:latin typeface="Tahoma" pitchFamily="34" charset="0"/>
                <a:cs typeface="Arial" charset="0"/>
              </a:rPr>
              <a:t>ERİŞİLEBİLİRLİK </a:t>
            </a:r>
            <a:r>
              <a:rPr lang="tr-TR" altLang="tr-TR" b="1" dirty="0">
                <a:solidFill>
                  <a:schemeClr val="accent2"/>
                </a:solidFill>
                <a:latin typeface="Tahoma" pitchFamily="34" charset="0"/>
                <a:cs typeface="Arial" charset="0"/>
              </a:rPr>
              <a:t>İZLEME VE         </a:t>
            </a:r>
          </a:p>
          <a:p>
            <a:pPr algn="ctr" eaLnBrk="1" hangingPunct="1">
              <a:spcBef>
                <a:spcPct val="0"/>
              </a:spcBef>
              <a:buFontTx/>
              <a:buNone/>
            </a:pPr>
            <a:r>
              <a:rPr lang="tr-TR" altLang="tr-TR" b="1" dirty="0">
                <a:solidFill>
                  <a:schemeClr val="accent2"/>
                </a:solidFill>
                <a:latin typeface="Tahoma" pitchFamily="34" charset="0"/>
                <a:cs typeface="Arial" charset="0"/>
              </a:rPr>
              <a:t> DENETLEME YÖNETMELİĞİ </a:t>
            </a:r>
          </a:p>
          <a:p>
            <a:pPr eaLnBrk="1" hangingPunct="1">
              <a:spcBef>
                <a:spcPct val="0"/>
              </a:spcBef>
              <a:buFontTx/>
              <a:buNone/>
            </a:pPr>
            <a:r>
              <a:rPr lang="tr-TR" altLang="tr-TR" b="1" dirty="0" smtClean="0">
                <a:solidFill>
                  <a:srgbClr val="C00000"/>
                </a:solidFill>
                <a:latin typeface="Tahoma" pitchFamily="34" charset="0"/>
                <a:cs typeface="Times New Roman" pitchFamily="18" charset="0"/>
              </a:rPr>
              <a:t>20 </a:t>
            </a:r>
            <a:r>
              <a:rPr lang="tr-TR" altLang="tr-TR" b="1" dirty="0">
                <a:solidFill>
                  <a:srgbClr val="C00000"/>
                </a:solidFill>
                <a:latin typeface="Tahoma" pitchFamily="34" charset="0"/>
                <a:cs typeface="Times New Roman" pitchFamily="18" charset="0"/>
              </a:rPr>
              <a:t>Temmuz 2013 </a:t>
            </a:r>
            <a:r>
              <a:rPr lang="tr-TR" altLang="tr-TR" dirty="0">
                <a:solidFill>
                  <a:srgbClr val="000000"/>
                </a:solidFill>
                <a:latin typeface="Tahoma" pitchFamily="34" charset="0"/>
                <a:cs typeface="Times New Roman" pitchFamily="18" charset="0"/>
              </a:rPr>
              <a:t>tarihinde, </a:t>
            </a:r>
          </a:p>
          <a:p>
            <a:pPr algn="just" eaLnBrk="1" hangingPunct="1">
              <a:spcBef>
                <a:spcPct val="0"/>
              </a:spcBef>
              <a:buFontTx/>
              <a:buNone/>
            </a:pPr>
            <a:r>
              <a:rPr lang="tr-TR" altLang="tr-TR" dirty="0" smtClean="0">
                <a:solidFill>
                  <a:schemeClr val="tx2"/>
                </a:solidFill>
                <a:latin typeface="Tahoma" pitchFamily="34" charset="0"/>
                <a:cs typeface="Times New Roman" pitchFamily="18" charset="0"/>
              </a:rPr>
              <a:t>28713 </a:t>
            </a:r>
            <a:r>
              <a:rPr lang="tr-TR" altLang="tr-TR" dirty="0">
                <a:solidFill>
                  <a:schemeClr val="tx2"/>
                </a:solidFill>
                <a:latin typeface="Tahoma" pitchFamily="34" charset="0"/>
                <a:cs typeface="Times New Roman" pitchFamily="18" charset="0"/>
              </a:rPr>
              <a:t>sayılı Resmi Gazetede </a:t>
            </a:r>
            <a:r>
              <a:rPr lang="tr-TR" altLang="tr-TR" dirty="0">
                <a:solidFill>
                  <a:srgbClr val="000000"/>
                </a:solidFill>
                <a:latin typeface="Tahoma" pitchFamily="34" charset="0"/>
                <a:cs typeface="Times New Roman" pitchFamily="18" charset="0"/>
              </a:rPr>
              <a:t>yayımlanarak yürürlüğe girmiştir. </a:t>
            </a:r>
          </a:p>
          <a:p>
            <a:pPr algn="just" eaLnBrk="1" hangingPunct="1">
              <a:spcBef>
                <a:spcPct val="0"/>
              </a:spcBef>
              <a:buFontTx/>
              <a:buNone/>
            </a:pPr>
            <a:endParaRPr lang="tr-TR" altLang="tr-TR" dirty="0">
              <a:solidFill>
                <a:srgbClr val="000000"/>
              </a:solidFill>
              <a:latin typeface="Tahoma" pitchFamily="34" charset="0"/>
              <a:cs typeface="Times New Roman" pitchFamily="18" charset="0"/>
            </a:endParaRPr>
          </a:p>
          <a:p>
            <a:pPr algn="just" eaLnBrk="1" hangingPunct="1">
              <a:spcBef>
                <a:spcPct val="0"/>
              </a:spcBef>
              <a:buFontTx/>
              <a:buNone/>
            </a:pPr>
            <a:r>
              <a:rPr lang="tr-TR" altLang="tr-TR" b="1" dirty="0">
                <a:solidFill>
                  <a:srgbClr val="C00000"/>
                </a:solidFill>
                <a:latin typeface="Tahoma" pitchFamily="34" charset="0"/>
                <a:cs typeface="Times New Roman" pitchFamily="18" charset="0"/>
              </a:rPr>
              <a:t>21 Eylül 2016 </a:t>
            </a:r>
            <a:r>
              <a:rPr lang="tr-TR" altLang="tr-TR" dirty="0">
                <a:solidFill>
                  <a:srgbClr val="000000"/>
                </a:solidFill>
                <a:latin typeface="Tahoma" pitchFamily="34" charset="0"/>
                <a:cs typeface="Times New Roman" pitchFamily="18" charset="0"/>
              </a:rPr>
              <a:t>tarihinde, </a:t>
            </a:r>
            <a:r>
              <a:rPr lang="tr-TR" altLang="tr-TR" dirty="0"/>
              <a:t>Erişilebilirlik İzleme ve Denetleme Yönetmeliğinde Değişiklik Yapılmasına Dair Yönetmelik yayımlanmıştır.</a:t>
            </a:r>
            <a:endParaRPr lang="tr-TR" altLang="tr-TR" dirty="0">
              <a:solidFill>
                <a:srgbClr val="000000"/>
              </a:solidFill>
              <a:latin typeface="Tahoma" pitchFamily="34" charset="0"/>
              <a:cs typeface="Times New Roman" pitchFamily="18" charset="0"/>
            </a:endParaRPr>
          </a:p>
          <a:p>
            <a:pPr eaLnBrk="1" hangingPunct="1">
              <a:spcBef>
                <a:spcPct val="0"/>
              </a:spcBef>
              <a:buFontTx/>
              <a:buNone/>
            </a:pPr>
            <a:endParaRPr lang="tr-TR" altLang="tr-TR" b="1" dirty="0">
              <a:solidFill>
                <a:srgbClr val="000000"/>
              </a:solidFill>
              <a:latin typeface="Tahoma" pitchFamily="34" charset="0"/>
              <a:cs typeface="Times New Roman" pitchFamily="18" charset="0"/>
            </a:endParaRPr>
          </a:p>
        </p:txBody>
      </p:sp>
      <p:sp>
        <p:nvSpPr>
          <p:cNvPr id="30723" name="Text Box 3"/>
          <p:cNvSpPr txBox="1">
            <a:spLocks noChangeArrowheads="1"/>
          </p:cNvSpPr>
          <p:nvPr/>
        </p:nvSpPr>
        <p:spPr bwMode="auto">
          <a:xfrm>
            <a:off x="3032125" y="5699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tr-TR" sz="1800"/>
          </a:p>
        </p:txBody>
      </p:sp>
    </p:spTree>
    <p:extLst>
      <p:ext uri="{BB962C8B-B14F-4D97-AF65-F5344CB8AC3E}">
        <p14:creationId xmlns:p14="http://schemas.microsoft.com/office/powerpoint/2010/main" val="23974387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320913" y="1484784"/>
            <a:ext cx="8496300"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tr-TR" sz="2000" b="1" dirty="0" smtClean="0"/>
              <a:t>MADDE 1- </a:t>
            </a:r>
            <a:r>
              <a:rPr lang="tr-TR" sz="2000" dirty="0" smtClean="0"/>
              <a:t>20/7/2013 </a:t>
            </a:r>
            <a:r>
              <a:rPr lang="tr-TR" sz="2000" dirty="0"/>
              <a:t>tarihli ve 28713 sayılı Resmî </a:t>
            </a:r>
            <a:r>
              <a:rPr lang="tr-TR" sz="2000" dirty="0" err="1"/>
              <a:t>Gazete’de</a:t>
            </a:r>
            <a:r>
              <a:rPr lang="tr-TR" sz="2000" dirty="0"/>
              <a:t> yayımlanan Erişilebilirlik İzleme ve Denetleme Yönetmeliğinin 1 inci maddesi aşağıdaki şekilde değiştirilmiştir</a:t>
            </a:r>
            <a:r>
              <a:rPr lang="tr-TR" sz="2000" dirty="0" smtClean="0"/>
              <a:t>.</a:t>
            </a:r>
          </a:p>
          <a:p>
            <a:pPr>
              <a:buNone/>
            </a:pPr>
            <a:r>
              <a:rPr lang="tr-TR" sz="2000" dirty="0" smtClean="0">
                <a:solidFill>
                  <a:srgbClr val="FF0000"/>
                </a:solidFill>
              </a:rPr>
              <a:t>(1) Bu </a:t>
            </a:r>
            <a:r>
              <a:rPr lang="tr-TR" sz="2000" dirty="0">
                <a:solidFill>
                  <a:srgbClr val="FF0000"/>
                </a:solidFill>
              </a:rPr>
              <a:t>Yönetmeliğin amacı, umuma açık hizmet veren her türlü yapılar ve açık alanlar ile toplu taşıma araçlarında erişilebilirliğin izleme ve denetimini yapacak olan komisyonların teşkili, çalışma usul ve esasları, </a:t>
            </a:r>
            <a:r>
              <a:rPr lang="tr-TR" sz="2000" strike="sngStrike" dirty="0">
                <a:solidFill>
                  <a:srgbClr val="FF0000"/>
                </a:solidFill>
              </a:rPr>
              <a:t>Kanun ile belirtilen yükümlülüklerin yerine getirilmesi için ek süre verilmesine, </a:t>
            </a:r>
            <a:r>
              <a:rPr lang="tr-TR" sz="2000" dirty="0">
                <a:solidFill>
                  <a:srgbClr val="FF0000"/>
                </a:solidFill>
              </a:rPr>
              <a:t>idari para cezalarının uygulanmasına ve genel bütçeye gelir kaydedilen idari para cezası tutarlarının kullanımına ilişkin hususları belirlemektir</a:t>
            </a:r>
            <a:r>
              <a:rPr lang="tr-TR" sz="2000" dirty="0" smtClean="0">
                <a:solidFill>
                  <a:srgbClr val="FF0000"/>
                </a:solidFill>
              </a:rPr>
              <a:t>.</a:t>
            </a:r>
          </a:p>
          <a:p>
            <a:pPr>
              <a:buNone/>
            </a:pPr>
            <a:r>
              <a:rPr lang="tr-TR" sz="2000" dirty="0" smtClean="0">
                <a:solidFill>
                  <a:srgbClr val="0070C0"/>
                </a:solidFill>
              </a:rPr>
              <a:t>“</a:t>
            </a:r>
            <a:r>
              <a:rPr lang="tr-TR" sz="2000" b="1" dirty="0">
                <a:solidFill>
                  <a:srgbClr val="0070C0"/>
                </a:solidFill>
              </a:rPr>
              <a:t>MADDE 1 –</a:t>
            </a:r>
            <a:r>
              <a:rPr lang="tr-TR" sz="2000" dirty="0">
                <a:solidFill>
                  <a:srgbClr val="0070C0"/>
                </a:solidFill>
              </a:rPr>
              <a:t> (1) Bu Yönetmeliğin amacı, umuma açık hizmet veren her türlü yapılar ve açık alanlar ile toplu taşıma araçlarında erişilebilirliğin izleme ve denetimini yapacak olan komisyonların teşkili, çalışma usul ve esasları ile idari para cezalarının uygulanmasına ve genel bütçeye gelir kaydedilen idari para cezası tutarlarının kullanımına ilişkin hususları belirlemektir.”</a:t>
            </a:r>
          </a:p>
          <a:p>
            <a:pPr eaLnBrk="1" hangingPunct="1">
              <a:spcBef>
                <a:spcPct val="0"/>
              </a:spcBef>
              <a:buFontTx/>
              <a:buNone/>
            </a:pPr>
            <a:endParaRPr lang="tr-TR" altLang="tr-TR" sz="2000" b="1" dirty="0">
              <a:solidFill>
                <a:srgbClr val="000000"/>
              </a:solidFill>
              <a:latin typeface="Tahoma" pitchFamily="34" charset="0"/>
              <a:cs typeface="Times New Roman" pitchFamily="18" charset="0"/>
            </a:endParaRPr>
          </a:p>
        </p:txBody>
      </p:sp>
      <p:sp>
        <p:nvSpPr>
          <p:cNvPr id="30723" name="Text Box 3"/>
          <p:cNvSpPr txBox="1">
            <a:spLocks noChangeArrowheads="1"/>
          </p:cNvSpPr>
          <p:nvPr/>
        </p:nvSpPr>
        <p:spPr bwMode="auto">
          <a:xfrm>
            <a:off x="3032125" y="5699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tr-TR" sz="1800"/>
          </a:p>
        </p:txBody>
      </p:sp>
    </p:spTree>
    <p:extLst>
      <p:ext uri="{BB962C8B-B14F-4D97-AF65-F5344CB8AC3E}">
        <p14:creationId xmlns:p14="http://schemas.microsoft.com/office/powerpoint/2010/main" val="11102951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320913" y="1484784"/>
            <a:ext cx="84963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tr-TR" sz="2000" b="1" dirty="0" smtClean="0"/>
              <a:t>MADDE 2- </a:t>
            </a:r>
            <a:r>
              <a:rPr lang="tr-TR" sz="2000" dirty="0" smtClean="0"/>
              <a:t>Aynı </a:t>
            </a:r>
            <a:r>
              <a:rPr lang="tr-TR" sz="2000" dirty="0"/>
              <a:t>Yönetmeliğin 4 üncü maddesinin birinci fıkrasının (c), (ç), (d), (ğ) ve (l) bentleri aşağıdaki şekilde değiştirilmiştir</a:t>
            </a:r>
            <a:r>
              <a:rPr lang="tr-TR" sz="2000" dirty="0" smtClean="0"/>
              <a:t>.</a:t>
            </a:r>
          </a:p>
          <a:p>
            <a:endParaRPr lang="tr-TR" sz="2000" dirty="0"/>
          </a:p>
          <a:p>
            <a:pPr>
              <a:buNone/>
            </a:pPr>
            <a:r>
              <a:rPr lang="tr-TR" sz="2000" dirty="0">
                <a:solidFill>
                  <a:srgbClr val="FF0000"/>
                </a:solidFill>
              </a:rPr>
              <a:t>c) Erişilebilirlik belgesi: Komisyon tarafından denetlenen umuma açık hizmet veren her türlü yapılar ve açık alanlar ile toplu taşıma araçlarının denetim tarihi itibari ile erişilebilirlik mevzuatına uygun olduğunu içeren komisyonca düzenlenecek belgeyi,</a:t>
            </a:r>
          </a:p>
          <a:p>
            <a:pPr>
              <a:buNone/>
            </a:pPr>
            <a:endParaRPr lang="tr-TR" sz="2000" dirty="0"/>
          </a:p>
          <a:p>
            <a:pPr>
              <a:buNone/>
            </a:pPr>
            <a:r>
              <a:rPr lang="tr-TR" sz="2000" dirty="0">
                <a:solidFill>
                  <a:srgbClr val="0070C0"/>
                </a:solidFill>
              </a:rPr>
              <a:t>“c) Erişilebilirlik belgesi: Komisyon tarafından denetlenen umuma açık hizmet veren her türlü yapılar ve açık alanlar ile toplu taşıma araçlarının denetim tarihi itibari ile erişilebilirlik mevzuatına </a:t>
            </a:r>
            <a:r>
              <a:rPr lang="tr-TR" sz="2000" b="1" u="sng" dirty="0">
                <a:solidFill>
                  <a:srgbClr val="0070C0"/>
                </a:solidFill>
              </a:rPr>
              <a:t>uygunluğu komisyonca belirlenenlere valilik tarafından verilecek belgeyi</a:t>
            </a:r>
            <a:r>
              <a:rPr lang="tr-TR" sz="2000" dirty="0">
                <a:solidFill>
                  <a:srgbClr val="0070C0"/>
                </a:solidFill>
              </a:rPr>
              <a:t>,</a:t>
            </a:r>
          </a:p>
          <a:p>
            <a:pPr>
              <a:buNone/>
            </a:pPr>
            <a:endParaRPr lang="tr-TR" altLang="tr-TR" sz="2000" b="1" dirty="0">
              <a:solidFill>
                <a:srgbClr val="000000"/>
              </a:solidFill>
              <a:latin typeface="Tahoma" pitchFamily="34" charset="0"/>
              <a:cs typeface="Times New Roman" pitchFamily="18" charset="0"/>
            </a:endParaRPr>
          </a:p>
        </p:txBody>
      </p:sp>
      <p:sp>
        <p:nvSpPr>
          <p:cNvPr id="30723" name="Text Box 3"/>
          <p:cNvSpPr txBox="1">
            <a:spLocks noChangeArrowheads="1"/>
          </p:cNvSpPr>
          <p:nvPr/>
        </p:nvSpPr>
        <p:spPr bwMode="auto">
          <a:xfrm>
            <a:off x="3032125" y="5699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tr-TR" sz="1800"/>
          </a:p>
        </p:txBody>
      </p:sp>
    </p:spTree>
    <p:extLst>
      <p:ext uri="{BB962C8B-B14F-4D97-AF65-F5344CB8AC3E}">
        <p14:creationId xmlns:p14="http://schemas.microsoft.com/office/powerpoint/2010/main" val="31505087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320913" y="1484784"/>
            <a:ext cx="84963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tr-TR" sz="2000" b="1" dirty="0" smtClean="0"/>
              <a:t>MADDE 2- </a:t>
            </a:r>
            <a:r>
              <a:rPr lang="tr-TR" sz="2000" dirty="0" smtClean="0"/>
              <a:t>Aynı </a:t>
            </a:r>
            <a:r>
              <a:rPr lang="tr-TR" sz="2000" dirty="0"/>
              <a:t>Yönetmeliğin 4 üncü maddesinin birinci fıkrasının (c), (ç), (d), (ğ) ve (l) bentleri aşağıdaki şekilde değiştirilmiştir</a:t>
            </a:r>
            <a:r>
              <a:rPr lang="tr-TR" sz="2000" dirty="0" smtClean="0"/>
              <a:t>.</a:t>
            </a:r>
          </a:p>
          <a:p>
            <a:endParaRPr lang="tr-TR" sz="2000" dirty="0"/>
          </a:p>
          <a:p>
            <a:pPr>
              <a:buNone/>
            </a:pPr>
            <a:r>
              <a:rPr lang="tr-TR" sz="2000" dirty="0" smtClean="0">
                <a:solidFill>
                  <a:srgbClr val="FF0000"/>
                </a:solidFill>
              </a:rPr>
              <a:t>ç</a:t>
            </a:r>
            <a:r>
              <a:rPr lang="tr-TR" sz="2000" dirty="0">
                <a:solidFill>
                  <a:srgbClr val="FF0000"/>
                </a:solidFill>
              </a:rPr>
              <a:t>) Erişilebilirlik standartları: Türk </a:t>
            </a:r>
            <a:r>
              <a:rPr lang="tr-TR" sz="2000" dirty="0" err="1">
                <a:solidFill>
                  <a:srgbClr val="FF0000"/>
                </a:solidFill>
              </a:rPr>
              <a:t>Standardları</a:t>
            </a:r>
            <a:r>
              <a:rPr lang="tr-TR" sz="2000" dirty="0">
                <a:solidFill>
                  <a:srgbClr val="FF0000"/>
                </a:solidFill>
              </a:rPr>
              <a:t> Enstitüsü’nün erişilebilirlikle ilgili yayımladığı TS 9111, TS 12576, TS 12460, TS ISO 23599, TS 13536, TS 23600 ve diğer standartlarını,</a:t>
            </a:r>
          </a:p>
          <a:p>
            <a:pPr>
              <a:buNone/>
            </a:pPr>
            <a:endParaRPr lang="tr-TR" sz="2000" dirty="0" smtClean="0"/>
          </a:p>
          <a:p>
            <a:pPr>
              <a:buNone/>
            </a:pPr>
            <a:r>
              <a:rPr lang="tr-TR" sz="2000" dirty="0">
                <a:solidFill>
                  <a:srgbClr val="0070C0"/>
                </a:solidFill>
              </a:rPr>
              <a:t>ç) Erişilebilirlik standartları: Türk </a:t>
            </a:r>
            <a:r>
              <a:rPr lang="tr-TR" sz="2000" dirty="0" err="1">
                <a:solidFill>
                  <a:srgbClr val="0070C0"/>
                </a:solidFill>
              </a:rPr>
              <a:t>Standardları</a:t>
            </a:r>
            <a:r>
              <a:rPr lang="tr-TR" sz="2000" dirty="0">
                <a:solidFill>
                  <a:srgbClr val="0070C0"/>
                </a:solidFill>
              </a:rPr>
              <a:t> Enstitüsünün erişilebilirlikle ilgili yayımladığı TS 9111, TS 12576, TS 12460, TS </a:t>
            </a:r>
            <a:r>
              <a:rPr lang="tr-TR" sz="2000" b="1" u="sng" dirty="0">
                <a:solidFill>
                  <a:srgbClr val="0070C0"/>
                </a:solidFill>
              </a:rPr>
              <a:t>ISO</a:t>
            </a:r>
            <a:r>
              <a:rPr lang="tr-TR" sz="2000" dirty="0">
                <a:solidFill>
                  <a:srgbClr val="0070C0"/>
                </a:solidFill>
              </a:rPr>
              <a:t> 23599, TS 13536, TS ISO 23600 ve diğer </a:t>
            </a:r>
            <a:r>
              <a:rPr lang="tr-TR" sz="2000" b="1" u="sng" dirty="0">
                <a:solidFill>
                  <a:srgbClr val="0070C0"/>
                </a:solidFill>
              </a:rPr>
              <a:t>erişilebilirlik</a:t>
            </a:r>
            <a:r>
              <a:rPr lang="tr-TR" sz="2000" dirty="0">
                <a:solidFill>
                  <a:srgbClr val="0070C0"/>
                </a:solidFill>
              </a:rPr>
              <a:t> standartlarını,</a:t>
            </a:r>
          </a:p>
          <a:p>
            <a:pPr>
              <a:buNone/>
            </a:pPr>
            <a:endParaRPr lang="tr-TR" altLang="tr-TR" sz="2000" b="1" dirty="0">
              <a:solidFill>
                <a:srgbClr val="000000"/>
              </a:solidFill>
              <a:latin typeface="Tahoma" pitchFamily="34" charset="0"/>
              <a:cs typeface="Times New Roman" pitchFamily="18" charset="0"/>
            </a:endParaRPr>
          </a:p>
        </p:txBody>
      </p:sp>
      <p:sp>
        <p:nvSpPr>
          <p:cNvPr id="30723" name="Text Box 3"/>
          <p:cNvSpPr txBox="1">
            <a:spLocks noChangeArrowheads="1"/>
          </p:cNvSpPr>
          <p:nvPr/>
        </p:nvSpPr>
        <p:spPr bwMode="auto">
          <a:xfrm>
            <a:off x="3032125" y="5699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tr-TR" sz="1800"/>
          </a:p>
        </p:txBody>
      </p:sp>
    </p:spTree>
    <p:extLst>
      <p:ext uri="{BB962C8B-B14F-4D97-AF65-F5344CB8AC3E}">
        <p14:creationId xmlns:p14="http://schemas.microsoft.com/office/powerpoint/2010/main" val="31025781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320913" y="1484784"/>
            <a:ext cx="84963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tr-TR" sz="2000" b="1" dirty="0" smtClean="0"/>
              <a:t>MADDE 2- </a:t>
            </a:r>
            <a:r>
              <a:rPr lang="tr-TR" sz="2000" dirty="0" smtClean="0"/>
              <a:t>Aynı </a:t>
            </a:r>
            <a:r>
              <a:rPr lang="tr-TR" sz="2000" dirty="0"/>
              <a:t>Yönetmeliğin 4 üncü maddesinin birinci fıkrasının (c), (ç), (d), (ğ) ve (l) bentleri aşağıdaki şekilde değiştirilmiştir</a:t>
            </a:r>
            <a:r>
              <a:rPr lang="tr-TR" sz="2000" dirty="0" smtClean="0"/>
              <a:t>.</a:t>
            </a:r>
          </a:p>
          <a:p>
            <a:endParaRPr lang="tr-TR" sz="2000" dirty="0" smtClean="0"/>
          </a:p>
          <a:p>
            <a:pPr>
              <a:buNone/>
            </a:pPr>
            <a:r>
              <a:rPr lang="tr-TR" sz="2000" dirty="0">
                <a:solidFill>
                  <a:srgbClr val="FF0000"/>
                </a:solidFill>
              </a:rPr>
              <a:t>d) Erişilebilirlik tespiti: Umuma açık hizmet veren her türlü yapılar ve açık alanlar ile toplu taşıma araçlarının </a:t>
            </a:r>
            <a:r>
              <a:rPr lang="tr-TR" sz="2000" b="1" strike="sngStrike" dirty="0">
                <a:solidFill>
                  <a:srgbClr val="FF0000"/>
                </a:solidFill>
              </a:rPr>
              <a:t>Yönetmeliğin EK-1, EK-2 ve EK-3’ündeki </a:t>
            </a:r>
            <a:r>
              <a:rPr lang="tr-TR" sz="2000" dirty="0">
                <a:solidFill>
                  <a:srgbClr val="FF0000"/>
                </a:solidFill>
              </a:rPr>
              <a:t>erişilebilirlik izleme ve denetleme formlarında yer alan hususların yerinde ve</a:t>
            </a:r>
            <a:r>
              <a:rPr lang="tr-TR" sz="2000" b="1" strike="sngStrike" dirty="0">
                <a:solidFill>
                  <a:srgbClr val="FF0000"/>
                </a:solidFill>
              </a:rPr>
              <a:t>/veya</a:t>
            </a:r>
            <a:r>
              <a:rPr lang="tr-TR" sz="2000" dirty="0">
                <a:solidFill>
                  <a:srgbClr val="FF0000"/>
                </a:solidFill>
              </a:rPr>
              <a:t> konu ile ilgili dokümanlar aracılığıyla yapılan incelemeler sonucu standartlara uygunluk durumunun belirlenmesini</a:t>
            </a:r>
            <a:r>
              <a:rPr lang="tr-TR" sz="2000" dirty="0" smtClean="0">
                <a:solidFill>
                  <a:srgbClr val="FF0000"/>
                </a:solidFill>
              </a:rPr>
              <a:t>,</a:t>
            </a:r>
          </a:p>
          <a:p>
            <a:pPr>
              <a:buNone/>
            </a:pPr>
            <a:endParaRPr lang="tr-TR" sz="2000" dirty="0"/>
          </a:p>
          <a:p>
            <a:pPr>
              <a:buNone/>
            </a:pPr>
            <a:r>
              <a:rPr lang="tr-TR" sz="2000" dirty="0" smtClean="0">
                <a:solidFill>
                  <a:srgbClr val="0070C0"/>
                </a:solidFill>
              </a:rPr>
              <a:t>d</a:t>
            </a:r>
            <a:r>
              <a:rPr lang="tr-TR" sz="2000" dirty="0">
                <a:solidFill>
                  <a:srgbClr val="0070C0"/>
                </a:solidFill>
              </a:rPr>
              <a:t>) Erişilebilirlik tespiti: Umuma açık hizmet veren her türlü yapılar ve açık alanlar ile toplu taşıma araçlarının erişilebilirlik izleme ve denetleme formlarında yer alan hususların yerinde ve konu ile ilgili dokümanlar aracılığıyla yapılan incelemeler sonucu standartlara uygunluk durumunun belirlenmesini,”</a:t>
            </a:r>
          </a:p>
          <a:p>
            <a:pPr>
              <a:buNone/>
            </a:pPr>
            <a:endParaRPr lang="tr-TR" altLang="tr-TR" sz="2000" b="1" dirty="0">
              <a:solidFill>
                <a:srgbClr val="000000"/>
              </a:solidFill>
              <a:latin typeface="Tahoma" pitchFamily="34" charset="0"/>
              <a:cs typeface="Times New Roman" pitchFamily="18" charset="0"/>
            </a:endParaRPr>
          </a:p>
        </p:txBody>
      </p:sp>
      <p:sp>
        <p:nvSpPr>
          <p:cNvPr id="30723" name="Text Box 3"/>
          <p:cNvSpPr txBox="1">
            <a:spLocks noChangeArrowheads="1"/>
          </p:cNvSpPr>
          <p:nvPr/>
        </p:nvSpPr>
        <p:spPr bwMode="auto">
          <a:xfrm>
            <a:off x="3032125" y="5699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tr-TR" sz="1800"/>
          </a:p>
        </p:txBody>
      </p:sp>
    </p:spTree>
    <p:extLst>
      <p:ext uri="{BB962C8B-B14F-4D97-AF65-F5344CB8AC3E}">
        <p14:creationId xmlns:p14="http://schemas.microsoft.com/office/powerpoint/2010/main" val="7080337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320913" y="1484784"/>
            <a:ext cx="84963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tr-TR" sz="2000" b="1" dirty="0" smtClean="0"/>
              <a:t>MADDE 2- </a:t>
            </a:r>
            <a:r>
              <a:rPr lang="tr-TR" sz="2000" dirty="0" smtClean="0"/>
              <a:t>Aynı </a:t>
            </a:r>
            <a:r>
              <a:rPr lang="tr-TR" sz="2000" dirty="0"/>
              <a:t>Yönetmeliğin 4 üncü maddesinin birinci fıkrasının (c), (ç), (d), (ğ) ve (l) bentleri aşağıdaki şekilde değiştirilmiştir</a:t>
            </a:r>
            <a:r>
              <a:rPr lang="tr-TR" sz="2000" dirty="0" smtClean="0"/>
              <a:t>.</a:t>
            </a:r>
          </a:p>
          <a:p>
            <a:endParaRPr lang="tr-TR" sz="2000" dirty="0" smtClean="0"/>
          </a:p>
          <a:p>
            <a:pPr>
              <a:buNone/>
            </a:pPr>
            <a:r>
              <a:rPr lang="tr-TR" sz="2000" dirty="0">
                <a:solidFill>
                  <a:srgbClr val="FF0000"/>
                </a:solidFill>
              </a:rPr>
              <a:t>ğ) İzleme ve denetleme formu: Erişilebilirlik standartlarına göre oluşturulan ve izleme veya denetlemede kullanılacak olan formu</a:t>
            </a:r>
            <a:r>
              <a:rPr lang="tr-TR" sz="2000" dirty="0" smtClean="0">
                <a:solidFill>
                  <a:srgbClr val="FF0000"/>
                </a:solidFill>
              </a:rPr>
              <a:t>,</a:t>
            </a:r>
          </a:p>
          <a:p>
            <a:pPr>
              <a:buNone/>
            </a:pPr>
            <a:endParaRPr lang="tr-TR" sz="2000" dirty="0">
              <a:solidFill>
                <a:srgbClr val="FF0000"/>
              </a:solidFill>
            </a:endParaRPr>
          </a:p>
          <a:p>
            <a:pPr>
              <a:buNone/>
            </a:pPr>
            <a:r>
              <a:rPr lang="tr-TR" sz="2000" dirty="0">
                <a:solidFill>
                  <a:srgbClr val="0070C0"/>
                </a:solidFill>
              </a:rPr>
              <a:t>“ğ) İzleme ve denetleme formu: </a:t>
            </a:r>
            <a:r>
              <a:rPr lang="tr-TR" sz="2000" b="1" u="sng" dirty="0">
                <a:solidFill>
                  <a:srgbClr val="0070C0"/>
                </a:solidFill>
              </a:rPr>
              <a:t>Bilim, Sanayi ve Teknoloji, Çevre ve Şehircilik, İçişleri ile Ulaştırma, Denizcilik ve Haberleşme Bakanlıkları ve ilgili konfederasyonların yazılı görüşü alınarak Aile ve Sosyal Politikalar Bakanlığı tarafından çıkarılan Genelge ile </a:t>
            </a:r>
            <a:r>
              <a:rPr lang="tr-TR" sz="2000" dirty="0">
                <a:solidFill>
                  <a:srgbClr val="0070C0"/>
                </a:solidFill>
              </a:rPr>
              <a:t>erişilebilirlik standartlarına göre oluşturulan ve izleme veya denetlemede kullanılacak olan formu,”</a:t>
            </a:r>
          </a:p>
          <a:p>
            <a:pPr>
              <a:buNone/>
            </a:pPr>
            <a:endParaRPr lang="tr-TR" altLang="tr-TR" sz="2000" b="1" dirty="0">
              <a:solidFill>
                <a:srgbClr val="000000"/>
              </a:solidFill>
              <a:latin typeface="Tahoma" pitchFamily="34" charset="0"/>
              <a:cs typeface="Times New Roman" pitchFamily="18" charset="0"/>
            </a:endParaRPr>
          </a:p>
        </p:txBody>
      </p:sp>
      <p:sp>
        <p:nvSpPr>
          <p:cNvPr id="30723" name="Text Box 3"/>
          <p:cNvSpPr txBox="1">
            <a:spLocks noChangeArrowheads="1"/>
          </p:cNvSpPr>
          <p:nvPr/>
        </p:nvSpPr>
        <p:spPr bwMode="auto">
          <a:xfrm>
            <a:off x="3032125" y="5699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tr-TR" sz="1800"/>
          </a:p>
        </p:txBody>
      </p:sp>
    </p:spTree>
    <p:extLst>
      <p:ext uri="{BB962C8B-B14F-4D97-AF65-F5344CB8AC3E}">
        <p14:creationId xmlns:p14="http://schemas.microsoft.com/office/powerpoint/2010/main" val="19867069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07504" y="1412776"/>
            <a:ext cx="84963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tr-TR" sz="2000" b="1" dirty="0" smtClean="0"/>
              <a:t>MADDE 2- </a:t>
            </a:r>
            <a:r>
              <a:rPr lang="tr-TR" sz="2000" dirty="0" smtClean="0"/>
              <a:t>Aynı </a:t>
            </a:r>
            <a:r>
              <a:rPr lang="tr-TR" sz="2000" dirty="0"/>
              <a:t>Yönetmeliğin 4 üncü maddesinin birinci fıkrasının (c), (ç), (d), (ğ) ve (l) bentleri aşağıdaki şekilde değiştirilmiştir</a:t>
            </a:r>
            <a:r>
              <a:rPr lang="tr-TR" sz="2000" dirty="0" smtClean="0"/>
              <a:t>.</a:t>
            </a:r>
          </a:p>
          <a:p>
            <a:endParaRPr lang="tr-TR" sz="2000" dirty="0" smtClean="0"/>
          </a:p>
          <a:p>
            <a:pPr>
              <a:buNone/>
            </a:pPr>
            <a:r>
              <a:rPr lang="tr-TR" sz="2000" dirty="0" smtClean="0">
                <a:solidFill>
                  <a:srgbClr val="FF0000"/>
                </a:solidFill>
              </a:rPr>
              <a:t>l</a:t>
            </a:r>
            <a:r>
              <a:rPr lang="tr-TR" sz="2000" dirty="0">
                <a:solidFill>
                  <a:srgbClr val="FF0000"/>
                </a:solidFill>
              </a:rPr>
              <a:t>) Ulusal erişilebilirlik izleme sistemi: Kamu kurum ve kuruluşlarına ait mevcut resmî yapılar, mevcut tüm yol, kaldırım, yaya geçidi, açık ve yeşil alanlar, spor alanları ve benzeri sosyal ve kültürel alt yapı alanları ile gerçek ve tüzel kişiler tarafından yapılmış ve umuma açık hizmet veren her türlü yapılarda erişilebilirlik standartlarının uygulanmasının takip edilmesini,</a:t>
            </a:r>
          </a:p>
          <a:p>
            <a:pPr>
              <a:buNone/>
            </a:pPr>
            <a:r>
              <a:rPr lang="tr-TR" sz="2000" dirty="0" smtClean="0">
                <a:solidFill>
                  <a:srgbClr val="0070C0"/>
                </a:solidFill>
              </a:rPr>
              <a:t>“</a:t>
            </a:r>
            <a:r>
              <a:rPr lang="tr-TR" sz="2000" dirty="0">
                <a:solidFill>
                  <a:srgbClr val="0070C0"/>
                </a:solidFill>
              </a:rPr>
              <a:t>l) Ulusal erişilebilirlik izleme sistemi: Kamu kurum ve kuruluşlarına ait mevcut resmî yapılar, mevcut tüm yol, kaldırım, yaya geçidi, açık ve yeşil alanlar, spor alanları ve benzeri sosyal ve kültürel alt yapı alanları ile gerçek ve tüzel kişiler tarafından yapılmış ve umuma açık hizmet veren her türlü yapılarda </a:t>
            </a:r>
            <a:r>
              <a:rPr lang="tr-TR" sz="2000" b="1" u="sng" dirty="0">
                <a:solidFill>
                  <a:srgbClr val="0070C0"/>
                </a:solidFill>
              </a:rPr>
              <a:t>ve toplu taşıma araçlarında </a:t>
            </a:r>
            <a:r>
              <a:rPr lang="tr-TR" sz="2000" dirty="0">
                <a:solidFill>
                  <a:srgbClr val="0070C0"/>
                </a:solidFill>
              </a:rPr>
              <a:t>erişilebilirlik standartlarının uygulanmasının takip edilmesini,”</a:t>
            </a:r>
          </a:p>
          <a:p>
            <a:pPr>
              <a:buNone/>
            </a:pPr>
            <a:endParaRPr lang="tr-TR" altLang="tr-TR" sz="2000" b="1" dirty="0">
              <a:solidFill>
                <a:srgbClr val="000000"/>
              </a:solidFill>
              <a:latin typeface="Tahoma" pitchFamily="34" charset="0"/>
              <a:cs typeface="Times New Roman" pitchFamily="18" charset="0"/>
            </a:endParaRPr>
          </a:p>
        </p:txBody>
      </p:sp>
      <p:sp>
        <p:nvSpPr>
          <p:cNvPr id="30723" name="Text Box 3"/>
          <p:cNvSpPr txBox="1">
            <a:spLocks noChangeArrowheads="1"/>
          </p:cNvSpPr>
          <p:nvPr/>
        </p:nvSpPr>
        <p:spPr bwMode="auto">
          <a:xfrm>
            <a:off x="3032125" y="5699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tr-TR" sz="1800"/>
          </a:p>
        </p:txBody>
      </p:sp>
    </p:spTree>
    <p:extLst>
      <p:ext uri="{BB962C8B-B14F-4D97-AF65-F5344CB8AC3E}">
        <p14:creationId xmlns:p14="http://schemas.microsoft.com/office/powerpoint/2010/main" val="10551973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59198" y="1484784"/>
            <a:ext cx="8689265" cy="4912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tr-TR" sz="1800" b="1" dirty="0"/>
              <a:t>MADDE 3 –</a:t>
            </a:r>
            <a:r>
              <a:rPr lang="tr-TR" sz="1800" dirty="0"/>
              <a:t> Aynı Yönetmeliğin 5 inci maddesinin birinci fıkrasında yer alan “dört” ibaresi “beş” olarak ve aynı maddenin üçüncü, altıncı ve sekizinci fıkraları aşağıdaki şekilde değiştirilmiştir.</a:t>
            </a:r>
          </a:p>
          <a:p>
            <a:pPr>
              <a:buNone/>
            </a:pPr>
            <a:r>
              <a:rPr lang="tr-TR" sz="1800" dirty="0">
                <a:solidFill>
                  <a:srgbClr val="FF0000"/>
                </a:solidFill>
              </a:rPr>
              <a:t>MADDE 5 – (1) Komisyon, vali veya görevlendireceği vali yardımcısı başkanlığında il müdürü, Kanunun geçici 3 üncü maddesinde belirtilen Bakanlıkların taşra teşkilatında görevli tercihen mimar, mühendis, şehir plancısı, peyzaj mimarı veya inşaat teknikerlerinden birer asil ve birer yedek üye ile toplam </a:t>
            </a:r>
            <a:r>
              <a:rPr lang="tr-TR" sz="1800" b="1" strike="sngStrike" dirty="0">
                <a:solidFill>
                  <a:srgbClr val="FF0000"/>
                </a:solidFill>
              </a:rPr>
              <a:t>dört</a:t>
            </a:r>
            <a:r>
              <a:rPr lang="tr-TR" sz="1800" dirty="0">
                <a:solidFill>
                  <a:srgbClr val="FF0000"/>
                </a:solidFill>
              </a:rPr>
              <a:t> kişiyi geçmeyecek şekilde, engellilerle ilgili konfederasyonların farklı engel gruplarını temsil eden, o ilde mukim tercihen engelli bireylerden ikişer asil ve ikişer yedek üyeden teşekkül eder.</a:t>
            </a:r>
          </a:p>
          <a:p>
            <a:pPr>
              <a:buNone/>
            </a:pPr>
            <a:r>
              <a:rPr lang="tr-TR" sz="1800" dirty="0">
                <a:solidFill>
                  <a:srgbClr val="0070C0"/>
                </a:solidFill>
              </a:rPr>
              <a:t>MADDE 5 – (1) Komisyon, vali veya görevlendireceği vali yardımcısı başkanlığında il müdürü, Kanunun geçici 3 üncü maddesinde belirtilen Bakanlıkların taşra teşkilatında görevli tercihen mimar, mühendis, şehir plancısı, peyzaj mimarı veya inşaat teknikerlerinden birer asil ve birer yedek üye ile toplam (Değişik ibare:RG-21/9/2016-29834) </a:t>
            </a:r>
            <a:r>
              <a:rPr lang="tr-TR" sz="1800" b="1" u="sng" dirty="0">
                <a:solidFill>
                  <a:srgbClr val="0070C0"/>
                </a:solidFill>
              </a:rPr>
              <a:t>beş</a:t>
            </a:r>
            <a:r>
              <a:rPr lang="tr-TR" sz="1800" dirty="0">
                <a:solidFill>
                  <a:srgbClr val="0070C0"/>
                </a:solidFill>
              </a:rPr>
              <a:t> kişiyi geçmeyecek şekilde, engellilerle ilgili konfederasyonların farklı engel gruplarını temsil eden, o ilde mukim tercihen engelli bireylerden ikişer asil ve ikişer yedek üyeden teşekkül eder.</a:t>
            </a:r>
            <a:endParaRPr lang="tr-TR" altLang="tr-TR" sz="1800" dirty="0">
              <a:solidFill>
                <a:srgbClr val="0070C0"/>
              </a:solidFill>
            </a:endParaRPr>
          </a:p>
        </p:txBody>
      </p:sp>
      <p:sp>
        <p:nvSpPr>
          <p:cNvPr id="30723" name="Text Box 3"/>
          <p:cNvSpPr txBox="1">
            <a:spLocks noChangeArrowheads="1"/>
          </p:cNvSpPr>
          <p:nvPr/>
        </p:nvSpPr>
        <p:spPr bwMode="auto">
          <a:xfrm>
            <a:off x="3032125" y="5699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tr-TR" sz="1800"/>
          </a:p>
        </p:txBody>
      </p:sp>
    </p:spTree>
    <p:extLst>
      <p:ext uri="{BB962C8B-B14F-4D97-AF65-F5344CB8AC3E}">
        <p14:creationId xmlns:p14="http://schemas.microsoft.com/office/powerpoint/2010/main" val="28636330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35363" y="1628800"/>
            <a:ext cx="84963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tr-TR" sz="2000" b="1" dirty="0"/>
              <a:t>MADDE 3 –</a:t>
            </a:r>
            <a:r>
              <a:rPr lang="tr-TR" sz="2000" dirty="0"/>
              <a:t> Aynı Yönetmeliğin 5 inci maddesinin birinci fıkrasında yer alan “dört” ibaresi “beş” olarak ve aynı maddenin üçüncü, altıncı ve sekizinci fıkraları aşağıdaki şekilde değiştirilmiştir.</a:t>
            </a:r>
          </a:p>
          <a:p>
            <a:endParaRPr lang="tr-TR" sz="2000" dirty="0" smtClean="0"/>
          </a:p>
          <a:p>
            <a:pPr>
              <a:buNone/>
            </a:pPr>
            <a:r>
              <a:rPr lang="tr-TR" sz="2000" dirty="0" smtClean="0">
                <a:solidFill>
                  <a:srgbClr val="FF0000"/>
                </a:solidFill>
              </a:rPr>
              <a:t>(</a:t>
            </a:r>
            <a:r>
              <a:rPr lang="tr-TR" sz="2000" dirty="0">
                <a:solidFill>
                  <a:srgbClr val="FF0000"/>
                </a:solidFill>
              </a:rPr>
              <a:t>3) Komisyonda, açık alanlar ile ilgili konuların görüşülmesi esnasında en az bir şehir plancısı veya peyzaj mimarı, binalar ile ilgili konuların görüşülmesi esnasında en az bir inşaat mühendisi, taşıtlar ile ilgili konuların görüşülmesi esnasında en az bir makine mühendisi bulunur</a:t>
            </a:r>
            <a:r>
              <a:rPr lang="tr-TR" sz="2000" dirty="0" smtClean="0">
                <a:solidFill>
                  <a:srgbClr val="FF0000"/>
                </a:solidFill>
              </a:rPr>
              <a:t>.</a:t>
            </a:r>
          </a:p>
          <a:p>
            <a:pPr>
              <a:buNone/>
            </a:pPr>
            <a:endParaRPr lang="tr-TR" sz="2000" dirty="0">
              <a:solidFill>
                <a:srgbClr val="FF0000"/>
              </a:solidFill>
            </a:endParaRPr>
          </a:p>
          <a:p>
            <a:pPr>
              <a:buNone/>
            </a:pPr>
            <a:r>
              <a:rPr lang="tr-TR" sz="2000" dirty="0">
                <a:solidFill>
                  <a:srgbClr val="0070C0"/>
                </a:solidFill>
              </a:rPr>
              <a:t>“(3) Komisyonda, açık alanlar ile ilgili konuların görüşülmesi esnasında en az bir şehir plancısı veya peyzaj mimarı </a:t>
            </a:r>
            <a:r>
              <a:rPr lang="tr-TR" sz="2000" b="1" u="sng" dirty="0">
                <a:solidFill>
                  <a:srgbClr val="00B0F0"/>
                </a:solidFill>
              </a:rPr>
              <a:t>veya mimar, </a:t>
            </a:r>
            <a:r>
              <a:rPr lang="tr-TR" sz="2000" dirty="0">
                <a:solidFill>
                  <a:srgbClr val="0070C0"/>
                </a:solidFill>
              </a:rPr>
              <a:t>binalar ile ilgili konuların görüşülmesi esnasında en az bir inşaat mühendisi, taşıtlar ile ilgili konuların görüşülmesi esnasında en az bir makine mühendisi bulunur.”</a:t>
            </a:r>
          </a:p>
          <a:p>
            <a:pPr>
              <a:buNone/>
            </a:pPr>
            <a:endParaRPr lang="tr-TR" altLang="tr-TR" sz="2000" b="1" dirty="0">
              <a:solidFill>
                <a:srgbClr val="000000"/>
              </a:solidFill>
              <a:latin typeface="Tahoma" pitchFamily="34" charset="0"/>
              <a:cs typeface="Times New Roman" pitchFamily="18" charset="0"/>
            </a:endParaRPr>
          </a:p>
        </p:txBody>
      </p:sp>
      <p:sp>
        <p:nvSpPr>
          <p:cNvPr id="30723" name="Text Box 3"/>
          <p:cNvSpPr txBox="1">
            <a:spLocks noChangeArrowheads="1"/>
          </p:cNvSpPr>
          <p:nvPr/>
        </p:nvSpPr>
        <p:spPr bwMode="auto">
          <a:xfrm>
            <a:off x="3032125" y="5699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tr-TR" sz="1800"/>
          </a:p>
        </p:txBody>
      </p:sp>
    </p:spTree>
    <p:extLst>
      <p:ext uri="{BB962C8B-B14F-4D97-AF65-F5344CB8AC3E}">
        <p14:creationId xmlns:p14="http://schemas.microsoft.com/office/powerpoint/2010/main" val="15464193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52312" y="1412776"/>
            <a:ext cx="8496300"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tr-TR" sz="2000" b="1" dirty="0"/>
              <a:t>MADDE 3 –</a:t>
            </a:r>
            <a:r>
              <a:rPr lang="tr-TR" sz="2000" dirty="0"/>
              <a:t> Aynı Yönetmeliğin 5 inci maddesinin birinci fıkrasında yer alan “dört” ibaresi “beş” olarak ve aynı maddenin üçüncü, altıncı ve sekizinci fıkraları aşağıdaki şekilde değiştirilmiştir.</a:t>
            </a:r>
          </a:p>
          <a:p>
            <a:pPr>
              <a:buNone/>
            </a:pPr>
            <a:r>
              <a:rPr lang="tr-TR" sz="2000" dirty="0">
                <a:solidFill>
                  <a:srgbClr val="FF0000"/>
                </a:solidFill>
              </a:rPr>
              <a:t>(6) Komisyon gerekli gördüğü durumlarda ön değerlendirme yapmak ve rapor hazırlayarak komisyona sunmak üzere komisyon üyelerinden oluşan en az ikisi birinci fıkrada belirtilen meslek gruplarından olmak üzere </a:t>
            </a:r>
            <a:r>
              <a:rPr lang="tr-TR" sz="2000" b="1" strike="sngStrike" dirty="0">
                <a:solidFill>
                  <a:srgbClr val="FF0000"/>
                </a:solidFill>
              </a:rPr>
              <a:t>üç kişilik </a:t>
            </a:r>
            <a:r>
              <a:rPr lang="tr-TR" sz="2000" dirty="0">
                <a:solidFill>
                  <a:srgbClr val="FF0000"/>
                </a:solidFill>
              </a:rPr>
              <a:t>teknik değerlendirme ekipleri kurabilir. Ekipler yerinde inceleme yaparak uygulamanın standartlara uygunluğunu değerlendirerek rapor hazırlar ve komisyona sunar</a:t>
            </a:r>
            <a:r>
              <a:rPr lang="tr-TR" sz="2000" dirty="0" smtClean="0">
                <a:solidFill>
                  <a:srgbClr val="FF0000"/>
                </a:solidFill>
              </a:rPr>
              <a:t>.</a:t>
            </a:r>
          </a:p>
          <a:p>
            <a:pPr>
              <a:buNone/>
            </a:pPr>
            <a:endParaRPr lang="tr-TR" sz="2000" dirty="0">
              <a:solidFill>
                <a:srgbClr val="FF0000"/>
              </a:solidFill>
            </a:endParaRPr>
          </a:p>
          <a:p>
            <a:pPr>
              <a:buNone/>
            </a:pPr>
            <a:r>
              <a:rPr lang="tr-TR" sz="2000" dirty="0">
                <a:solidFill>
                  <a:srgbClr val="0070C0"/>
                </a:solidFill>
              </a:rPr>
              <a:t>“(6) Komisyon gerekli gördüğü durumlarda ön değerlendirme yapmak ve rapor hazırlayarak komisyona sunmak üzere komisyon üyelerinden oluşan en az ikisi birinci fıkrada belirtilen meslek gruplarından olmak üzere teknik değerlendirme ekipleri kurabilir. Ekipler yerinde inceleme yaparak uygulamanın standartlara uygunluğunu değerlendirerek rapor hazırlar ve komisyona sunar.”</a:t>
            </a:r>
          </a:p>
          <a:p>
            <a:pPr>
              <a:buNone/>
            </a:pPr>
            <a:endParaRPr lang="tr-TR" sz="2000" dirty="0">
              <a:solidFill>
                <a:srgbClr val="FF0000"/>
              </a:solidFill>
            </a:endParaRPr>
          </a:p>
        </p:txBody>
      </p:sp>
      <p:sp>
        <p:nvSpPr>
          <p:cNvPr id="30723" name="Text Box 3"/>
          <p:cNvSpPr txBox="1">
            <a:spLocks noChangeArrowheads="1"/>
          </p:cNvSpPr>
          <p:nvPr/>
        </p:nvSpPr>
        <p:spPr bwMode="auto">
          <a:xfrm>
            <a:off x="3032125" y="5699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tr-TR" sz="1800"/>
          </a:p>
        </p:txBody>
      </p:sp>
    </p:spTree>
    <p:extLst>
      <p:ext uri="{BB962C8B-B14F-4D97-AF65-F5344CB8AC3E}">
        <p14:creationId xmlns:p14="http://schemas.microsoft.com/office/powerpoint/2010/main" val="2625977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79512" y="1844824"/>
            <a:ext cx="84963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eaLnBrk="1" hangingPunct="1">
              <a:spcBef>
                <a:spcPct val="0"/>
              </a:spcBef>
              <a:buFontTx/>
              <a:buChar char="-"/>
            </a:pPr>
            <a:r>
              <a:rPr lang="tr-TR" altLang="tr-TR" sz="2400" dirty="0" smtClean="0">
                <a:solidFill>
                  <a:srgbClr val="000000"/>
                </a:solidFill>
                <a:latin typeface="Tahoma" pitchFamily="34" charset="0"/>
                <a:cs typeface="Times New Roman" pitchFamily="18" charset="0"/>
              </a:rPr>
              <a:t>Komisyonların </a:t>
            </a:r>
            <a:r>
              <a:rPr lang="tr-TR" altLang="tr-TR" sz="2400" dirty="0">
                <a:solidFill>
                  <a:srgbClr val="000000"/>
                </a:solidFill>
                <a:latin typeface="Tahoma" pitchFamily="34" charset="0"/>
                <a:cs typeface="Times New Roman" pitchFamily="18" charset="0"/>
              </a:rPr>
              <a:t>mutlaka </a:t>
            </a:r>
            <a:r>
              <a:rPr lang="tr-TR" altLang="tr-TR" sz="2400" dirty="0" smtClean="0">
                <a:solidFill>
                  <a:srgbClr val="000000"/>
                </a:solidFill>
                <a:latin typeface="Tahoma" pitchFamily="34" charset="0"/>
                <a:cs typeface="Times New Roman" pitchFamily="18" charset="0"/>
              </a:rPr>
              <a:t>Erişilebilirlik İzleme ve Denetleme Yönetmeliği’nin 5 inci maddesine göre oluşturulması gerekmektedir.</a:t>
            </a:r>
          </a:p>
          <a:p>
            <a:pPr marL="342900" indent="-342900" eaLnBrk="1" hangingPunct="1">
              <a:spcBef>
                <a:spcPct val="0"/>
              </a:spcBef>
              <a:buFontTx/>
              <a:buChar char="-"/>
            </a:pPr>
            <a:r>
              <a:rPr lang="tr-TR" altLang="tr-TR" sz="2400" dirty="0" smtClean="0">
                <a:solidFill>
                  <a:srgbClr val="000000"/>
                </a:solidFill>
                <a:latin typeface="Tahoma" pitchFamily="34" charset="0"/>
                <a:cs typeface="Times New Roman" pitchFamily="18" charset="0"/>
              </a:rPr>
              <a:t>İlde birden fazla komisyon kurulabilir. </a:t>
            </a:r>
            <a:r>
              <a:rPr lang="tr-TR" altLang="tr-TR" sz="2400" b="1" dirty="0" smtClean="0">
                <a:solidFill>
                  <a:srgbClr val="000000"/>
                </a:solidFill>
                <a:latin typeface="Tahoma" pitchFamily="34" charset="0"/>
                <a:cs typeface="Times New Roman" pitchFamily="18" charset="0"/>
              </a:rPr>
              <a:t>Kaymakamlıklar bünyesinde komisyon kurulamaz.</a:t>
            </a:r>
            <a:endParaRPr lang="tr-TR" altLang="tr-TR" sz="2400" b="1" dirty="0">
              <a:solidFill>
                <a:srgbClr val="000000"/>
              </a:solidFill>
              <a:latin typeface="Tahoma" pitchFamily="34" charset="0"/>
              <a:cs typeface="Times New Roman" pitchFamily="18" charset="0"/>
            </a:endParaRPr>
          </a:p>
          <a:p>
            <a:pPr marL="342900" indent="-342900" eaLnBrk="1" hangingPunct="1">
              <a:spcBef>
                <a:spcPct val="0"/>
              </a:spcBef>
              <a:buFontTx/>
              <a:buChar char="-"/>
            </a:pPr>
            <a:r>
              <a:rPr lang="tr-TR" altLang="tr-TR" sz="2400" b="1" dirty="0" smtClean="0">
                <a:solidFill>
                  <a:srgbClr val="000000"/>
                </a:solidFill>
                <a:latin typeface="Tahoma" pitchFamily="34" charset="0"/>
                <a:cs typeface="Times New Roman" pitchFamily="18" charset="0"/>
              </a:rPr>
              <a:t>Belediyelerden temsilci alınamaz.</a:t>
            </a:r>
          </a:p>
          <a:p>
            <a:pPr marL="342900" indent="-342900" eaLnBrk="1" hangingPunct="1">
              <a:spcBef>
                <a:spcPct val="0"/>
              </a:spcBef>
              <a:buFontTx/>
              <a:buChar char="-"/>
            </a:pPr>
            <a:r>
              <a:rPr lang="tr-TR" altLang="tr-TR" sz="2400" dirty="0" smtClean="0">
                <a:solidFill>
                  <a:srgbClr val="000000"/>
                </a:solidFill>
                <a:latin typeface="Tahoma" pitchFamily="34" charset="0"/>
                <a:cs typeface="Times New Roman" pitchFamily="18" charset="0"/>
              </a:rPr>
              <a:t>Yönetmeliğin 5 inci maddesinin </a:t>
            </a:r>
            <a:r>
              <a:rPr lang="tr-TR" altLang="tr-TR" sz="2400" i="1" dirty="0" smtClean="0">
                <a:solidFill>
                  <a:srgbClr val="000000"/>
                </a:solidFill>
                <a:latin typeface="Tahoma" pitchFamily="34" charset="0"/>
                <a:cs typeface="Times New Roman" pitchFamily="18" charset="0"/>
              </a:rPr>
              <a:t>“(</a:t>
            </a:r>
            <a:r>
              <a:rPr lang="tr-TR" altLang="tr-TR" sz="2400" i="1" dirty="0">
                <a:solidFill>
                  <a:srgbClr val="000000"/>
                </a:solidFill>
                <a:latin typeface="Tahoma" pitchFamily="34" charset="0"/>
                <a:cs typeface="Times New Roman" pitchFamily="18" charset="0"/>
              </a:rPr>
              <a:t>8) Komisyon üyelerinin çalışma ortamı ve yerinin hazırlanması, üyelerin toplantıya gidiş ve gelişleri, izleme ve denetleme amacıyla gidecekleri yerlere ulaşımları ile izleme ve denetleme için kullanacakları araç ve gereçler il müdürlüğünce sağlanır. </a:t>
            </a:r>
            <a:r>
              <a:rPr lang="tr-TR" altLang="tr-TR" sz="2400" dirty="0">
                <a:solidFill>
                  <a:srgbClr val="000000"/>
                </a:solidFill>
                <a:latin typeface="Tahoma" pitchFamily="34" charset="0"/>
                <a:cs typeface="Times New Roman" pitchFamily="18" charset="0"/>
              </a:rPr>
              <a:t>i</a:t>
            </a:r>
            <a:r>
              <a:rPr lang="tr-TR" altLang="tr-TR" sz="2400" dirty="0" smtClean="0">
                <a:solidFill>
                  <a:srgbClr val="000000"/>
                </a:solidFill>
                <a:latin typeface="Tahoma" pitchFamily="34" charset="0"/>
                <a:cs typeface="Times New Roman" pitchFamily="18" charset="0"/>
              </a:rPr>
              <a:t>baresi gereği gerekli donanım il müdürlüğünce sağlanabilir. </a:t>
            </a:r>
            <a:endParaRPr lang="tr-TR" altLang="tr-TR" sz="2400" i="1" dirty="0" smtClean="0">
              <a:solidFill>
                <a:srgbClr val="000000"/>
              </a:solidFill>
              <a:latin typeface="Tahoma" pitchFamily="34" charset="0"/>
              <a:cs typeface="Times New Roman" pitchFamily="18" charset="0"/>
            </a:endParaRPr>
          </a:p>
        </p:txBody>
      </p:sp>
      <p:sp>
        <p:nvSpPr>
          <p:cNvPr id="30723" name="Text Box 3"/>
          <p:cNvSpPr txBox="1">
            <a:spLocks noChangeArrowheads="1"/>
          </p:cNvSpPr>
          <p:nvPr/>
        </p:nvSpPr>
        <p:spPr bwMode="auto">
          <a:xfrm>
            <a:off x="3032125" y="5699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tr-TR" sz="1800"/>
          </a:p>
        </p:txBody>
      </p:sp>
    </p:spTree>
    <p:extLst>
      <p:ext uri="{BB962C8B-B14F-4D97-AF65-F5344CB8AC3E}">
        <p14:creationId xmlns:p14="http://schemas.microsoft.com/office/powerpoint/2010/main" val="29473306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79512" y="1628800"/>
            <a:ext cx="84963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tr-TR" sz="2000" b="1" dirty="0"/>
              <a:t>MADDE 3 –</a:t>
            </a:r>
            <a:r>
              <a:rPr lang="tr-TR" sz="2000" dirty="0"/>
              <a:t> Aynı Yönetmeliğin 5 inci maddesinin birinci fıkrasında yer alan “dört” ibaresi “beş” olarak ve aynı maddenin üçüncü, altıncı ve sekizinci fıkraları aşağıdaki şekilde değiştirilmiştir.</a:t>
            </a:r>
          </a:p>
          <a:p>
            <a:pPr>
              <a:buNone/>
            </a:pPr>
            <a:r>
              <a:rPr lang="tr-TR" sz="2000" dirty="0" smtClean="0">
                <a:solidFill>
                  <a:srgbClr val="FF0000"/>
                </a:solidFill>
              </a:rPr>
              <a:t>(</a:t>
            </a:r>
            <a:r>
              <a:rPr lang="tr-TR" sz="2000" dirty="0">
                <a:solidFill>
                  <a:srgbClr val="FF0000"/>
                </a:solidFill>
              </a:rPr>
              <a:t>8) Komisyon üyelerinin çalışma ortamı ve yerinin hazırlanması, üyelerin toplantıya gidiş ve gelişleri, izleme ve denetleme amacıyla gidecekleri yerlere ulaşımları ile izleme ve denetleme için kullanacakları araç ve gereçler il müdürlüğünce sağlanır</a:t>
            </a:r>
            <a:r>
              <a:rPr lang="tr-TR" sz="2000" dirty="0" smtClean="0">
                <a:solidFill>
                  <a:srgbClr val="FF0000"/>
                </a:solidFill>
              </a:rPr>
              <a:t>.</a:t>
            </a:r>
          </a:p>
          <a:p>
            <a:pPr>
              <a:buNone/>
            </a:pPr>
            <a:endParaRPr lang="tr-TR" sz="2000" dirty="0">
              <a:solidFill>
                <a:srgbClr val="FF0000"/>
              </a:solidFill>
            </a:endParaRPr>
          </a:p>
          <a:p>
            <a:pPr>
              <a:buNone/>
            </a:pPr>
            <a:r>
              <a:rPr lang="tr-TR" sz="2000" dirty="0">
                <a:solidFill>
                  <a:srgbClr val="0070C0"/>
                </a:solidFill>
              </a:rPr>
              <a:t>“(8) Komisyon üyelerinin çalışma ortamı ve yerinin hazırlanması, üyelerin toplantıya gidiş ve gelişleri, izleme ve denetleme amacıyla gidecekleri yerlere ulaşımları ile izleme ve denetleme için kullanacakları araç ve gereçler il müdürlüğünce sağlanır. </a:t>
            </a:r>
            <a:r>
              <a:rPr lang="tr-TR" sz="2000" b="1" u="sng" dirty="0">
                <a:solidFill>
                  <a:srgbClr val="0070C0"/>
                </a:solidFill>
              </a:rPr>
              <a:t>İlgili bakanlık temsilcisi olarak görev yapan komisyon üyelerinin harcırahları Bakanlık bütçesinden, engelliler ile ilgili konfederasyonların temsilcilerinin harcırahları il müdürlüğü tarafından karşılanır.”</a:t>
            </a:r>
          </a:p>
          <a:p>
            <a:pPr>
              <a:buNone/>
            </a:pPr>
            <a:endParaRPr lang="tr-TR" sz="2000" dirty="0">
              <a:solidFill>
                <a:srgbClr val="FF0000"/>
              </a:solidFill>
            </a:endParaRPr>
          </a:p>
        </p:txBody>
      </p:sp>
      <p:sp>
        <p:nvSpPr>
          <p:cNvPr id="30723" name="Text Box 3"/>
          <p:cNvSpPr txBox="1">
            <a:spLocks noChangeArrowheads="1"/>
          </p:cNvSpPr>
          <p:nvPr/>
        </p:nvSpPr>
        <p:spPr bwMode="auto">
          <a:xfrm>
            <a:off x="3032125" y="5699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tr-TR" sz="1800"/>
          </a:p>
        </p:txBody>
      </p:sp>
    </p:spTree>
    <p:extLst>
      <p:ext uri="{BB962C8B-B14F-4D97-AF65-F5344CB8AC3E}">
        <p14:creationId xmlns:p14="http://schemas.microsoft.com/office/powerpoint/2010/main" val="34000587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95977" y="1412776"/>
            <a:ext cx="8496300" cy="581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tr-TR" sz="2000" b="1" dirty="0"/>
              <a:t>MADDE 4 –</a:t>
            </a:r>
            <a:r>
              <a:rPr lang="tr-TR" sz="2000" dirty="0"/>
              <a:t> Aynı Yönetmeliğin 6 </a:t>
            </a:r>
            <a:r>
              <a:rPr lang="tr-TR" sz="2000" dirty="0" err="1"/>
              <a:t>ncı</a:t>
            </a:r>
            <a:r>
              <a:rPr lang="tr-TR" sz="2000" dirty="0"/>
              <a:t> maddesinin birinci fıkrasının (b) ve (ç) bentleri aşağıdaki şekilde değiştirilmiş ve aynı fıkraya aşağıdaki bent eklenmiştir.</a:t>
            </a:r>
          </a:p>
          <a:p>
            <a:pPr>
              <a:buNone/>
            </a:pPr>
            <a:r>
              <a:rPr lang="tr-TR" sz="2000" dirty="0">
                <a:solidFill>
                  <a:srgbClr val="FF0000"/>
                </a:solidFill>
              </a:rPr>
              <a:t>b) Kamu kurum ve kuruluşlarına ait mevcut resmî yapı, yol, kaldırım, yaya geçidi, açık ve yeşil alanlar, spor alanları ve benzeri sosyal ve kültürel alt yapı alanları ile gerçek ve tüzel kişiler tarafından yapılmış ve umuma açık hizmet veren her türlü yapılar ile büyükşehir belediyeleri ve belediyeler, şehir içinde kendilerince sunulan ya da denetimlerinde olan toplu taşıma hizmetlerini </a:t>
            </a:r>
            <a:r>
              <a:rPr lang="tr-TR" sz="2000" b="1" strike="sngStrike" dirty="0">
                <a:solidFill>
                  <a:srgbClr val="FF0000"/>
                </a:solidFill>
              </a:rPr>
              <a:t>EK-1, EK-2 ve EK-3’teki </a:t>
            </a:r>
            <a:r>
              <a:rPr lang="tr-TR" sz="2000" dirty="0">
                <a:solidFill>
                  <a:srgbClr val="FF0000"/>
                </a:solidFill>
              </a:rPr>
              <a:t>formlara göre izlemek, denetlemek ve rapor hazırlamak.</a:t>
            </a:r>
          </a:p>
          <a:p>
            <a:pPr>
              <a:buNone/>
            </a:pPr>
            <a:r>
              <a:rPr lang="tr-TR" sz="2000" dirty="0" smtClean="0">
                <a:solidFill>
                  <a:srgbClr val="0070C0"/>
                </a:solidFill>
              </a:rPr>
              <a:t>“</a:t>
            </a:r>
            <a:r>
              <a:rPr lang="tr-TR" sz="2000" dirty="0">
                <a:solidFill>
                  <a:srgbClr val="0070C0"/>
                </a:solidFill>
              </a:rPr>
              <a:t>b) Kamu kurum ve kuruluşlarına ait mevcut resmî yapı, yol, kaldırım, yaya geçidi, açık ve yeşil alanlar, spor alanları ve benzeri sosyal ve kültürel alt yapı alanları ile gerçek ve tüzel kişiler tarafından yapılmış ve umuma açık hizmet veren her türlü yapılar ile büyükşehir belediyeleri ve belediyeler, şehir içinde kendilerince sunulan ya da denetimlerinde olan toplu taşıma hizmetlerini </a:t>
            </a:r>
            <a:r>
              <a:rPr lang="tr-TR" sz="2000" b="1" u="sng" dirty="0">
                <a:solidFill>
                  <a:srgbClr val="0070C0"/>
                </a:solidFill>
              </a:rPr>
              <a:t>izleme ve denetleme </a:t>
            </a:r>
            <a:r>
              <a:rPr lang="tr-TR" sz="2000" dirty="0" smtClean="0">
                <a:solidFill>
                  <a:srgbClr val="0070C0"/>
                </a:solidFill>
              </a:rPr>
              <a:t>formlarına </a:t>
            </a:r>
            <a:r>
              <a:rPr lang="tr-TR" sz="2000" dirty="0">
                <a:solidFill>
                  <a:srgbClr val="0070C0"/>
                </a:solidFill>
              </a:rPr>
              <a:t>göre izlemek, denetlemek ve rapor hazırlamak.”</a:t>
            </a:r>
          </a:p>
          <a:p>
            <a:pPr>
              <a:buNone/>
            </a:pPr>
            <a:endParaRPr lang="tr-TR" sz="2000" dirty="0">
              <a:solidFill>
                <a:srgbClr val="FF0000"/>
              </a:solidFill>
            </a:endParaRPr>
          </a:p>
        </p:txBody>
      </p:sp>
      <p:sp>
        <p:nvSpPr>
          <p:cNvPr id="30723" name="Text Box 3"/>
          <p:cNvSpPr txBox="1">
            <a:spLocks noChangeArrowheads="1"/>
          </p:cNvSpPr>
          <p:nvPr/>
        </p:nvSpPr>
        <p:spPr bwMode="auto">
          <a:xfrm>
            <a:off x="3032125" y="5699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tr-TR" sz="1800"/>
          </a:p>
        </p:txBody>
      </p:sp>
    </p:spTree>
    <p:extLst>
      <p:ext uri="{BB962C8B-B14F-4D97-AF65-F5344CB8AC3E}">
        <p14:creationId xmlns:p14="http://schemas.microsoft.com/office/powerpoint/2010/main" val="28747861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05955" y="1556792"/>
            <a:ext cx="84963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tr-TR" sz="2000" b="1" dirty="0"/>
              <a:t>MADDE 4 –</a:t>
            </a:r>
            <a:r>
              <a:rPr lang="tr-TR" sz="2000" dirty="0"/>
              <a:t> Aynı Yönetmeliğin 6 </a:t>
            </a:r>
            <a:r>
              <a:rPr lang="tr-TR" sz="2000" dirty="0" err="1"/>
              <a:t>ncı</a:t>
            </a:r>
            <a:r>
              <a:rPr lang="tr-TR" sz="2000" dirty="0"/>
              <a:t> maddesinin birinci fıkrasının (b) ve (ç) bentleri aşağıdaki şekilde değiştirilmiş ve aynı fıkraya aşağıdaki bent eklenmiştir.</a:t>
            </a:r>
          </a:p>
          <a:p>
            <a:pPr>
              <a:buNone/>
            </a:pPr>
            <a:r>
              <a:rPr lang="tr-TR" sz="2000" dirty="0" smtClean="0">
                <a:solidFill>
                  <a:srgbClr val="FF0000"/>
                </a:solidFill>
              </a:rPr>
              <a:t>ç</a:t>
            </a:r>
            <a:r>
              <a:rPr lang="tr-TR" sz="2000" dirty="0">
                <a:solidFill>
                  <a:srgbClr val="FF0000"/>
                </a:solidFill>
              </a:rPr>
              <a:t>) Bu maddenin (b) bendi kapsamında yapılan izleme ve denetleme sonucu </a:t>
            </a:r>
            <a:r>
              <a:rPr lang="tr-TR" sz="2000" b="1" strike="sngStrike" dirty="0">
                <a:solidFill>
                  <a:srgbClr val="FF0000"/>
                </a:solidFill>
              </a:rPr>
              <a:t>görülen erişilebilirlik eksikliklerinin giderilmesi için ek süre vermek, </a:t>
            </a:r>
            <a:r>
              <a:rPr lang="tr-TR" sz="2000" dirty="0">
                <a:solidFill>
                  <a:srgbClr val="FF0000"/>
                </a:solidFill>
              </a:rPr>
              <a:t>eksiklik bulunmaması halinde erişilebilirlik belgesi </a:t>
            </a:r>
            <a:r>
              <a:rPr lang="tr-TR" sz="2000" dirty="0" smtClean="0">
                <a:solidFill>
                  <a:srgbClr val="FF0000"/>
                </a:solidFill>
              </a:rPr>
              <a:t>düzenlemek.</a:t>
            </a:r>
            <a:endParaRPr lang="tr-TR" sz="2000" dirty="0">
              <a:solidFill>
                <a:srgbClr val="FF0000"/>
              </a:solidFill>
            </a:endParaRPr>
          </a:p>
          <a:p>
            <a:pPr>
              <a:buNone/>
            </a:pPr>
            <a:r>
              <a:rPr lang="tr-TR" sz="2000" dirty="0">
                <a:solidFill>
                  <a:srgbClr val="0070C0"/>
                </a:solidFill>
              </a:rPr>
              <a:t>“ç) Bu fıkranın (b) bendi kapsamında yapılan izleme ve denetleme sonucu eksiklik bulunmaması halinde erişilebilirlik belgesi düzenlemek</a:t>
            </a:r>
            <a:r>
              <a:rPr lang="tr-TR" sz="2000" dirty="0" smtClean="0">
                <a:solidFill>
                  <a:srgbClr val="0070C0"/>
                </a:solidFill>
              </a:rPr>
              <a:t>.”</a:t>
            </a:r>
          </a:p>
          <a:p>
            <a:pPr>
              <a:buNone/>
            </a:pPr>
            <a:endParaRPr lang="tr-TR" sz="2000" dirty="0">
              <a:solidFill>
                <a:srgbClr val="0070C0"/>
              </a:solidFill>
            </a:endParaRPr>
          </a:p>
          <a:p>
            <a:pPr>
              <a:buNone/>
            </a:pPr>
            <a:r>
              <a:rPr lang="tr-TR" sz="2000" b="1" u="sng" dirty="0">
                <a:solidFill>
                  <a:srgbClr val="0070C0"/>
                </a:solidFill>
              </a:rPr>
              <a:t>“d) Bu fıkranın (b) bendi kapsamında yapılan izleme ve denetleme sonucu idari para cezası uygulanan yerlerin izleme ve denetlemesini tekrar yapmak.”</a:t>
            </a:r>
          </a:p>
        </p:txBody>
      </p:sp>
      <p:sp>
        <p:nvSpPr>
          <p:cNvPr id="30723" name="Text Box 3"/>
          <p:cNvSpPr txBox="1">
            <a:spLocks noChangeArrowheads="1"/>
          </p:cNvSpPr>
          <p:nvPr/>
        </p:nvSpPr>
        <p:spPr bwMode="auto">
          <a:xfrm>
            <a:off x="3032125" y="5699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tr-TR" sz="1800"/>
          </a:p>
        </p:txBody>
      </p:sp>
    </p:spTree>
    <p:extLst>
      <p:ext uri="{BB962C8B-B14F-4D97-AF65-F5344CB8AC3E}">
        <p14:creationId xmlns:p14="http://schemas.microsoft.com/office/powerpoint/2010/main" val="35187275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05955" y="1556792"/>
            <a:ext cx="84963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tr-TR" sz="2000" b="1" dirty="0"/>
              <a:t>MADDE 5 –</a:t>
            </a:r>
            <a:r>
              <a:rPr lang="tr-TR" sz="2000" dirty="0"/>
              <a:t> Aynı Yönetmeliğin 8 inci maddesinin birinci fıkrasının (a) ve (b) bentleri aşağıdaki şekilde değiştirilmiştir</a:t>
            </a:r>
            <a:r>
              <a:rPr lang="tr-TR" sz="2000" dirty="0" smtClean="0"/>
              <a:t>.</a:t>
            </a:r>
          </a:p>
          <a:p>
            <a:pPr>
              <a:buNone/>
            </a:pPr>
            <a:endParaRPr lang="tr-TR" sz="2000" dirty="0" smtClean="0"/>
          </a:p>
          <a:p>
            <a:pPr>
              <a:buNone/>
            </a:pPr>
            <a:r>
              <a:rPr lang="tr-TR" sz="2000" dirty="0">
                <a:solidFill>
                  <a:srgbClr val="FF0000"/>
                </a:solidFill>
              </a:rPr>
              <a:t>a) </a:t>
            </a:r>
            <a:r>
              <a:rPr lang="tr-TR" sz="2000" b="1" strike="sngStrike" dirty="0">
                <a:solidFill>
                  <a:srgbClr val="FF0000"/>
                </a:solidFill>
              </a:rPr>
              <a:t>İzleme ve denetleme yapılacak </a:t>
            </a:r>
            <a:r>
              <a:rPr lang="tr-TR" sz="2000" dirty="0">
                <a:solidFill>
                  <a:srgbClr val="FF0000"/>
                </a:solidFill>
              </a:rPr>
              <a:t>umuma açık hizmet veren her türlü yapı, açık alan ve toplu taşıma araçları ile ilgili izleme ve denetleme formlarını varsa diğer bilgi ve belgeler ile birlikte incelemek ve değerlendirmek.</a:t>
            </a:r>
          </a:p>
          <a:p>
            <a:pPr>
              <a:buNone/>
            </a:pPr>
            <a:endParaRPr lang="tr-TR" sz="2000" dirty="0"/>
          </a:p>
          <a:p>
            <a:pPr>
              <a:buNone/>
            </a:pPr>
            <a:r>
              <a:rPr lang="tr-TR" sz="2000" dirty="0">
                <a:solidFill>
                  <a:srgbClr val="0070C0"/>
                </a:solidFill>
              </a:rPr>
              <a:t>“a) Umuma açık hizmet veren her türlü yapı, açık alan ve toplu taşıma araçları ile ilgili </a:t>
            </a:r>
            <a:r>
              <a:rPr lang="tr-TR" sz="2000" b="1" u="sng" dirty="0">
                <a:solidFill>
                  <a:srgbClr val="0070C0"/>
                </a:solidFill>
              </a:rPr>
              <a:t>konuların görüşülmesi esnasında </a:t>
            </a:r>
            <a:r>
              <a:rPr lang="tr-TR" sz="2000" dirty="0">
                <a:solidFill>
                  <a:srgbClr val="0070C0"/>
                </a:solidFill>
              </a:rPr>
              <a:t>izleme ve denetleme formlarını varsa diğer bilgi ve belgeler ile birlikte incelemek ve değerlendirmek</a:t>
            </a:r>
            <a:r>
              <a:rPr lang="tr-TR" sz="2000" dirty="0" smtClean="0">
                <a:solidFill>
                  <a:srgbClr val="0070C0"/>
                </a:solidFill>
              </a:rPr>
              <a:t>.</a:t>
            </a:r>
            <a:endParaRPr lang="tr-TR" sz="2000" dirty="0">
              <a:solidFill>
                <a:srgbClr val="0070C0"/>
              </a:solidFill>
            </a:endParaRPr>
          </a:p>
        </p:txBody>
      </p:sp>
      <p:sp>
        <p:nvSpPr>
          <p:cNvPr id="30723" name="Text Box 3"/>
          <p:cNvSpPr txBox="1">
            <a:spLocks noChangeArrowheads="1"/>
          </p:cNvSpPr>
          <p:nvPr/>
        </p:nvSpPr>
        <p:spPr bwMode="auto">
          <a:xfrm>
            <a:off x="3032125" y="5699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tr-TR" sz="1800"/>
          </a:p>
        </p:txBody>
      </p:sp>
    </p:spTree>
    <p:extLst>
      <p:ext uri="{BB962C8B-B14F-4D97-AF65-F5344CB8AC3E}">
        <p14:creationId xmlns:p14="http://schemas.microsoft.com/office/powerpoint/2010/main" val="24200670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05955" y="1556792"/>
            <a:ext cx="8496300" cy="372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tr-TR" sz="2000" b="1" dirty="0"/>
              <a:t>MADDE 5 –</a:t>
            </a:r>
            <a:r>
              <a:rPr lang="tr-TR" sz="2000" dirty="0"/>
              <a:t> Aynı Yönetmeliğin 8 inci maddesinin birinci fıkrasının (a) ve (b) bentleri aşağıdaki şekilde değiştirilmiştir</a:t>
            </a:r>
            <a:r>
              <a:rPr lang="tr-TR" sz="2000" dirty="0" smtClean="0"/>
              <a:t>.</a:t>
            </a:r>
          </a:p>
          <a:p>
            <a:pPr>
              <a:buNone/>
            </a:pPr>
            <a:endParaRPr lang="tr-TR" sz="2000" dirty="0" smtClean="0"/>
          </a:p>
          <a:p>
            <a:pPr>
              <a:buNone/>
            </a:pPr>
            <a:r>
              <a:rPr lang="tr-TR" sz="2000" dirty="0" smtClean="0">
                <a:solidFill>
                  <a:srgbClr val="FF0000"/>
                </a:solidFill>
              </a:rPr>
              <a:t>b</a:t>
            </a:r>
            <a:r>
              <a:rPr lang="tr-TR" sz="2000" dirty="0">
                <a:solidFill>
                  <a:srgbClr val="FF0000"/>
                </a:solidFill>
              </a:rPr>
              <a:t>) İzleme ve denetleme yapılacak umuma açık hizmet veren her türlü yapı, açık alan ve toplu taşıma araçlarını </a:t>
            </a:r>
            <a:r>
              <a:rPr lang="tr-TR" sz="2000" b="1" strike="sngStrike" dirty="0">
                <a:solidFill>
                  <a:srgbClr val="FF0000"/>
                </a:solidFill>
              </a:rPr>
              <a:t>incelemek</a:t>
            </a:r>
            <a:r>
              <a:rPr lang="tr-TR" sz="2000" dirty="0">
                <a:solidFill>
                  <a:srgbClr val="FF0000"/>
                </a:solidFill>
              </a:rPr>
              <a:t>, varsa daha önce yapılan izleme ve denetleme bulgularını değerlendirmek</a:t>
            </a:r>
          </a:p>
          <a:p>
            <a:pPr>
              <a:buNone/>
            </a:pPr>
            <a:endParaRPr lang="tr-TR" sz="2000" dirty="0"/>
          </a:p>
          <a:p>
            <a:pPr>
              <a:buNone/>
            </a:pPr>
            <a:r>
              <a:rPr lang="tr-TR" sz="2000" dirty="0" smtClean="0">
                <a:solidFill>
                  <a:srgbClr val="0070C0"/>
                </a:solidFill>
              </a:rPr>
              <a:t>b</a:t>
            </a:r>
            <a:r>
              <a:rPr lang="tr-TR" sz="2000" dirty="0">
                <a:solidFill>
                  <a:srgbClr val="0070C0"/>
                </a:solidFill>
              </a:rPr>
              <a:t>) İzleme ve denetleme yapılacak umuma açık hizmet veren her türlü yapı, açık alan ve toplu taşıma araçlarının </a:t>
            </a:r>
            <a:r>
              <a:rPr lang="tr-TR" sz="2000" b="1" u="sng" dirty="0">
                <a:solidFill>
                  <a:srgbClr val="0070C0"/>
                </a:solidFill>
              </a:rPr>
              <a:t>erişilebilirlik tespitini yapmak, </a:t>
            </a:r>
            <a:r>
              <a:rPr lang="tr-TR" sz="2000" dirty="0">
                <a:solidFill>
                  <a:srgbClr val="0070C0"/>
                </a:solidFill>
              </a:rPr>
              <a:t>varsa daha önce yapılan izleme ve denetleme bulgularını değerlendirmek</a:t>
            </a:r>
            <a:r>
              <a:rPr lang="tr-TR" sz="2000" dirty="0" smtClean="0">
                <a:solidFill>
                  <a:srgbClr val="0070C0"/>
                </a:solidFill>
              </a:rPr>
              <a:t>.”</a:t>
            </a:r>
            <a:endParaRPr lang="tr-TR" sz="2000" dirty="0">
              <a:solidFill>
                <a:srgbClr val="0070C0"/>
              </a:solidFill>
            </a:endParaRPr>
          </a:p>
        </p:txBody>
      </p:sp>
      <p:sp>
        <p:nvSpPr>
          <p:cNvPr id="30723" name="Text Box 3"/>
          <p:cNvSpPr txBox="1">
            <a:spLocks noChangeArrowheads="1"/>
          </p:cNvSpPr>
          <p:nvPr/>
        </p:nvSpPr>
        <p:spPr bwMode="auto">
          <a:xfrm>
            <a:off x="3032125" y="5699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tr-TR" sz="1800"/>
          </a:p>
        </p:txBody>
      </p:sp>
    </p:spTree>
    <p:extLst>
      <p:ext uri="{BB962C8B-B14F-4D97-AF65-F5344CB8AC3E}">
        <p14:creationId xmlns:p14="http://schemas.microsoft.com/office/powerpoint/2010/main" val="3677686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05955" y="1556792"/>
            <a:ext cx="84963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tr-TR" sz="2000" b="1" dirty="0"/>
              <a:t>MADDE 6 –</a:t>
            </a:r>
            <a:r>
              <a:rPr lang="tr-TR" sz="2000" dirty="0"/>
              <a:t> Aynı Yönetmeliğin 14 üncü maddesi aşağıdaki şekilde değiştirilmiştir</a:t>
            </a:r>
            <a:r>
              <a:rPr lang="tr-TR" sz="2000" dirty="0" smtClean="0"/>
              <a:t>.</a:t>
            </a:r>
          </a:p>
          <a:p>
            <a:pPr>
              <a:buNone/>
            </a:pPr>
            <a:endParaRPr lang="tr-TR" sz="2000" dirty="0"/>
          </a:p>
          <a:p>
            <a:pPr>
              <a:buNone/>
            </a:pPr>
            <a:r>
              <a:rPr lang="tr-TR" sz="2000" dirty="0">
                <a:solidFill>
                  <a:srgbClr val="0070C0"/>
                </a:solidFill>
              </a:rPr>
              <a:t>“MADDE 14 – (1) İllerde kamu kurum ve kuruluşlarına ait her bir bina, açık alan ve her bir toplu taşıma türü için ayrı ayrı olmak üzere yeterli sayıda asil ve yedek erişilebilirlik izleme sorumlusu ilgili kamu kurum ve kuruluşu personeli arasından il müdürlüğü onayı ile belirlenir. Sorumlular, sorumlu oldukları bina, açık alan veya toplu taşıma araçlarıyla ilgili tespitlerini erişilebilirlik izleme ve denetleme formunu düzenleyerek ulusal erişilebilirlik izleme sistemine kaydeder.”</a:t>
            </a:r>
          </a:p>
          <a:p>
            <a:pPr>
              <a:buNone/>
            </a:pPr>
            <a:endParaRPr lang="tr-TR" sz="2000" dirty="0" smtClean="0"/>
          </a:p>
          <a:p>
            <a:pPr>
              <a:buNone/>
            </a:pPr>
            <a:endParaRPr lang="tr-TR" sz="2000" dirty="0"/>
          </a:p>
        </p:txBody>
      </p:sp>
      <p:sp>
        <p:nvSpPr>
          <p:cNvPr id="30723" name="Text Box 3"/>
          <p:cNvSpPr txBox="1">
            <a:spLocks noChangeArrowheads="1"/>
          </p:cNvSpPr>
          <p:nvPr/>
        </p:nvSpPr>
        <p:spPr bwMode="auto">
          <a:xfrm>
            <a:off x="3032125" y="5699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tr-TR" sz="1800"/>
          </a:p>
        </p:txBody>
      </p:sp>
    </p:spTree>
    <p:extLst>
      <p:ext uri="{BB962C8B-B14F-4D97-AF65-F5344CB8AC3E}">
        <p14:creationId xmlns:p14="http://schemas.microsoft.com/office/powerpoint/2010/main" val="35105991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254801" y="1556792"/>
            <a:ext cx="84963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tr-TR" sz="2000" b="1" dirty="0"/>
              <a:t>MADDE 7 –</a:t>
            </a:r>
            <a:r>
              <a:rPr lang="tr-TR" sz="2000" dirty="0"/>
              <a:t> Aynı Yönetmeliğin 15 inci maddesinin, birinci fıkrasının (a), (b) ve (c) bentleri aşağıdaki şekilde değiştirilmiştir</a:t>
            </a:r>
            <a:r>
              <a:rPr lang="tr-TR" sz="2000" dirty="0" smtClean="0"/>
              <a:t>.</a:t>
            </a:r>
          </a:p>
          <a:p>
            <a:pPr>
              <a:buNone/>
            </a:pPr>
            <a:endParaRPr lang="tr-TR" sz="2000" dirty="0" smtClean="0"/>
          </a:p>
          <a:p>
            <a:pPr>
              <a:buNone/>
            </a:pPr>
            <a:r>
              <a:rPr lang="tr-TR" sz="2000" dirty="0">
                <a:solidFill>
                  <a:srgbClr val="FF0000"/>
                </a:solidFill>
              </a:rPr>
              <a:t>a) Umuma açık hizmet veren yapı, açık alan ve toplu taşıma araçları için erişilebilirlik tespitleri ulusal erişilebilirlik izleme sistemi </a:t>
            </a:r>
            <a:r>
              <a:rPr lang="tr-TR" sz="2000" b="1" strike="sngStrike" dirty="0">
                <a:solidFill>
                  <a:srgbClr val="FF0000"/>
                </a:solidFill>
              </a:rPr>
              <a:t>kullanılarak</a:t>
            </a:r>
            <a:r>
              <a:rPr lang="tr-TR" sz="2000" dirty="0">
                <a:solidFill>
                  <a:srgbClr val="FF0000"/>
                </a:solidFill>
              </a:rPr>
              <a:t> yapılır.</a:t>
            </a:r>
          </a:p>
          <a:p>
            <a:pPr>
              <a:buNone/>
            </a:pPr>
            <a:endParaRPr lang="tr-TR" sz="2000" dirty="0"/>
          </a:p>
          <a:p>
            <a:pPr>
              <a:buNone/>
            </a:pPr>
            <a:r>
              <a:rPr lang="tr-TR" sz="2000" dirty="0">
                <a:solidFill>
                  <a:srgbClr val="0070C0"/>
                </a:solidFill>
              </a:rPr>
              <a:t>“a) Umuma açık hizmet veren </a:t>
            </a:r>
            <a:r>
              <a:rPr lang="tr-TR" sz="2000" b="1" u="sng" dirty="0">
                <a:solidFill>
                  <a:srgbClr val="0070C0"/>
                </a:solidFill>
              </a:rPr>
              <a:t>her türlü </a:t>
            </a:r>
            <a:r>
              <a:rPr lang="tr-TR" sz="2000" dirty="0">
                <a:solidFill>
                  <a:srgbClr val="0070C0"/>
                </a:solidFill>
              </a:rPr>
              <a:t>yapı, açık alan ve toplu taşıma araçları için erişilebilirlik tespitleri ulusal erişilebilirlik izleme sisteminden </a:t>
            </a:r>
            <a:r>
              <a:rPr lang="tr-TR" sz="2000" b="1" u="sng" dirty="0">
                <a:solidFill>
                  <a:srgbClr val="0070C0"/>
                </a:solidFill>
              </a:rPr>
              <a:t>faydalanılarak </a:t>
            </a:r>
            <a:r>
              <a:rPr lang="tr-TR" sz="2000" dirty="0">
                <a:solidFill>
                  <a:srgbClr val="0070C0"/>
                </a:solidFill>
              </a:rPr>
              <a:t>yapılır.</a:t>
            </a:r>
          </a:p>
          <a:p>
            <a:pPr>
              <a:buNone/>
            </a:pPr>
            <a:endParaRPr lang="tr-TR" sz="2000" dirty="0" smtClean="0"/>
          </a:p>
        </p:txBody>
      </p:sp>
      <p:sp>
        <p:nvSpPr>
          <p:cNvPr id="30723" name="Text Box 3"/>
          <p:cNvSpPr txBox="1">
            <a:spLocks noChangeArrowheads="1"/>
          </p:cNvSpPr>
          <p:nvPr/>
        </p:nvSpPr>
        <p:spPr bwMode="auto">
          <a:xfrm>
            <a:off x="3032125" y="5699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tr-TR" sz="1800"/>
          </a:p>
        </p:txBody>
      </p:sp>
    </p:spTree>
    <p:extLst>
      <p:ext uri="{BB962C8B-B14F-4D97-AF65-F5344CB8AC3E}">
        <p14:creationId xmlns:p14="http://schemas.microsoft.com/office/powerpoint/2010/main" val="28432540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05955" y="1556792"/>
            <a:ext cx="84963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tr-TR" sz="2000" b="1" dirty="0"/>
              <a:t>MADDE 7 –</a:t>
            </a:r>
            <a:r>
              <a:rPr lang="tr-TR" sz="2000" dirty="0"/>
              <a:t> Aynı Yönetmeliğin 15 inci maddesinin, birinci fıkrasının (a), (b) ve (c) bentleri aşağıdaki şekilde değiştirilmiştir</a:t>
            </a:r>
            <a:r>
              <a:rPr lang="tr-TR" sz="2000" dirty="0" smtClean="0"/>
              <a:t>.</a:t>
            </a:r>
          </a:p>
          <a:p>
            <a:pPr>
              <a:buNone/>
            </a:pPr>
            <a:endParaRPr lang="tr-TR" sz="2000" dirty="0"/>
          </a:p>
          <a:p>
            <a:pPr>
              <a:buNone/>
            </a:pPr>
            <a:r>
              <a:rPr lang="tr-TR" sz="2000" dirty="0">
                <a:solidFill>
                  <a:srgbClr val="FF0000"/>
                </a:solidFill>
              </a:rPr>
              <a:t>b) Yeniden tespit yapılması gereken umuma açık hizmet veren her türlü yapı, açık alan ve toplu taşıma araçları komisyon tarafından belirlenir ve yerinde tespit yapılır.</a:t>
            </a:r>
          </a:p>
          <a:p>
            <a:pPr>
              <a:buNone/>
            </a:pPr>
            <a:endParaRPr lang="tr-TR" sz="2000" dirty="0"/>
          </a:p>
          <a:p>
            <a:pPr>
              <a:buNone/>
            </a:pPr>
            <a:r>
              <a:rPr lang="tr-TR" sz="2000" dirty="0" smtClean="0">
                <a:solidFill>
                  <a:srgbClr val="0070C0"/>
                </a:solidFill>
              </a:rPr>
              <a:t>b</a:t>
            </a:r>
            <a:r>
              <a:rPr lang="tr-TR" sz="2000" dirty="0">
                <a:solidFill>
                  <a:srgbClr val="0070C0"/>
                </a:solidFill>
              </a:rPr>
              <a:t>) Yeniden </a:t>
            </a:r>
            <a:r>
              <a:rPr lang="tr-TR" sz="2000" b="1" u="sng" dirty="0">
                <a:solidFill>
                  <a:srgbClr val="0070C0"/>
                </a:solidFill>
              </a:rPr>
              <a:t>erişilebilirlik</a:t>
            </a:r>
            <a:r>
              <a:rPr lang="tr-TR" sz="2000" dirty="0">
                <a:solidFill>
                  <a:srgbClr val="0070C0"/>
                </a:solidFill>
              </a:rPr>
              <a:t> tespiti yapılması gereken umuma açık hizmet veren her türlü yapı, açık alan ve toplu taşıma araçları komisyon tarafından belirlenir ve yerinde </a:t>
            </a:r>
            <a:r>
              <a:rPr lang="tr-TR" sz="2000" b="1" u="sng" dirty="0">
                <a:solidFill>
                  <a:srgbClr val="0070C0"/>
                </a:solidFill>
              </a:rPr>
              <a:t>erişilebilirlik</a:t>
            </a:r>
            <a:r>
              <a:rPr lang="tr-TR" sz="2000" dirty="0">
                <a:solidFill>
                  <a:srgbClr val="0070C0"/>
                </a:solidFill>
              </a:rPr>
              <a:t> tespiti yapılır.</a:t>
            </a:r>
          </a:p>
          <a:p>
            <a:pPr>
              <a:buNone/>
            </a:pPr>
            <a:endParaRPr lang="tr-TR" sz="2000" dirty="0" smtClean="0"/>
          </a:p>
        </p:txBody>
      </p:sp>
      <p:sp>
        <p:nvSpPr>
          <p:cNvPr id="30723" name="Text Box 3"/>
          <p:cNvSpPr txBox="1">
            <a:spLocks noChangeArrowheads="1"/>
          </p:cNvSpPr>
          <p:nvPr/>
        </p:nvSpPr>
        <p:spPr bwMode="auto">
          <a:xfrm>
            <a:off x="3032125" y="5699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tr-TR" sz="1800"/>
          </a:p>
        </p:txBody>
      </p:sp>
    </p:spTree>
    <p:extLst>
      <p:ext uri="{BB962C8B-B14F-4D97-AF65-F5344CB8AC3E}">
        <p14:creationId xmlns:p14="http://schemas.microsoft.com/office/powerpoint/2010/main" val="42792294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05955" y="1556792"/>
            <a:ext cx="84963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tr-TR" sz="2000" b="1" dirty="0"/>
              <a:t>MADDE 7 –</a:t>
            </a:r>
            <a:r>
              <a:rPr lang="tr-TR" sz="2000" dirty="0"/>
              <a:t> Aynı Yönetmeliğin 15 inci maddesinin, birinci fıkrasının (a), (b) ve (c) bentleri aşağıdaki şekilde değiştirilmiştir</a:t>
            </a:r>
            <a:r>
              <a:rPr lang="tr-TR" sz="2000" dirty="0" smtClean="0"/>
              <a:t>.</a:t>
            </a:r>
          </a:p>
          <a:p>
            <a:pPr>
              <a:buNone/>
            </a:pPr>
            <a:endParaRPr lang="tr-TR" sz="2000" dirty="0"/>
          </a:p>
          <a:p>
            <a:pPr>
              <a:buNone/>
            </a:pPr>
            <a:r>
              <a:rPr lang="tr-TR" sz="2000" dirty="0" smtClean="0">
                <a:solidFill>
                  <a:srgbClr val="FF0000"/>
                </a:solidFill>
              </a:rPr>
              <a:t>c</a:t>
            </a:r>
            <a:r>
              <a:rPr lang="tr-TR" sz="2000" dirty="0">
                <a:solidFill>
                  <a:srgbClr val="FF0000"/>
                </a:solidFill>
              </a:rPr>
              <a:t>) Erişilebilirlik kararı verilebilmesi için yerinde inceleme yapılır. İnceleme sonucu uygunluğu belirlenen umuma açık hizmet veren her türlü yapı, açık alan ve toplu taşıma araçları için erişilebilirlik kararı verilir ve </a:t>
            </a:r>
            <a:r>
              <a:rPr lang="tr-TR" sz="2000" b="1" u="sng" dirty="0">
                <a:solidFill>
                  <a:srgbClr val="FF0000"/>
                </a:solidFill>
              </a:rPr>
              <a:t>komisyon tarafından uygunluk belgesi düzenlenir.</a:t>
            </a:r>
          </a:p>
          <a:p>
            <a:pPr>
              <a:buNone/>
            </a:pPr>
            <a:endParaRPr lang="tr-TR" sz="2000" dirty="0"/>
          </a:p>
          <a:p>
            <a:pPr>
              <a:buNone/>
            </a:pPr>
            <a:r>
              <a:rPr lang="tr-TR" sz="2000" dirty="0" smtClean="0">
                <a:solidFill>
                  <a:srgbClr val="0070C0"/>
                </a:solidFill>
              </a:rPr>
              <a:t>c</a:t>
            </a:r>
            <a:r>
              <a:rPr lang="tr-TR" sz="2000" dirty="0">
                <a:solidFill>
                  <a:srgbClr val="0070C0"/>
                </a:solidFill>
              </a:rPr>
              <a:t>) Erişilebilirlik kararı verilebilmesi için yerinde inceleme yapılır. İnceleme sonucu uygunluğu belirlenen umuma açık hizmet veren her türlü yapı, açık alan ve toplu taşıma araçları için erişilebilirlik kararı verilir ve </a:t>
            </a:r>
            <a:r>
              <a:rPr lang="tr-TR" sz="2000" b="1" u="sng" dirty="0">
                <a:solidFill>
                  <a:srgbClr val="0070C0"/>
                </a:solidFill>
              </a:rPr>
              <a:t>komisyonca uygunluğu belirlenenlere valilik tarafından erişilebilirlik belgesi verilir.”</a:t>
            </a:r>
          </a:p>
          <a:p>
            <a:pPr>
              <a:buNone/>
            </a:pPr>
            <a:endParaRPr lang="tr-TR" sz="2000" dirty="0" smtClean="0"/>
          </a:p>
        </p:txBody>
      </p:sp>
      <p:sp>
        <p:nvSpPr>
          <p:cNvPr id="30723" name="Text Box 3"/>
          <p:cNvSpPr txBox="1">
            <a:spLocks noChangeArrowheads="1"/>
          </p:cNvSpPr>
          <p:nvPr/>
        </p:nvSpPr>
        <p:spPr bwMode="auto">
          <a:xfrm>
            <a:off x="3032125" y="5699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tr-TR" sz="1800"/>
          </a:p>
        </p:txBody>
      </p:sp>
    </p:spTree>
    <p:extLst>
      <p:ext uri="{BB962C8B-B14F-4D97-AF65-F5344CB8AC3E}">
        <p14:creationId xmlns:p14="http://schemas.microsoft.com/office/powerpoint/2010/main" val="42792294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05955" y="1556792"/>
            <a:ext cx="8496300" cy="4844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tr-TR" sz="1600" b="1" dirty="0"/>
              <a:t>MADDE 8 </a:t>
            </a:r>
            <a:r>
              <a:rPr lang="tr-TR" sz="1600" b="1" dirty="0" smtClean="0"/>
              <a:t>–</a:t>
            </a:r>
          </a:p>
          <a:p>
            <a:pPr>
              <a:buNone/>
            </a:pPr>
            <a:endParaRPr lang="tr-TR" sz="1600" b="1" dirty="0">
              <a:solidFill>
                <a:srgbClr val="00B0F0"/>
              </a:solidFill>
            </a:endParaRPr>
          </a:p>
          <a:p>
            <a:pPr>
              <a:buNone/>
            </a:pPr>
            <a:r>
              <a:rPr lang="tr-TR" sz="1800" b="1" dirty="0" smtClean="0">
                <a:solidFill>
                  <a:srgbClr val="0070C0"/>
                </a:solidFill>
              </a:rPr>
              <a:t>MADDE </a:t>
            </a:r>
            <a:r>
              <a:rPr lang="tr-TR" sz="1800" b="1" dirty="0">
                <a:solidFill>
                  <a:srgbClr val="0070C0"/>
                </a:solidFill>
              </a:rPr>
              <a:t>16</a:t>
            </a:r>
            <a:r>
              <a:rPr lang="tr-TR" sz="1800" dirty="0">
                <a:solidFill>
                  <a:srgbClr val="0070C0"/>
                </a:solidFill>
              </a:rPr>
              <a:t> – (1) Bilim, Sanayi ve Teknoloji Bakanlığı veya yetkilendirdiği kurum ve kuruluşlardan alınmış 28/11/2008 tarihli ve 27068 sayılı Resmî </a:t>
            </a:r>
            <a:r>
              <a:rPr lang="tr-TR" sz="1800" dirty="0" err="1">
                <a:solidFill>
                  <a:srgbClr val="0070C0"/>
                </a:solidFill>
              </a:rPr>
              <a:t>Gazete’de</a:t>
            </a:r>
            <a:r>
              <a:rPr lang="tr-TR" sz="1800" dirty="0">
                <a:solidFill>
                  <a:srgbClr val="0070C0"/>
                </a:solidFill>
              </a:rPr>
              <a:t> yayımlanan Araçların İmal, Tadil ve Montajı Hakkında Yönetmelik kapsamında tadil edilerek seri tadilat tip onayı veya münferit araç uygunluk belgesi almış olduğu ve 2/7/2004 tarihli ve 25510 sayılı Resmî </a:t>
            </a:r>
            <a:r>
              <a:rPr lang="tr-TR" sz="1800" dirty="0" err="1">
                <a:solidFill>
                  <a:srgbClr val="0070C0"/>
                </a:solidFill>
              </a:rPr>
              <a:t>Gazete’de</a:t>
            </a:r>
            <a:r>
              <a:rPr lang="tr-TR" sz="1800" dirty="0">
                <a:solidFill>
                  <a:srgbClr val="0070C0"/>
                </a:solidFill>
              </a:rPr>
              <a:t> yayımlanan Sürücü Koltuğuna İlave Olarak Sekizden Fazla Koltuğu Bulunan ve Yolcu Taşımak Amacıyla Kullanılan Araçların Özel Hükümleri İle İlgili Tip Onayı Yönetmeliği (2001/85/AT)’ne </a:t>
            </a:r>
            <a:r>
              <a:rPr lang="tr-TR" sz="1800" b="1" dirty="0">
                <a:solidFill>
                  <a:srgbClr val="0070C0"/>
                </a:solidFill>
              </a:rPr>
              <a:t>(Ek ibare:RG-21/9/2016-29834)</a:t>
            </a:r>
            <a:r>
              <a:rPr lang="tr-TR" sz="1800" dirty="0">
                <a:solidFill>
                  <a:srgbClr val="0070C0"/>
                </a:solidFill>
              </a:rPr>
              <a:t> </a:t>
            </a:r>
            <a:r>
              <a:rPr lang="tr-TR" sz="1800" u="sng" dirty="0">
                <a:solidFill>
                  <a:srgbClr val="0070C0"/>
                </a:solidFill>
              </a:rPr>
              <a:t>veya 25/1/2012 tarihli ve 28184 sayılı Resmî </a:t>
            </a:r>
            <a:r>
              <a:rPr lang="tr-TR" sz="1800" u="sng" dirty="0" err="1">
                <a:solidFill>
                  <a:srgbClr val="0070C0"/>
                </a:solidFill>
              </a:rPr>
              <a:t>Gazete’de</a:t>
            </a:r>
            <a:r>
              <a:rPr lang="tr-TR" sz="1800" u="sng" dirty="0">
                <a:solidFill>
                  <a:srgbClr val="0070C0"/>
                </a:solidFill>
              </a:rPr>
              <a:t> yayımlanan Motorlu Araçların ve Bunlar İçin Tasarlanan Römorklar, Sistemler, Aksamlar ve Ayrı Teknik Ünitelerin Genel Güvenliği ile İlgili Tip Onayı Yönetmeliği (661/2009/AT)’</a:t>
            </a:r>
            <a:r>
              <a:rPr lang="tr-TR" sz="1800" u="sng" dirty="0" err="1">
                <a:solidFill>
                  <a:srgbClr val="0070C0"/>
                </a:solidFill>
              </a:rPr>
              <a:t>nin</a:t>
            </a:r>
            <a:r>
              <a:rPr lang="tr-TR" sz="1800" u="sng" dirty="0">
                <a:solidFill>
                  <a:srgbClr val="0070C0"/>
                </a:solidFill>
              </a:rPr>
              <a:t> Ek-3’ünde belirtilen 107 sayılı BM/AEK Regülasyonuna</a:t>
            </a:r>
            <a:r>
              <a:rPr lang="tr-TR" sz="1800" dirty="0">
                <a:solidFill>
                  <a:srgbClr val="0070C0"/>
                </a:solidFill>
              </a:rPr>
              <a:t> uygun imal edilmiş olduğu izleme sonucu anlaşılan toplu taşıma araçları hakkında komisyonca ayrıca denetim yapılmaz. Ancak başvuru üzerine veya gerekli görülen hallerde komisyon tarafından bu araçlara ilişkin ayrıca denetleme yapılır</a:t>
            </a:r>
            <a:r>
              <a:rPr lang="tr-TR" sz="1800" dirty="0" smtClean="0">
                <a:solidFill>
                  <a:srgbClr val="0070C0"/>
                </a:solidFill>
              </a:rPr>
              <a:t>.</a:t>
            </a:r>
            <a:endParaRPr lang="tr-TR" sz="1800" dirty="0">
              <a:solidFill>
                <a:srgbClr val="0070C0"/>
              </a:solidFill>
            </a:endParaRPr>
          </a:p>
        </p:txBody>
      </p:sp>
      <p:sp>
        <p:nvSpPr>
          <p:cNvPr id="30723" name="Text Box 3"/>
          <p:cNvSpPr txBox="1">
            <a:spLocks noChangeArrowheads="1"/>
          </p:cNvSpPr>
          <p:nvPr/>
        </p:nvSpPr>
        <p:spPr bwMode="auto">
          <a:xfrm>
            <a:off x="3032125" y="5699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tr-TR" sz="1800"/>
          </a:p>
        </p:txBody>
      </p:sp>
    </p:spTree>
    <p:extLst>
      <p:ext uri="{BB962C8B-B14F-4D97-AF65-F5344CB8AC3E}">
        <p14:creationId xmlns:p14="http://schemas.microsoft.com/office/powerpoint/2010/main" val="2775224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46615" y="1700808"/>
            <a:ext cx="84963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eaLnBrk="1" hangingPunct="1">
              <a:spcBef>
                <a:spcPct val="0"/>
              </a:spcBef>
              <a:buFontTx/>
              <a:buChar char="-"/>
            </a:pPr>
            <a:r>
              <a:rPr lang="tr-TR" altLang="tr-TR" sz="2400" dirty="0" smtClean="0">
                <a:solidFill>
                  <a:srgbClr val="000000"/>
                </a:solidFill>
                <a:latin typeface="Tahoma" pitchFamily="34" charset="0"/>
                <a:cs typeface="Times New Roman" pitchFamily="18" charset="0"/>
              </a:rPr>
              <a:t>Komisyonlarımıza yapılan denetimlerde ‘çözüm nasıl sağlanabilir?’ in bulunmasına yönelik Yönetmelik tarafından görev verilmemiştir. Komisyonun görevi mevcut duruma yönelik denetim (tespit) yapıp bunu belgelendirmektir.</a:t>
            </a:r>
          </a:p>
          <a:p>
            <a:pPr marL="342900" indent="-342900" eaLnBrk="1" hangingPunct="1">
              <a:spcBef>
                <a:spcPct val="0"/>
              </a:spcBef>
              <a:buFontTx/>
              <a:buChar char="-"/>
            </a:pPr>
            <a:endParaRPr lang="tr-TR" altLang="tr-TR" sz="2400" dirty="0">
              <a:solidFill>
                <a:srgbClr val="000000"/>
              </a:solidFill>
              <a:latin typeface="Tahoma" pitchFamily="34" charset="0"/>
              <a:cs typeface="Times New Roman" pitchFamily="18" charset="0"/>
            </a:endParaRPr>
          </a:p>
          <a:p>
            <a:pPr marL="342900" indent="-342900" eaLnBrk="1" hangingPunct="1">
              <a:spcBef>
                <a:spcPct val="0"/>
              </a:spcBef>
              <a:buFontTx/>
              <a:buChar char="-"/>
            </a:pPr>
            <a:r>
              <a:rPr lang="tr-TR" altLang="tr-TR" sz="2400" dirty="0" smtClean="0">
                <a:solidFill>
                  <a:srgbClr val="000000"/>
                </a:solidFill>
                <a:latin typeface="Tahoma" pitchFamily="34" charset="0"/>
                <a:cs typeface="Times New Roman" pitchFamily="18" charset="0"/>
              </a:rPr>
              <a:t>Sıkça sorulan sorular metni hazırlandı. Ancak görüşlerinizi 2 Ocak 2017’ye kadar </a:t>
            </a:r>
            <a:r>
              <a:rPr lang="tr-TR" altLang="tr-TR" sz="2400" dirty="0" err="1" smtClean="0">
                <a:solidFill>
                  <a:srgbClr val="000000"/>
                </a:solidFill>
                <a:latin typeface="Tahoma" pitchFamily="34" charset="0"/>
                <a:cs typeface="Times New Roman" pitchFamily="18" charset="0"/>
                <a:hlinkClick r:id="rId2"/>
              </a:rPr>
              <a:t>komisyon@aile.gov.tr’ye</a:t>
            </a:r>
            <a:r>
              <a:rPr lang="tr-TR" altLang="tr-TR" sz="2400" dirty="0" smtClean="0">
                <a:solidFill>
                  <a:srgbClr val="000000"/>
                </a:solidFill>
                <a:latin typeface="Tahoma" pitchFamily="34" charset="0"/>
                <a:cs typeface="Times New Roman" pitchFamily="18" charset="0"/>
              </a:rPr>
              <a:t> iletirseniz, sizin sorularınızın yanıtlarına da yer verilebilecektir.</a:t>
            </a:r>
          </a:p>
          <a:p>
            <a:pPr marL="342900" indent="-342900" eaLnBrk="1" hangingPunct="1">
              <a:spcBef>
                <a:spcPct val="0"/>
              </a:spcBef>
              <a:buFontTx/>
              <a:buChar char="-"/>
            </a:pPr>
            <a:endParaRPr lang="tr-TR" altLang="tr-TR" sz="2400" dirty="0">
              <a:solidFill>
                <a:srgbClr val="000000"/>
              </a:solidFill>
              <a:latin typeface="Tahoma" pitchFamily="34" charset="0"/>
              <a:cs typeface="Times New Roman" pitchFamily="18" charset="0"/>
            </a:endParaRPr>
          </a:p>
          <a:p>
            <a:pPr marL="342900" indent="-342900" eaLnBrk="1" hangingPunct="1">
              <a:spcBef>
                <a:spcPct val="0"/>
              </a:spcBef>
              <a:buFontTx/>
              <a:buChar char="-"/>
            </a:pPr>
            <a:r>
              <a:rPr lang="tr-TR" altLang="tr-TR" sz="2400" dirty="0" smtClean="0">
                <a:solidFill>
                  <a:srgbClr val="000000"/>
                </a:solidFill>
                <a:latin typeface="Tahoma" pitchFamily="34" charset="0"/>
                <a:cs typeface="Times New Roman" pitchFamily="18" charset="0"/>
              </a:rPr>
              <a:t>E-denetim çalışması </a:t>
            </a:r>
            <a:r>
              <a:rPr lang="tr-TR" altLang="tr-TR" sz="2400" smtClean="0">
                <a:solidFill>
                  <a:srgbClr val="000000"/>
                </a:solidFill>
                <a:latin typeface="Tahoma" pitchFamily="34" charset="0"/>
                <a:cs typeface="Times New Roman" pitchFamily="18" charset="0"/>
              </a:rPr>
              <a:t>devam etmektedir. </a:t>
            </a:r>
            <a:endParaRPr lang="tr-TR" altLang="tr-TR" sz="2400" dirty="0" smtClean="0">
              <a:solidFill>
                <a:srgbClr val="000000"/>
              </a:solidFill>
              <a:latin typeface="Tahoma" pitchFamily="34" charset="0"/>
              <a:cs typeface="Times New Roman" pitchFamily="18" charset="0"/>
            </a:endParaRPr>
          </a:p>
        </p:txBody>
      </p:sp>
      <p:sp>
        <p:nvSpPr>
          <p:cNvPr id="30723" name="Text Box 3"/>
          <p:cNvSpPr txBox="1">
            <a:spLocks noChangeArrowheads="1"/>
          </p:cNvSpPr>
          <p:nvPr/>
        </p:nvSpPr>
        <p:spPr bwMode="auto">
          <a:xfrm>
            <a:off x="3032125" y="5699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tr-TR" sz="1800"/>
          </a:p>
        </p:txBody>
      </p:sp>
    </p:spTree>
    <p:extLst>
      <p:ext uri="{BB962C8B-B14F-4D97-AF65-F5344CB8AC3E}">
        <p14:creationId xmlns:p14="http://schemas.microsoft.com/office/powerpoint/2010/main" val="20886825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05955" y="1556792"/>
            <a:ext cx="8496300"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tr-TR" sz="2000" b="1" dirty="0"/>
              <a:t>MADDE 9 – </a:t>
            </a:r>
            <a:r>
              <a:rPr lang="tr-TR" sz="2000" dirty="0"/>
              <a:t>Aynı Yönetmeliğin beşinci bölüm başlığındaki “Ek Süre Verilmesi,” ibaresi yürürlükten kaldırılmıştır. </a:t>
            </a:r>
            <a:endParaRPr lang="tr-TR" sz="2000" dirty="0" smtClean="0"/>
          </a:p>
          <a:p>
            <a:pPr>
              <a:buNone/>
            </a:pPr>
            <a:endParaRPr lang="tr-TR" sz="2000" dirty="0" smtClean="0">
              <a:solidFill>
                <a:srgbClr val="FF0000"/>
              </a:solidFill>
            </a:endParaRPr>
          </a:p>
          <a:p>
            <a:pPr algn="ctr">
              <a:buNone/>
            </a:pPr>
            <a:r>
              <a:rPr lang="tr-TR" sz="2000" dirty="0" smtClean="0">
                <a:solidFill>
                  <a:srgbClr val="FF0000"/>
                </a:solidFill>
              </a:rPr>
              <a:t>BEŞİNCİ </a:t>
            </a:r>
            <a:r>
              <a:rPr lang="tr-TR" sz="2000" dirty="0">
                <a:solidFill>
                  <a:srgbClr val="FF0000"/>
                </a:solidFill>
              </a:rPr>
              <a:t>BÖLÜM</a:t>
            </a:r>
          </a:p>
          <a:p>
            <a:pPr algn="ctr">
              <a:buNone/>
            </a:pPr>
            <a:r>
              <a:rPr lang="tr-TR" sz="2000" b="1" strike="sngStrike" dirty="0">
                <a:solidFill>
                  <a:srgbClr val="FF0000"/>
                </a:solidFill>
              </a:rPr>
              <a:t>Ek Süre Verilmesi, </a:t>
            </a:r>
            <a:r>
              <a:rPr lang="tr-TR" sz="2000" dirty="0">
                <a:solidFill>
                  <a:srgbClr val="FF0000"/>
                </a:solidFill>
              </a:rPr>
              <a:t>İdari Para </a:t>
            </a:r>
            <a:r>
              <a:rPr lang="tr-TR" sz="2000" dirty="0" smtClean="0">
                <a:solidFill>
                  <a:srgbClr val="FF0000"/>
                </a:solidFill>
              </a:rPr>
              <a:t>Cezasının Uygulanması </a:t>
            </a:r>
            <a:r>
              <a:rPr lang="tr-TR" sz="2000" dirty="0">
                <a:solidFill>
                  <a:srgbClr val="FF0000"/>
                </a:solidFill>
              </a:rPr>
              <a:t>ve Kullanılması</a:t>
            </a:r>
          </a:p>
          <a:p>
            <a:pPr algn="ctr">
              <a:buNone/>
            </a:pPr>
            <a:endParaRPr lang="tr-TR" sz="2000" dirty="0"/>
          </a:p>
          <a:p>
            <a:pPr algn="ctr">
              <a:buNone/>
            </a:pPr>
            <a:r>
              <a:rPr lang="tr-TR" sz="2000" dirty="0" smtClean="0">
                <a:solidFill>
                  <a:srgbClr val="0070C0"/>
                </a:solidFill>
              </a:rPr>
              <a:t>BEŞİNCİ </a:t>
            </a:r>
            <a:r>
              <a:rPr lang="tr-TR" sz="2000" dirty="0">
                <a:solidFill>
                  <a:srgbClr val="0070C0"/>
                </a:solidFill>
              </a:rPr>
              <a:t>BÖLÜM</a:t>
            </a:r>
            <a:br>
              <a:rPr lang="tr-TR" sz="2000" dirty="0">
                <a:solidFill>
                  <a:srgbClr val="0070C0"/>
                </a:solidFill>
              </a:rPr>
            </a:br>
            <a:r>
              <a:rPr lang="tr-TR" sz="2000" dirty="0" smtClean="0">
                <a:solidFill>
                  <a:srgbClr val="0070C0"/>
                </a:solidFill>
              </a:rPr>
              <a:t>İdari </a:t>
            </a:r>
            <a:r>
              <a:rPr lang="tr-TR" sz="2000" dirty="0">
                <a:solidFill>
                  <a:srgbClr val="0070C0"/>
                </a:solidFill>
              </a:rPr>
              <a:t>Para </a:t>
            </a:r>
            <a:r>
              <a:rPr lang="tr-TR" sz="2000" dirty="0" smtClean="0">
                <a:solidFill>
                  <a:srgbClr val="0070C0"/>
                </a:solidFill>
              </a:rPr>
              <a:t>Cezasının Uygulanması </a:t>
            </a:r>
            <a:r>
              <a:rPr lang="tr-TR" sz="2000" dirty="0">
                <a:solidFill>
                  <a:srgbClr val="0070C0"/>
                </a:solidFill>
              </a:rPr>
              <a:t>ve Kullanılması</a:t>
            </a:r>
          </a:p>
          <a:p>
            <a:pPr>
              <a:buNone/>
            </a:pPr>
            <a:endParaRPr lang="tr-TR" sz="2000" dirty="0" smtClean="0"/>
          </a:p>
        </p:txBody>
      </p:sp>
      <p:sp>
        <p:nvSpPr>
          <p:cNvPr id="30723" name="Text Box 3"/>
          <p:cNvSpPr txBox="1">
            <a:spLocks noChangeArrowheads="1"/>
          </p:cNvSpPr>
          <p:nvPr/>
        </p:nvSpPr>
        <p:spPr bwMode="auto">
          <a:xfrm>
            <a:off x="3032125" y="5699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tr-TR" sz="1800"/>
          </a:p>
        </p:txBody>
      </p:sp>
    </p:spTree>
    <p:extLst>
      <p:ext uri="{BB962C8B-B14F-4D97-AF65-F5344CB8AC3E}">
        <p14:creationId xmlns:p14="http://schemas.microsoft.com/office/powerpoint/2010/main" val="9629308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05955" y="1556792"/>
            <a:ext cx="849630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tr-TR" sz="2000" b="1" dirty="0"/>
              <a:t>MADDE 10 –</a:t>
            </a:r>
            <a:r>
              <a:rPr lang="tr-TR" sz="2000" dirty="0"/>
              <a:t> Aynı Yönetmeliğin 18 inci maddesinin ikinci fıkrası aşağıdaki şekilde değiştirilmiştir</a:t>
            </a:r>
            <a:r>
              <a:rPr lang="tr-TR" sz="2000" dirty="0" smtClean="0"/>
              <a:t>.</a:t>
            </a:r>
          </a:p>
          <a:p>
            <a:pPr>
              <a:buNone/>
            </a:pPr>
            <a:r>
              <a:rPr lang="tr-TR" sz="2000" dirty="0">
                <a:solidFill>
                  <a:srgbClr val="FF0000"/>
                </a:solidFill>
              </a:rPr>
              <a:t>(2) </a:t>
            </a:r>
            <a:r>
              <a:rPr lang="tr-TR" sz="2000" b="1" strike="sngStrike" dirty="0">
                <a:solidFill>
                  <a:srgbClr val="FF0000"/>
                </a:solidFill>
              </a:rPr>
              <a:t>Yönetmeliğin EK-1, EK-2, EK-3 cetvelleri </a:t>
            </a:r>
            <a:r>
              <a:rPr lang="tr-TR" sz="2000" dirty="0">
                <a:solidFill>
                  <a:srgbClr val="FF0000"/>
                </a:solidFill>
              </a:rPr>
              <a:t>dikkate alınarak komisyon tarafından hazırlanan rapor gereği için il müdürlüğüne gönderilir. Gelen rapor doğrultusunda il müdürünce ceza miktarı belirlenir ve idari yaptırım kararı, 11/2/1959 tarihli ve 7201 sayılı Tebligat Kanunu hükümlerine göre ilgiliye tebliğ edilir. Tebligat metninde idari yaptırım kararına karşı başvurulabilecek kanun yolu, mercii ve süresi açık bir şekilde belirtilir</a:t>
            </a:r>
            <a:r>
              <a:rPr lang="tr-TR" sz="2000" dirty="0" smtClean="0">
                <a:solidFill>
                  <a:srgbClr val="FF0000"/>
                </a:solidFill>
              </a:rPr>
              <a:t>.</a:t>
            </a:r>
          </a:p>
          <a:p>
            <a:pPr>
              <a:buNone/>
            </a:pPr>
            <a:endParaRPr lang="tr-TR" sz="2000" dirty="0">
              <a:solidFill>
                <a:srgbClr val="FF0000"/>
              </a:solidFill>
            </a:endParaRPr>
          </a:p>
          <a:p>
            <a:pPr>
              <a:buNone/>
            </a:pPr>
            <a:r>
              <a:rPr lang="tr-TR" sz="2000" dirty="0">
                <a:solidFill>
                  <a:srgbClr val="0070C0"/>
                </a:solidFill>
              </a:rPr>
              <a:t>“(2) </a:t>
            </a:r>
            <a:r>
              <a:rPr lang="tr-TR" sz="2000" b="1" u="sng" dirty="0">
                <a:solidFill>
                  <a:srgbClr val="0070C0"/>
                </a:solidFill>
              </a:rPr>
              <a:t>İzleme ve denetleme formları </a:t>
            </a:r>
            <a:r>
              <a:rPr lang="tr-TR" sz="2000" dirty="0">
                <a:solidFill>
                  <a:srgbClr val="0070C0"/>
                </a:solidFill>
              </a:rPr>
              <a:t>dikkate alınarak komisyon tarafından hazırlanan rapor, gereği için il müdürlüğüne gönderilir. Gelen rapor doğrultusunda il müdürünce ceza miktarı belirlenir ve idari yaptırım kararı, 11/2/1959 tarihli ve 7201 sayılı Tebligat Kanunu hükümlerine göre ilgiliye tebliğ edilir. Tebligat metninde idari yaptırım kararına karşı başvurulabilecek kanun yolu, mercii ve süresi açık bir şekilde belirtilir.”</a:t>
            </a:r>
          </a:p>
          <a:p>
            <a:pPr>
              <a:buNone/>
            </a:pPr>
            <a:endParaRPr lang="tr-TR" sz="2000" dirty="0" smtClean="0">
              <a:solidFill>
                <a:srgbClr val="FF0000"/>
              </a:solidFill>
            </a:endParaRPr>
          </a:p>
          <a:p>
            <a:pPr algn="ctr">
              <a:buNone/>
            </a:pPr>
            <a:endParaRPr lang="tr-TR" sz="2000" dirty="0"/>
          </a:p>
          <a:p>
            <a:pPr>
              <a:buNone/>
            </a:pPr>
            <a:endParaRPr lang="tr-TR" sz="2000" dirty="0" smtClean="0"/>
          </a:p>
        </p:txBody>
      </p:sp>
      <p:sp>
        <p:nvSpPr>
          <p:cNvPr id="30723" name="Text Box 3"/>
          <p:cNvSpPr txBox="1">
            <a:spLocks noChangeArrowheads="1"/>
          </p:cNvSpPr>
          <p:nvPr/>
        </p:nvSpPr>
        <p:spPr bwMode="auto">
          <a:xfrm>
            <a:off x="3032125" y="5699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tr-TR" sz="1800"/>
          </a:p>
        </p:txBody>
      </p:sp>
    </p:spTree>
    <p:extLst>
      <p:ext uri="{BB962C8B-B14F-4D97-AF65-F5344CB8AC3E}">
        <p14:creationId xmlns:p14="http://schemas.microsoft.com/office/powerpoint/2010/main" val="39178604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05955" y="1556792"/>
            <a:ext cx="8496300"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tr-TR" sz="2000" b="1" dirty="0"/>
              <a:t>MADDE 11 –</a:t>
            </a:r>
            <a:r>
              <a:rPr lang="tr-TR" sz="2000" dirty="0"/>
              <a:t> Aynı Yönetmeliğin 9 uncu maddesinin yedinci fıkrası, 17 </a:t>
            </a:r>
            <a:r>
              <a:rPr lang="tr-TR" sz="2000" dirty="0" err="1"/>
              <a:t>nci</a:t>
            </a:r>
            <a:r>
              <a:rPr lang="tr-TR" sz="2000" dirty="0"/>
              <a:t> maddesi ile Yönetmeliğin ekinde yer alan EK-1, EK-2 ve EK-3 yürürlükten kaldırılmıştır. </a:t>
            </a:r>
            <a:endParaRPr lang="tr-TR" sz="2000" dirty="0" smtClean="0"/>
          </a:p>
          <a:p>
            <a:pPr>
              <a:buNone/>
            </a:pPr>
            <a:r>
              <a:rPr lang="tr-TR" sz="2000" b="1" strike="sngStrike" dirty="0">
                <a:solidFill>
                  <a:srgbClr val="FF0000"/>
                </a:solidFill>
              </a:rPr>
              <a:t>(7) Komisyon kararlarında verilecek ek süre açıkça belirtilir.</a:t>
            </a:r>
          </a:p>
          <a:p>
            <a:pPr algn="ctr">
              <a:buNone/>
            </a:pPr>
            <a:endParaRPr lang="tr-TR" sz="2000" dirty="0" smtClean="0"/>
          </a:p>
          <a:p>
            <a:pPr>
              <a:buNone/>
            </a:pPr>
            <a:r>
              <a:rPr lang="tr-TR" sz="2000" b="1" strike="sngStrike" dirty="0">
                <a:solidFill>
                  <a:srgbClr val="FF0000"/>
                </a:solidFill>
              </a:rPr>
              <a:t>Ek süre verilmesi</a:t>
            </a:r>
          </a:p>
          <a:p>
            <a:pPr>
              <a:buNone/>
            </a:pPr>
            <a:r>
              <a:rPr lang="tr-TR" sz="2000" b="1" strike="sngStrike" dirty="0">
                <a:solidFill>
                  <a:srgbClr val="FF0000"/>
                </a:solidFill>
              </a:rPr>
              <a:t>MADDE 17 – (1) Komisyon yaptığı izleme ve denetleme sonucunda, talep üzerine veya resen ilgili belediye ve kamu kurum ve kuruluşları ile umuma açık hizmet veren her türlü yapı ve açık alan malikleri ile toplu taşıma araçlarının sahiplerine eksikleri tamamlaması için 7/7/2015 tarihine kadar uygun ek süre verebilir.</a:t>
            </a:r>
          </a:p>
          <a:p>
            <a:pPr algn="ctr">
              <a:buNone/>
            </a:pPr>
            <a:endParaRPr lang="tr-TR" sz="2000" dirty="0"/>
          </a:p>
          <a:p>
            <a:pPr>
              <a:buNone/>
            </a:pPr>
            <a:r>
              <a:rPr lang="tr-TR" sz="2000" b="1" strike="sngStrike" dirty="0">
                <a:solidFill>
                  <a:srgbClr val="FF0000"/>
                </a:solidFill>
              </a:rPr>
              <a:t>EK-1, EK-2 ve EK-3</a:t>
            </a:r>
          </a:p>
        </p:txBody>
      </p:sp>
      <p:sp>
        <p:nvSpPr>
          <p:cNvPr id="30723" name="Text Box 3"/>
          <p:cNvSpPr txBox="1">
            <a:spLocks noChangeArrowheads="1"/>
          </p:cNvSpPr>
          <p:nvPr/>
        </p:nvSpPr>
        <p:spPr bwMode="auto">
          <a:xfrm>
            <a:off x="3032125" y="5699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tr-TR" sz="1800"/>
          </a:p>
        </p:txBody>
      </p:sp>
    </p:spTree>
    <p:extLst>
      <p:ext uri="{BB962C8B-B14F-4D97-AF65-F5344CB8AC3E}">
        <p14:creationId xmlns:p14="http://schemas.microsoft.com/office/powerpoint/2010/main" val="30897781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691680" y="3021022"/>
            <a:ext cx="5378395"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tr-TR" sz="5400" b="1" cap="none" spc="0" dirty="0" smtClean="0">
                <a:ln w="11430"/>
                <a:solidFill>
                  <a:srgbClr val="FF0000"/>
                </a:solidFill>
                <a:effectLst>
                  <a:outerShdw blurRad="80000" dist="40000" dir="5040000" algn="tl">
                    <a:srgbClr val="000000">
                      <a:alpha val="30000"/>
                    </a:srgbClr>
                  </a:outerShdw>
                </a:effectLst>
              </a:rPr>
              <a:t>TEŞEKKÜRLER</a:t>
            </a:r>
            <a:endParaRPr lang="tr-TR" sz="5400" b="1" cap="none" spc="0" dirty="0">
              <a:ln w="11430"/>
              <a:solidFill>
                <a:srgbClr val="FF0000"/>
              </a:soli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3757334154"/>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46615" y="1700808"/>
            <a:ext cx="84963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indent="-342900" eaLnBrk="1" hangingPunct="1">
              <a:spcBef>
                <a:spcPct val="0"/>
              </a:spcBef>
              <a:buFontTx/>
              <a:buChar char="-"/>
            </a:pPr>
            <a:r>
              <a:rPr lang="tr-TR" altLang="tr-TR" sz="2400" dirty="0" smtClean="0">
                <a:solidFill>
                  <a:srgbClr val="000000"/>
                </a:solidFill>
                <a:latin typeface="Tahoma" pitchFamily="34" charset="0"/>
                <a:cs typeface="Times New Roman" pitchFamily="18" charset="0"/>
              </a:rPr>
              <a:t>Komisyonlarımızın görev alanı 5378 sayılı Kanun ile belirlenmiştir. </a:t>
            </a:r>
            <a:r>
              <a:rPr lang="tr-TR" altLang="tr-TR" sz="2400" b="1" dirty="0" smtClean="0">
                <a:solidFill>
                  <a:srgbClr val="000000"/>
                </a:solidFill>
                <a:latin typeface="Tahoma" pitchFamily="34" charset="0"/>
                <a:cs typeface="Times New Roman" pitchFamily="18" charset="0"/>
              </a:rPr>
              <a:t>634 sayılı Kat Mülkiyeti Kanunu kapsamına giren konutlar görev alanında değildir.</a:t>
            </a:r>
          </a:p>
        </p:txBody>
      </p:sp>
      <p:sp>
        <p:nvSpPr>
          <p:cNvPr id="30723" name="Text Box 3"/>
          <p:cNvSpPr txBox="1">
            <a:spLocks noChangeArrowheads="1"/>
          </p:cNvSpPr>
          <p:nvPr/>
        </p:nvSpPr>
        <p:spPr bwMode="auto">
          <a:xfrm>
            <a:off x="3032125" y="5699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tr-TR" sz="1800"/>
          </a:p>
        </p:txBody>
      </p:sp>
    </p:spTree>
    <p:extLst>
      <p:ext uri="{BB962C8B-B14F-4D97-AF65-F5344CB8AC3E}">
        <p14:creationId xmlns:p14="http://schemas.microsoft.com/office/powerpoint/2010/main" val="1385723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nvGraphicFramePr>
        <p:xfrm>
          <a:off x="1331640" y="260648"/>
          <a:ext cx="6936432" cy="4696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ikdörtgen 4"/>
          <p:cNvSpPr/>
          <p:nvPr/>
        </p:nvSpPr>
        <p:spPr>
          <a:xfrm>
            <a:off x="5795963" y="5013325"/>
            <a:ext cx="1728787" cy="1439863"/>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tr-TR" dirty="0"/>
              <a:t>BAŞVURU VEYA RESEN</a:t>
            </a:r>
          </a:p>
        </p:txBody>
      </p:sp>
      <p:sp>
        <p:nvSpPr>
          <p:cNvPr id="6" name="Dikdörtgen 5"/>
          <p:cNvSpPr/>
          <p:nvPr/>
        </p:nvSpPr>
        <p:spPr>
          <a:xfrm>
            <a:off x="2051050" y="5013325"/>
            <a:ext cx="1728788" cy="1439863"/>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tr-TR" dirty="0"/>
              <a:t>İZLEME VE DENETLEME PROGRAMI</a:t>
            </a:r>
          </a:p>
        </p:txBody>
      </p:sp>
      <p:sp>
        <p:nvSpPr>
          <p:cNvPr id="31749" name="Metin kutusu 1"/>
          <p:cNvSpPr txBox="1">
            <a:spLocks noChangeArrowheads="1"/>
          </p:cNvSpPr>
          <p:nvPr/>
        </p:nvSpPr>
        <p:spPr bwMode="auto">
          <a:xfrm>
            <a:off x="371616" y="206375"/>
            <a:ext cx="25288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tr-TR" altLang="tr-TR" sz="2400" b="1" dirty="0"/>
              <a:t>Denetim Süreci;</a:t>
            </a:r>
          </a:p>
        </p:txBody>
      </p:sp>
    </p:spTree>
    <p:extLst>
      <p:ext uri="{BB962C8B-B14F-4D97-AF65-F5344CB8AC3E}">
        <p14:creationId xmlns:p14="http://schemas.microsoft.com/office/powerpoint/2010/main" val="38565228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0" presetClass="path" presetSubtype="0" accel="50000" decel="50000" fill="hold" grpId="1" nodeType="clickEffect">
                                  <p:stCondLst>
                                    <p:cond delay="0"/>
                                  </p:stCondLst>
                                  <p:childTnLst>
                                    <p:animMotion origin="layout" path="M 0 0 C -0.01458 -0.00393 -0.02934 -0.01319 -0.04167 -0.02407 C -0.04705 -0.02893 -0.04965 -0.03727 -0.05278 -0.04444 C -0.06493 -0.07291 -0.06736 -0.10671 -0.06944 -0.13889 C -0.06823 -0.16782 -0.06753 -0.18866 -0.05972 -0.21481 C -0.05816 -0.21991 -0.0559 -0.23634 -0.05278 -0.24259 C -0.05087 -0.24629 -0.04722 -0.2537 -0.04722 -0.2537 C -0.04497 -0.26574 -0.03924 -0.27291 -0.03611 -0.28518 C -0.03247 -0.29953 -0.03542 -0.29352 -0.02778 -0.3037 C -0.02552 -0.3125 -0.02257 -0.31528 -0.01806 -0.32222 C -0.01424 -0.32801 -0.01094 -0.33541 -0.00694 -0.34074 C 0.01736 -0.37315 0.05469 -0.37407 0.08611 -0.37407 " pathEditMode="relative" ptsTypes="fffffffffffA">
                                      <p:cBhvr>
                                        <p:cTn id="18" dur="2000" fill="hold"/>
                                        <p:tgtEl>
                                          <p:spTgt spid="6"/>
                                        </p:tgtEl>
                                        <p:attrNameLst>
                                          <p:attrName>ppt_x</p:attrName>
                                          <p:attrName>ppt_y</p:attrName>
                                        </p:attrNameLst>
                                      </p:cBhvr>
                                    </p:animMotion>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anim calcmode="lin" valueType="num">
                                      <p:cBhvr>
                                        <p:cTn id="24" dur="1000" fill="hold"/>
                                        <p:tgtEl>
                                          <p:spTgt spid="5"/>
                                        </p:tgtEl>
                                        <p:attrNameLst>
                                          <p:attrName>ppt_x</p:attrName>
                                        </p:attrNameLst>
                                      </p:cBhvr>
                                      <p:tavLst>
                                        <p:tav tm="0">
                                          <p:val>
                                            <p:strVal val="#ppt_x"/>
                                          </p:val>
                                        </p:tav>
                                        <p:tav tm="100000">
                                          <p:val>
                                            <p:strVal val="#ppt_x"/>
                                          </p:val>
                                        </p:tav>
                                      </p:tavLst>
                                    </p:anim>
                                    <p:anim calcmode="lin" valueType="num">
                                      <p:cBhvr>
                                        <p:cTn id="2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0" presetClass="path" presetSubtype="0" accel="50000" decel="50000" fill="hold" grpId="1" nodeType="clickEffect">
                                  <p:stCondLst>
                                    <p:cond delay="0"/>
                                  </p:stCondLst>
                                  <p:childTnLst>
                                    <p:animMotion origin="layout" path="M 0.06858 0.01042 C 0.07292 0.00764 0.07621 0.00417 0.07969 0.00046 C 0.08264 -0.00278 0.08802 -0.00926 0.08802 -0.00903 C 0.09132 -0.01782 0.09479 -0.02593 0.10052 -0.03357 C 0.10503 -0.05347 0.10278 -0.07732 0.09219 -0.09583 C 0.0875 -0.1169 0.07239 -0.14259 0.05191 -0.15463 C 0.04896 -0.15857 0.0467 -0.16296 0.04358 -0.16667 C 0.0368 -0.175 0.02448 -0.17986 0.0158 -0.18634 C 0.00121 -0.19699 -0.01563 -0.20532 -0.0342 -0.20949 C -0.04618 -0.21644 -0.06979 -0.21944 -0.0842 -0.22037 C -0.09757 -0.22014 -0.11111 -0.22014 -0.12448 -0.21921 C -0.13386 -0.21875 -0.1434 -0.21088 -0.15226 -0.20833 C -0.15781 -0.20347 -0.16406 -0.20208 -0.17031 -0.19861 C -0.17118 -0.19722 -0.17309 -0.19491 -0.17309 -0.19468 " pathEditMode="relative" rAng="0" ptsTypes="fffffffffffffA">
                                      <p:cBhvr>
                                        <p:cTn id="29" dur="2000" fill="hold"/>
                                        <p:tgtEl>
                                          <p:spTgt spid="5"/>
                                        </p:tgtEl>
                                        <p:attrNameLst>
                                          <p:attrName>ppt_x</p:attrName>
                                          <p:attrName>ppt_y</p:attrName>
                                        </p:attrNameLst>
                                      </p:cBhvr>
                                      <p:rCtr x="-10260" y="-1155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5" grpId="1" animBg="1"/>
      <p:bldP spid="6" grpId="0" animBg="1"/>
      <p:bldP spid="6"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323528" y="1052736"/>
            <a:ext cx="849630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tr-TR" altLang="tr-TR" b="1" dirty="0" smtClean="0">
              <a:solidFill>
                <a:schemeClr val="accent2"/>
              </a:solidFill>
              <a:latin typeface="Tahoma" pitchFamily="34" charset="0"/>
              <a:cs typeface="Arial" charset="0"/>
            </a:endParaRPr>
          </a:p>
          <a:p>
            <a:pPr marL="342900" indent="-342900" eaLnBrk="1" hangingPunct="1">
              <a:spcBef>
                <a:spcPct val="0"/>
              </a:spcBef>
              <a:buFontTx/>
              <a:buChar char="-"/>
            </a:pPr>
            <a:r>
              <a:rPr lang="tr-TR" altLang="tr-TR" sz="2000" b="1" dirty="0" smtClean="0">
                <a:solidFill>
                  <a:srgbClr val="000000"/>
                </a:solidFill>
                <a:latin typeface="Tahoma" pitchFamily="34" charset="0"/>
                <a:cs typeface="Times New Roman" pitchFamily="18" charset="0"/>
              </a:rPr>
              <a:t>3194 sayılı İmar Kanununun; </a:t>
            </a:r>
          </a:p>
          <a:p>
            <a:pPr eaLnBrk="1" hangingPunct="1">
              <a:spcBef>
                <a:spcPct val="0"/>
              </a:spcBef>
              <a:buNone/>
            </a:pPr>
            <a:endParaRPr lang="tr-TR" altLang="tr-TR" sz="2000" dirty="0">
              <a:solidFill>
                <a:srgbClr val="000000"/>
              </a:solidFill>
              <a:latin typeface="Tahoma" pitchFamily="34" charset="0"/>
              <a:cs typeface="Times New Roman" pitchFamily="18" charset="0"/>
            </a:endParaRPr>
          </a:p>
          <a:p>
            <a:pPr eaLnBrk="1" hangingPunct="1">
              <a:spcBef>
                <a:spcPct val="0"/>
              </a:spcBef>
              <a:buNone/>
            </a:pPr>
            <a:r>
              <a:rPr lang="tr-TR" altLang="tr-TR" sz="2000" dirty="0" smtClean="0">
                <a:solidFill>
                  <a:srgbClr val="000000"/>
                </a:solidFill>
                <a:latin typeface="Tahoma" pitchFamily="34" charset="0"/>
                <a:cs typeface="Times New Roman" pitchFamily="18" charset="0"/>
              </a:rPr>
              <a:t>Ek </a:t>
            </a:r>
            <a:r>
              <a:rPr lang="tr-TR" altLang="tr-TR" sz="2000" dirty="0">
                <a:solidFill>
                  <a:srgbClr val="000000"/>
                </a:solidFill>
                <a:latin typeface="Tahoma" pitchFamily="34" charset="0"/>
                <a:cs typeface="Times New Roman" pitchFamily="18" charset="0"/>
              </a:rPr>
              <a:t>Madde 1 – (Ek : </a:t>
            </a:r>
            <a:r>
              <a:rPr lang="tr-TR" altLang="tr-TR" sz="2000" b="1" u="sng" dirty="0">
                <a:solidFill>
                  <a:srgbClr val="000000"/>
                </a:solidFill>
                <a:latin typeface="Tahoma" pitchFamily="34" charset="0"/>
                <a:cs typeface="Times New Roman" pitchFamily="18" charset="0"/>
              </a:rPr>
              <a:t>30/5/1997</a:t>
            </a:r>
            <a:r>
              <a:rPr lang="tr-TR" altLang="tr-TR" sz="2000" dirty="0">
                <a:solidFill>
                  <a:srgbClr val="000000"/>
                </a:solidFill>
                <a:latin typeface="Tahoma" pitchFamily="34" charset="0"/>
                <a:cs typeface="Times New Roman" pitchFamily="18" charset="0"/>
              </a:rPr>
              <a:t> - KHK - 572/1 </a:t>
            </a:r>
            <a:r>
              <a:rPr lang="tr-TR" altLang="tr-TR" sz="2000" dirty="0" err="1">
                <a:solidFill>
                  <a:srgbClr val="000000"/>
                </a:solidFill>
                <a:latin typeface="Tahoma" pitchFamily="34" charset="0"/>
                <a:cs typeface="Times New Roman" pitchFamily="18" charset="0"/>
              </a:rPr>
              <a:t>md.</a:t>
            </a:r>
            <a:r>
              <a:rPr lang="tr-TR" altLang="tr-TR" sz="2000" dirty="0">
                <a:solidFill>
                  <a:srgbClr val="000000"/>
                </a:solidFill>
                <a:latin typeface="Tahoma" pitchFamily="34" charset="0"/>
                <a:cs typeface="Times New Roman" pitchFamily="18" charset="0"/>
              </a:rPr>
              <a:t>) (1)</a:t>
            </a:r>
          </a:p>
          <a:p>
            <a:pPr eaLnBrk="1" hangingPunct="1">
              <a:spcBef>
                <a:spcPct val="0"/>
              </a:spcBef>
              <a:buNone/>
            </a:pPr>
            <a:r>
              <a:rPr lang="tr-TR" altLang="tr-TR" sz="2000" dirty="0" smtClean="0">
                <a:solidFill>
                  <a:srgbClr val="000000"/>
                </a:solidFill>
                <a:latin typeface="Tahoma" pitchFamily="34" charset="0"/>
                <a:cs typeface="Times New Roman" pitchFamily="18" charset="0"/>
              </a:rPr>
              <a:t>     ‘Fiziksel </a:t>
            </a:r>
            <a:r>
              <a:rPr lang="tr-TR" altLang="tr-TR" sz="2000" dirty="0">
                <a:solidFill>
                  <a:srgbClr val="000000"/>
                </a:solidFill>
                <a:latin typeface="Tahoma" pitchFamily="34" charset="0"/>
                <a:cs typeface="Times New Roman" pitchFamily="18" charset="0"/>
              </a:rPr>
              <a:t>çevrenin engelliler için ulaşılabilir ve yaşanılabilir kılınması için, imar planları ile </a:t>
            </a:r>
            <a:r>
              <a:rPr lang="tr-TR" altLang="tr-TR" sz="2000" dirty="0" err="1" smtClean="0">
                <a:solidFill>
                  <a:srgbClr val="000000"/>
                </a:solidFill>
                <a:latin typeface="Tahoma" pitchFamily="34" charset="0"/>
                <a:cs typeface="Times New Roman" pitchFamily="18" charset="0"/>
              </a:rPr>
              <a:t>kentsel,sosyal,teknik</a:t>
            </a:r>
            <a:r>
              <a:rPr lang="tr-TR" altLang="tr-TR" sz="2000" dirty="0" smtClean="0">
                <a:solidFill>
                  <a:srgbClr val="000000"/>
                </a:solidFill>
                <a:latin typeface="Tahoma" pitchFamily="34" charset="0"/>
                <a:cs typeface="Times New Roman" pitchFamily="18" charset="0"/>
              </a:rPr>
              <a:t> altyapı </a:t>
            </a:r>
            <a:r>
              <a:rPr lang="tr-TR" altLang="tr-TR" sz="2000" dirty="0">
                <a:solidFill>
                  <a:srgbClr val="000000"/>
                </a:solidFill>
                <a:latin typeface="Tahoma" pitchFamily="34" charset="0"/>
                <a:cs typeface="Times New Roman" pitchFamily="18" charset="0"/>
              </a:rPr>
              <a:t>alanlarında ve yapılarda, Türk Standartları Enstitüsünün ilgili standardına uyulması zorunludur</a:t>
            </a:r>
            <a:r>
              <a:rPr lang="tr-TR" altLang="tr-TR" sz="2000" dirty="0" smtClean="0">
                <a:solidFill>
                  <a:srgbClr val="000000"/>
                </a:solidFill>
                <a:latin typeface="Tahoma" pitchFamily="34" charset="0"/>
                <a:cs typeface="Times New Roman" pitchFamily="18" charset="0"/>
              </a:rPr>
              <a:t>.’</a:t>
            </a:r>
          </a:p>
          <a:p>
            <a:pPr eaLnBrk="1" hangingPunct="1">
              <a:spcBef>
                <a:spcPct val="0"/>
              </a:spcBef>
              <a:buNone/>
            </a:pPr>
            <a:endParaRPr lang="tr-TR" altLang="tr-TR" sz="2000" b="1" dirty="0">
              <a:solidFill>
                <a:srgbClr val="000000"/>
              </a:solidFill>
              <a:latin typeface="Tahoma" pitchFamily="34" charset="0"/>
              <a:cs typeface="Times New Roman" pitchFamily="18" charset="0"/>
            </a:endParaRPr>
          </a:p>
          <a:p>
            <a:pPr eaLnBrk="1" hangingPunct="1">
              <a:spcBef>
                <a:spcPct val="0"/>
              </a:spcBef>
              <a:buNone/>
            </a:pPr>
            <a:r>
              <a:rPr lang="tr-TR" altLang="tr-TR" b="1" dirty="0" smtClean="0">
                <a:solidFill>
                  <a:srgbClr val="000000"/>
                </a:solidFill>
                <a:latin typeface="Tahoma" pitchFamily="34" charset="0"/>
                <a:cs typeface="Times New Roman" pitchFamily="18" charset="0"/>
              </a:rPr>
              <a:t>- </a:t>
            </a:r>
            <a:r>
              <a:rPr lang="tr-TR" altLang="tr-TR" sz="2000" b="1" dirty="0">
                <a:solidFill>
                  <a:srgbClr val="000000"/>
                </a:solidFill>
                <a:latin typeface="Tahoma" pitchFamily="34" charset="0"/>
                <a:cs typeface="Times New Roman" pitchFamily="18" charset="0"/>
              </a:rPr>
              <a:t>Planlı Alanlar Tip İmar </a:t>
            </a:r>
            <a:r>
              <a:rPr lang="tr-TR" altLang="tr-TR" sz="2000" b="1" dirty="0" smtClean="0">
                <a:solidFill>
                  <a:srgbClr val="000000"/>
                </a:solidFill>
                <a:latin typeface="Tahoma" pitchFamily="34" charset="0"/>
                <a:cs typeface="Times New Roman" pitchFamily="18" charset="0"/>
              </a:rPr>
              <a:t>Yönetmeliğinin;</a:t>
            </a:r>
            <a:endParaRPr lang="tr-TR" altLang="tr-TR" sz="2000" b="1" dirty="0">
              <a:solidFill>
                <a:srgbClr val="000000"/>
              </a:solidFill>
              <a:latin typeface="Tahoma" pitchFamily="34" charset="0"/>
              <a:cs typeface="Times New Roman" pitchFamily="18" charset="0"/>
            </a:endParaRPr>
          </a:p>
          <a:p>
            <a:pPr fontAlgn="t">
              <a:buNone/>
            </a:pPr>
            <a:endParaRPr lang="tr-TR" sz="2000" dirty="0" smtClean="0">
              <a:solidFill>
                <a:srgbClr val="000000"/>
              </a:solidFill>
              <a:latin typeface="Tahoma" pitchFamily="34" charset="0"/>
              <a:cs typeface="Times New Roman" pitchFamily="18" charset="0"/>
            </a:endParaRPr>
          </a:p>
          <a:p>
            <a:pPr fontAlgn="t">
              <a:buNone/>
            </a:pPr>
            <a:r>
              <a:rPr lang="tr-TR" sz="2000" dirty="0" smtClean="0">
                <a:solidFill>
                  <a:srgbClr val="000000"/>
                </a:solidFill>
                <a:latin typeface="Tahoma" pitchFamily="34" charset="0"/>
                <a:cs typeface="Times New Roman" pitchFamily="18" charset="0"/>
              </a:rPr>
              <a:t>Bina </a:t>
            </a:r>
            <a:r>
              <a:rPr lang="tr-TR" sz="2000" dirty="0">
                <a:solidFill>
                  <a:srgbClr val="000000"/>
                </a:solidFill>
                <a:latin typeface="Tahoma" pitchFamily="34" charset="0"/>
                <a:cs typeface="Times New Roman" pitchFamily="18" charset="0"/>
              </a:rPr>
              <a:t>girişleri ve rampaları </a:t>
            </a:r>
            <a:endParaRPr lang="tr-TR" sz="2000" dirty="0" smtClean="0">
              <a:solidFill>
                <a:srgbClr val="000000"/>
              </a:solidFill>
              <a:latin typeface="Tahoma" pitchFamily="34" charset="0"/>
              <a:cs typeface="Times New Roman" pitchFamily="18" charset="0"/>
            </a:endParaRPr>
          </a:p>
          <a:p>
            <a:pPr fontAlgn="t">
              <a:buNone/>
            </a:pPr>
            <a:r>
              <a:rPr lang="tr-TR" sz="2000" dirty="0" smtClean="0">
                <a:solidFill>
                  <a:srgbClr val="000000"/>
                </a:solidFill>
                <a:latin typeface="Tahoma" pitchFamily="34" charset="0"/>
                <a:cs typeface="Times New Roman" pitchFamily="18" charset="0"/>
              </a:rPr>
              <a:t>Madde </a:t>
            </a:r>
            <a:r>
              <a:rPr lang="tr-TR" sz="2000" dirty="0">
                <a:solidFill>
                  <a:srgbClr val="000000"/>
                </a:solidFill>
                <a:latin typeface="Tahoma" pitchFamily="34" charset="0"/>
                <a:cs typeface="Times New Roman" pitchFamily="18" charset="0"/>
              </a:rPr>
              <a:t>26 – (Başlığıyla birlikte değişik:RG-1/6/2013-28664) </a:t>
            </a:r>
          </a:p>
          <a:p>
            <a:pPr fontAlgn="t">
              <a:buNone/>
            </a:pPr>
            <a:r>
              <a:rPr lang="tr-TR" sz="2000" dirty="0">
                <a:solidFill>
                  <a:srgbClr val="000000"/>
                </a:solidFill>
                <a:latin typeface="Tahoma" pitchFamily="34" charset="0"/>
                <a:cs typeface="Times New Roman" pitchFamily="18" charset="0"/>
              </a:rPr>
              <a:t> </a:t>
            </a:r>
            <a:r>
              <a:rPr lang="tr-TR" sz="2000" dirty="0" smtClean="0">
                <a:solidFill>
                  <a:srgbClr val="000000"/>
                </a:solidFill>
                <a:latin typeface="Tahoma" pitchFamily="34" charset="0"/>
                <a:cs typeface="Times New Roman" pitchFamily="18" charset="0"/>
              </a:rPr>
              <a:t>    ‘Binalarda </a:t>
            </a:r>
            <a:r>
              <a:rPr lang="tr-TR" sz="2000" dirty="0">
                <a:solidFill>
                  <a:srgbClr val="000000"/>
                </a:solidFill>
                <a:latin typeface="Tahoma" pitchFamily="34" charset="0"/>
                <a:cs typeface="Times New Roman" pitchFamily="18" charset="0"/>
              </a:rPr>
              <a:t>ve girişlerinde engellilerin erişimine yönelik TS 9111 Standardına uyulması zorunludur</a:t>
            </a:r>
            <a:r>
              <a:rPr lang="tr-TR" sz="2000" dirty="0" smtClean="0">
                <a:solidFill>
                  <a:srgbClr val="000000"/>
                </a:solidFill>
                <a:latin typeface="Tahoma" pitchFamily="34" charset="0"/>
                <a:cs typeface="Times New Roman" pitchFamily="18" charset="0"/>
              </a:rPr>
              <a:t>.’ </a:t>
            </a:r>
            <a:endParaRPr lang="tr-TR" sz="2000" dirty="0">
              <a:solidFill>
                <a:srgbClr val="000000"/>
              </a:solidFill>
              <a:latin typeface="Tahoma" pitchFamily="34" charset="0"/>
              <a:cs typeface="Times New Roman" pitchFamily="18" charset="0"/>
            </a:endParaRPr>
          </a:p>
          <a:p>
            <a:pPr eaLnBrk="1" hangingPunct="1">
              <a:spcBef>
                <a:spcPct val="0"/>
              </a:spcBef>
              <a:buNone/>
            </a:pPr>
            <a:endParaRPr lang="tr-TR" altLang="tr-TR" b="1" dirty="0">
              <a:solidFill>
                <a:srgbClr val="000000"/>
              </a:solidFill>
              <a:latin typeface="Tahoma" pitchFamily="34" charset="0"/>
              <a:cs typeface="Times New Roman" pitchFamily="18" charset="0"/>
            </a:endParaRPr>
          </a:p>
        </p:txBody>
      </p:sp>
      <p:sp>
        <p:nvSpPr>
          <p:cNvPr id="30723" name="Text Box 3"/>
          <p:cNvSpPr txBox="1">
            <a:spLocks noChangeArrowheads="1"/>
          </p:cNvSpPr>
          <p:nvPr/>
        </p:nvSpPr>
        <p:spPr bwMode="auto">
          <a:xfrm>
            <a:off x="3032125" y="5699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tr-TR" sz="1800"/>
          </a:p>
        </p:txBody>
      </p:sp>
    </p:spTree>
    <p:extLst>
      <p:ext uri="{BB962C8B-B14F-4D97-AF65-F5344CB8AC3E}">
        <p14:creationId xmlns:p14="http://schemas.microsoft.com/office/powerpoint/2010/main" val="393272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up 1"/>
          <p:cNvGrpSpPr>
            <a:grpSpLocks/>
          </p:cNvGrpSpPr>
          <p:nvPr/>
        </p:nvGrpSpPr>
        <p:grpSpPr bwMode="auto">
          <a:xfrm>
            <a:off x="2486025" y="2781300"/>
            <a:ext cx="2517775" cy="1357313"/>
            <a:chOff x="2539113" y="2554274"/>
            <a:chExt cx="1858205" cy="1858205"/>
          </a:xfrm>
        </p:grpSpPr>
        <p:sp>
          <p:nvSpPr>
            <p:cNvPr id="3" name="Oval 2"/>
            <p:cNvSpPr/>
            <p:nvPr/>
          </p:nvSpPr>
          <p:spPr>
            <a:xfrm>
              <a:off x="2539113" y="2554274"/>
              <a:ext cx="1858205" cy="1858205"/>
            </a:xfrm>
            <a:prstGeom prst="ellipse">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4" name="Oval 4"/>
            <p:cNvSpPr/>
            <p:nvPr/>
          </p:nvSpPr>
          <p:spPr>
            <a:xfrm>
              <a:off x="2810931" y="2825942"/>
              <a:ext cx="1314569" cy="1314869"/>
            </a:xfrm>
            <a:prstGeom prst="rect">
              <a:avLst/>
            </a:prstGeom>
          </p:spPr>
          <p:style>
            <a:lnRef idx="0">
              <a:scrgbClr r="0" g="0" b="0"/>
            </a:lnRef>
            <a:fillRef idx="0">
              <a:scrgbClr r="0" g="0" b="0"/>
            </a:fillRef>
            <a:effectRef idx="0">
              <a:scrgbClr r="0" g="0" b="0"/>
            </a:effectRef>
            <a:fontRef idx="minor">
              <a:schemeClr val="lt1"/>
            </a:fontRef>
          </p:style>
          <p:txBody>
            <a:bodyPr lIns="12700" tIns="12700" rIns="12700" bIns="12700" spcCol="1270" anchor="ctr"/>
            <a:lstStyle/>
            <a:p>
              <a:pPr algn="ctr" defTabSz="889000">
                <a:lnSpc>
                  <a:spcPct val="90000"/>
                </a:lnSpc>
                <a:spcAft>
                  <a:spcPct val="35000"/>
                </a:spcAft>
                <a:defRPr/>
              </a:pPr>
              <a:r>
                <a:rPr lang="tr-TR" sz="2000" dirty="0"/>
                <a:t>Uygulama projeleri hazırlanmalı</a:t>
              </a:r>
            </a:p>
          </p:txBody>
        </p:sp>
      </p:grpSp>
      <p:grpSp>
        <p:nvGrpSpPr>
          <p:cNvPr id="5" name="Grup 4"/>
          <p:cNvGrpSpPr>
            <a:grpSpLocks/>
          </p:cNvGrpSpPr>
          <p:nvPr/>
        </p:nvGrpSpPr>
        <p:grpSpPr bwMode="auto">
          <a:xfrm>
            <a:off x="5580063" y="1700213"/>
            <a:ext cx="3455987" cy="2284412"/>
            <a:chOff x="2539113" y="2554274"/>
            <a:chExt cx="1858205" cy="1858205"/>
          </a:xfrm>
        </p:grpSpPr>
        <p:sp>
          <p:nvSpPr>
            <p:cNvPr id="6" name="Oval 5"/>
            <p:cNvSpPr/>
            <p:nvPr/>
          </p:nvSpPr>
          <p:spPr>
            <a:xfrm>
              <a:off x="2539113" y="2554274"/>
              <a:ext cx="1858205" cy="1858205"/>
            </a:xfrm>
            <a:prstGeom prst="ellipse">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7" name="Oval 4"/>
            <p:cNvSpPr/>
            <p:nvPr/>
          </p:nvSpPr>
          <p:spPr>
            <a:xfrm>
              <a:off x="2811399" y="2826742"/>
              <a:ext cx="1313633" cy="1313270"/>
            </a:xfrm>
            <a:prstGeom prst="rect">
              <a:avLst/>
            </a:prstGeom>
          </p:spPr>
          <p:style>
            <a:lnRef idx="0">
              <a:scrgbClr r="0" g="0" b="0"/>
            </a:lnRef>
            <a:fillRef idx="0">
              <a:scrgbClr r="0" g="0" b="0"/>
            </a:fillRef>
            <a:effectRef idx="0">
              <a:scrgbClr r="0" g="0" b="0"/>
            </a:effectRef>
            <a:fontRef idx="minor">
              <a:schemeClr val="lt1"/>
            </a:fontRef>
          </p:style>
          <p:txBody>
            <a:bodyPr lIns="12700" tIns="12700" rIns="12700" bIns="12700" spcCol="1270" anchor="ctr"/>
            <a:lstStyle/>
            <a:p>
              <a:pPr algn="ctr" defTabSz="889000">
                <a:lnSpc>
                  <a:spcPct val="90000"/>
                </a:lnSpc>
                <a:spcAft>
                  <a:spcPct val="35000"/>
                </a:spcAft>
                <a:defRPr/>
              </a:pPr>
              <a:r>
                <a:rPr lang="tr-TR" sz="2000" dirty="0"/>
                <a:t>Yeni tasarımlar erişilebilirlik </a:t>
              </a:r>
              <a:r>
                <a:rPr lang="tr-TR" sz="2000" dirty="0" err="1"/>
                <a:t>standardlarına</a:t>
              </a:r>
              <a:r>
                <a:rPr lang="tr-TR" sz="2000" dirty="0"/>
                <a:t> uygun yapılmalı </a:t>
              </a:r>
            </a:p>
          </p:txBody>
        </p:sp>
      </p:grpSp>
      <p:grpSp>
        <p:nvGrpSpPr>
          <p:cNvPr id="8" name="Grup 7"/>
          <p:cNvGrpSpPr>
            <a:grpSpLocks/>
          </p:cNvGrpSpPr>
          <p:nvPr/>
        </p:nvGrpSpPr>
        <p:grpSpPr bwMode="auto">
          <a:xfrm>
            <a:off x="611188" y="714375"/>
            <a:ext cx="3321050" cy="2282825"/>
            <a:chOff x="2539113" y="2554274"/>
            <a:chExt cx="1858205" cy="1858205"/>
          </a:xfrm>
        </p:grpSpPr>
        <p:sp>
          <p:nvSpPr>
            <p:cNvPr id="9" name="Oval 8"/>
            <p:cNvSpPr/>
            <p:nvPr/>
          </p:nvSpPr>
          <p:spPr>
            <a:xfrm>
              <a:off x="2539113" y="2554274"/>
              <a:ext cx="1858205" cy="1858205"/>
            </a:xfrm>
            <a:prstGeom prst="ellipse">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10" name="Oval 4"/>
            <p:cNvSpPr/>
            <p:nvPr/>
          </p:nvSpPr>
          <p:spPr>
            <a:xfrm>
              <a:off x="2810915" y="2826932"/>
              <a:ext cx="1314600" cy="1312890"/>
            </a:xfrm>
            <a:prstGeom prst="rect">
              <a:avLst/>
            </a:prstGeom>
          </p:spPr>
          <p:style>
            <a:lnRef idx="0">
              <a:scrgbClr r="0" g="0" b="0"/>
            </a:lnRef>
            <a:fillRef idx="0">
              <a:scrgbClr r="0" g="0" b="0"/>
            </a:fillRef>
            <a:effectRef idx="0">
              <a:scrgbClr r="0" g="0" b="0"/>
            </a:effectRef>
            <a:fontRef idx="minor">
              <a:schemeClr val="lt1"/>
            </a:fontRef>
          </p:style>
          <p:txBody>
            <a:bodyPr lIns="12700" tIns="12700" rIns="12700" bIns="12700" spcCol="1270" anchor="ctr"/>
            <a:lstStyle/>
            <a:p>
              <a:pPr algn="ctr" defTabSz="889000">
                <a:lnSpc>
                  <a:spcPct val="90000"/>
                </a:lnSpc>
                <a:spcAft>
                  <a:spcPct val="35000"/>
                </a:spcAft>
                <a:defRPr/>
              </a:pPr>
              <a:r>
                <a:rPr lang="tr-TR" sz="2000" dirty="0"/>
                <a:t>İzleme ve Denetleme Yönetmeliği Formları kullanılarak mevcut durum tespiti ile engeller belirlenmeli</a:t>
              </a:r>
            </a:p>
          </p:txBody>
        </p:sp>
      </p:grpSp>
      <p:sp>
        <p:nvSpPr>
          <p:cNvPr id="70661" name="Metin kutusu 1"/>
          <p:cNvSpPr txBox="1">
            <a:spLocks noChangeArrowheads="1"/>
          </p:cNvSpPr>
          <p:nvPr/>
        </p:nvSpPr>
        <p:spPr bwMode="auto">
          <a:xfrm>
            <a:off x="292100" y="314325"/>
            <a:ext cx="39592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tr-TR" altLang="tr-TR" sz="1800" b="1">
                <a:latin typeface="Tahoma" pitchFamily="34" charset="0"/>
                <a:cs typeface="Tahoma" pitchFamily="34" charset="0"/>
              </a:rPr>
              <a:t>MEVCUT YAPILI ÇEVREDE;</a:t>
            </a:r>
          </a:p>
        </p:txBody>
      </p:sp>
      <p:sp>
        <p:nvSpPr>
          <p:cNvPr id="12" name="Metin kutusu 1"/>
          <p:cNvSpPr txBox="1">
            <a:spLocks noChangeArrowheads="1"/>
          </p:cNvSpPr>
          <p:nvPr/>
        </p:nvSpPr>
        <p:spPr bwMode="auto">
          <a:xfrm>
            <a:off x="5149850" y="1268413"/>
            <a:ext cx="39592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tr-TR" altLang="tr-TR" sz="1800" b="1">
                <a:latin typeface="Tahoma" pitchFamily="34" charset="0"/>
                <a:cs typeface="Tahoma" pitchFamily="34" charset="0"/>
              </a:rPr>
              <a:t>YENİ İNŞAAT VE İMALATLARDA;</a:t>
            </a:r>
          </a:p>
        </p:txBody>
      </p:sp>
      <p:grpSp>
        <p:nvGrpSpPr>
          <p:cNvPr id="13" name="Grup 12"/>
          <p:cNvGrpSpPr>
            <a:grpSpLocks/>
          </p:cNvGrpSpPr>
          <p:nvPr/>
        </p:nvGrpSpPr>
        <p:grpSpPr bwMode="auto">
          <a:xfrm>
            <a:off x="755650" y="3943350"/>
            <a:ext cx="2774950" cy="1244600"/>
            <a:chOff x="2539113" y="2554274"/>
            <a:chExt cx="1858205" cy="1858205"/>
          </a:xfrm>
        </p:grpSpPr>
        <p:sp>
          <p:nvSpPr>
            <p:cNvPr id="14" name="Oval 13"/>
            <p:cNvSpPr/>
            <p:nvPr/>
          </p:nvSpPr>
          <p:spPr>
            <a:xfrm>
              <a:off x="2539113" y="2554274"/>
              <a:ext cx="1858205" cy="1858205"/>
            </a:xfrm>
            <a:prstGeom prst="ellipse">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15" name="Oval 4"/>
            <p:cNvSpPr/>
            <p:nvPr/>
          </p:nvSpPr>
          <p:spPr>
            <a:xfrm>
              <a:off x="2811253" y="2826843"/>
              <a:ext cx="1313925" cy="1313068"/>
            </a:xfrm>
            <a:prstGeom prst="rect">
              <a:avLst/>
            </a:prstGeom>
          </p:spPr>
          <p:style>
            <a:lnRef idx="0">
              <a:scrgbClr r="0" g="0" b="0"/>
            </a:lnRef>
            <a:fillRef idx="0">
              <a:scrgbClr r="0" g="0" b="0"/>
            </a:fillRef>
            <a:effectRef idx="0">
              <a:scrgbClr r="0" g="0" b="0"/>
            </a:effectRef>
            <a:fontRef idx="minor">
              <a:schemeClr val="lt1"/>
            </a:fontRef>
          </p:style>
          <p:txBody>
            <a:bodyPr lIns="12700" tIns="12700" rIns="12700" bIns="12700" spcCol="1270" anchor="ctr"/>
            <a:lstStyle/>
            <a:p>
              <a:pPr algn="ctr" defTabSz="889000">
                <a:lnSpc>
                  <a:spcPct val="90000"/>
                </a:lnSpc>
                <a:spcAft>
                  <a:spcPct val="35000"/>
                </a:spcAft>
                <a:defRPr/>
              </a:pPr>
              <a:r>
                <a:rPr lang="tr-TR" sz="2000" dirty="0"/>
                <a:t>Keşif çıkarılarak maliyet belirlenmeli</a:t>
              </a:r>
            </a:p>
          </p:txBody>
        </p:sp>
      </p:grpSp>
      <p:grpSp>
        <p:nvGrpSpPr>
          <p:cNvPr id="19" name="Grup 18"/>
          <p:cNvGrpSpPr>
            <a:grpSpLocks/>
          </p:cNvGrpSpPr>
          <p:nvPr/>
        </p:nvGrpSpPr>
        <p:grpSpPr bwMode="auto">
          <a:xfrm>
            <a:off x="3429000" y="4508500"/>
            <a:ext cx="2151063" cy="1223963"/>
            <a:chOff x="2539113" y="2554274"/>
            <a:chExt cx="1858205" cy="1858205"/>
          </a:xfrm>
        </p:grpSpPr>
        <p:sp>
          <p:nvSpPr>
            <p:cNvPr id="20" name="Oval 19"/>
            <p:cNvSpPr/>
            <p:nvPr/>
          </p:nvSpPr>
          <p:spPr>
            <a:xfrm>
              <a:off x="2539113" y="2554274"/>
              <a:ext cx="1858205" cy="1858205"/>
            </a:xfrm>
            <a:prstGeom prst="ellipse">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a:lstStyle/>
            <a:p>
              <a:pPr algn="ctr">
                <a:defRPr/>
              </a:pPr>
              <a:r>
                <a:rPr lang="tr-TR" sz="2000" dirty="0"/>
                <a:t>Ödenek sağlanmalı</a:t>
              </a:r>
            </a:p>
          </p:txBody>
        </p:sp>
        <p:sp>
          <p:nvSpPr>
            <p:cNvPr id="21" name="Oval 4"/>
            <p:cNvSpPr/>
            <p:nvPr/>
          </p:nvSpPr>
          <p:spPr>
            <a:xfrm>
              <a:off x="2810644" y="2826619"/>
              <a:ext cx="1315143" cy="1313516"/>
            </a:xfrm>
            <a:prstGeom prst="rect">
              <a:avLst/>
            </a:prstGeom>
          </p:spPr>
          <p:style>
            <a:lnRef idx="0">
              <a:scrgbClr r="0" g="0" b="0"/>
            </a:lnRef>
            <a:fillRef idx="0">
              <a:scrgbClr r="0" g="0" b="0"/>
            </a:fillRef>
            <a:effectRef idx="0">
              <a:scrgbClr r="0" g="0" b="0"/>
            </a:effectRef>
            <a:fontRef idx="minor">
              <a:schemeClr val="lt1"/>
            </a:fontRef>
          </p:style>
          <p:txBody>
            <a:bodyPr lIns="12700" tIns="12700" rIns="12700" bIns="12700" spcCol="1270" anchor="ctr"/>
            <a:lstStyle/>
            <a:p>
              <a:pPr algn="ctr" defTabSz="889000">
                <a:lnSpc>
                  <a:spcPct val="90000"/>
                </a:lnSpc>
                <a:spcAft>
                  <a:spcPct val="35000"/>
                </a:spcAft>
                <a:defRPr/>
              </a:pPr>
              <a:endParaRPr lang="tr-TR" sz="2000" dirty="0"/>
            </a:p>
          </p:txBody>
        </p:sp>
      </p:grpSp>
      <p:grpSp>
        <p:nvGrpSpPr>
          <p:cNvPr id="22" name="Grup 21"/>
          <p:cNvGrpSpPr>
            <a:grpSpLocks/>
          </p:cNvGrpSpPr>
          <p:nvPr/>
        </p:nvGrpSpPr>
        <p:grpSpPr bwMode="auto">
          <a:xfrm>
            <a:off x="1239838" y="5445125"/>
            <a:ext cx="2151062" cy="1223963"/>
            <a:chOff x="2539113" y="2554274"/>
            <a:chExt cx="1858205" cy="1858205"/>
          </a:xfrm>
        </p:grpSpPr>
        <p:sp>
          <p:nvSpPr>
            <p:cNvPr id="23" name="Oval 22"/>
            <p:cNvSpPr/>
            <p:nvPr/>
          </p:nvSpPr>
          <p:spPr>
            <a:xfrm>
              <a:off x="2539113" y="2554274"/>
              <a:ext cx="1858205" cy="1858205"/>
            </a:xfrm>
            <a:prstGeom prst="ellipse">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a:lstStyle/>
            <a:p>
              <a:pPr algn="ctr">
                <a:defRPr/>
              </a:pPr>
              <a:r>
                <a:rPr lang="tr-TR" sz="2000" dirty="0"/>
                <a:t>Erişilebilirlik tadilatı yapılmalı </a:t>
              </a:r>
            </a:p>
          </p:txBody>
        </p:sp>
        <p:sp>
          <p:nvSpPr>
            <p:cNvPr id="24" name="Oval 4"/>
            <p:cNvSpPr/>
            <p:nvPr/>
          </p:nvSpPr>
          <p:spPr>
            <a:xfrm>
              <a:off x="2810644" y="2826619"/>
              <a:ext cx="1315143" cy="1313516"/>
            </a:xfrm>
            <a:prstGeom prst="rect">
              <a:avLst/>
            </a:prstGeom>
          </p:spPr>
          <p:style>
            <a:lnRef idx="0">
              <a:scrgbClr r="0" g="0" b="0"/>
            </a:lnRef>
            <a:fillRef idx="0">
              <a:scrgbClr r="0" g="0" b="0"/>
            </a:fillRef>
            <a:effectRef idx="0">
              <a:scrgbClr r="0" g="0" b="0"/>
            </a:effectRef>
            <a:fontRef idx="minor">
              <a:schemeClr val="lt1"/>
            </a:fontRef>
          </p:style>
          <p:txBody>
            <a:bodyPr lIns="12700" tIns="12700" rIns="12700" bIns="12700" spcCol="1270" anchor="ctr"/>
            <a:lstStyle/>
            <a:p>
              <a:pPr algn="ctr" defTabSz="889000">
                <a:lnSpc>
                  <a:spcPct val="90000"/>
                </a:lnSpc>
                <a:spcAft>
                  <a:spcPct val="35000"/>
                </a:spcAft>
                <a:defRPr/>
              </a:pPr>
              <a:endParaRPr lang="tr-TR" sz="2000" dirty="0"/>
            </a:p>
          </p:txBody>
        </p:sp>
      </p:grpSp>
      <p:grpSp>
        <p:nvGrpSpPr>
          <p:cNvPr id="26" name="Grup 25"/>
          <p:cNvGrpSpPr>
            <a:grpSpLocks/>
          </p:cNvGrpSpPr>
          <p:nvPr/>
        </p:nvGrpSpPr>
        <p:grpSpPr bwMode="auto">
          <a:xfrm>
            <a:off x="5743575" y="3573463"/>
            <a:ext cx="3455988" cy="2282825"/>
            <a:chOff x="2539113" y="2554274"/>
            <a:chExt cx="1858205" cy="1858205"/>
          </a:xfrm>
        </p:grpSpPr>
        <p:sp>
          <p:nvSpPr>
            <p:cNvPr id="27" name="Oval 26"/>
            <p:cNvSpPr/>
            <p:nvPr/>
          </p:nvSpPr>
          <p:spPr>
            <a:xfrm>
              <a:off x="2539113" y="2554274"/>
              <a:ext cx="1858205" cy="1858205"/>
            </a:xfrm>
            <a:prstGeom prst="ellipse">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8" name="Oval 4"/>
            <p:cNvSpPr/>
            <p:nvPr/>
          </p:nvSpPr>
          <p:spPr>
            <a:xfrm>
              <a:off x="2811400" y="2826931"/>
              <a:ext cx="1313632" cy="1312890"/>
            </a:xfrm>
            <a:prstGeom prst="rect">
              <a:avLst/>
            </a:prstGeom>
          </p:spPr>
          <p:style>
            <a:lnRef idx="0">
              <a:scrgbClr r="0" g="0" b="0"/>
            </a:lnRef>
            <a:fillRef idx="0">
              <a:scrgbClr r="0" g="0" b="0"/>
            </a:fillRef>
            <a:effectRef idx="0">
              <a:scrgbClr r="0" g="0" b="0"/>
            </a:effectRef>
            <a:fontRef idx="minor">
              <a:schemeClr val="lt1"/>
            </a:fontRef>
          </p:style>
          <p:txBody>
            <a:bodyPr lIns="12700" tIns="12700" rIns="12700" bIns="12700" spcCol="1270" anchor="ctr"/>
            <a:lstStyle/>
            <a:p>
              <a:pPr algn="ctr" defTabSz="889000">
                <a:lnSpc>
                  <a:spcPct val="90000"/>
                </a:lnSpc>
                <a:spcAft>
                  <a:spcPct val="35000"/>
                </a:spcAft>
                <a:defRPr/>
              </a:pPr>
              <a:r>
                <a:rPr lang="tr-TR" sz="2000" dirty="0"/>
                <a:t>Tüm onay aşamalarında </a:t>
              </a:r>
              <a:r>
                <a:rPr lang="tr-TR" sz="2000" dirty="0" err="1"/>
                <a:t>standardlara</a:t>
              </a:r>
              <a:r>
                <a:rPr lang="tr-TR" sz="2000" dirty="0"/>
                <a:t> uygunluk kontrol edilmeli</a:t>
              </a:r>
            </a:p>
          </p:txBody>
        </p:sp>
      </p:grpSp>
    </p:spTree>
    <p:extLst>
      <p:ext uri="{BB962C8B-B14F-4D97-AF65-F5344CB8AC3E}">
        <p14:creationId xmlns:p14="http://schemas.microsoft.com/office/powerpoint/2010/main" val="31199167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 calcmode="lin" valueType="num">
                                      <p:cBhvr>
                                        <p:cTn id="17" dur="1000" fill="hold"/>
                                        <p:tgtEl>
                                          <p:spTgt spid="2"/>
                                        </p:tgtEl>
                                        <p:attrNameLst>
                                          <p:attrName>style.rotation</p:attrName>
                                        </p:attrNameLst>
                                      </p:cBhvr>
                                      <p:tavLst>
                                        <p:tav tm="0">
                                          <p:val>
                                            <p:fltVal val="90"/>
                                          </p:val>
                                        </p:tav>
                                        <p:tav tm="100000">
                                          <p:val>
                                            <p:fltVal val="0"/>
                                          </p:val>
                                        </p:tav>
                                      </p:tavLst>
                                    </p:anim>
                                    <p:animEffect transition="in" filter="fade">
                                      <p:cBhvr>
                                        <p:cTn id="18" dur="1000"/>
                                        <p:tgtEl>
                                          <p:spTgt spid="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1000" fill="hold"/>
                                        <p:tgtEl>
                                          <p:spTgt spid="13"/>
                                        </p:tgtEl>
                                        <p:attrNameLst>
                                          <p:attrName>ppt_w</p:attrName>
                                        </p:attrNameLst>
                                      </p:cBhvr>
                                      <p:tavLst>
                                        <p:tav tm="0">
                                          <p:val>
                                            <p:fltVal val="0"/>
                                          </p:val>
                                        </p:tav>
                                        <p:tav tm="100000">
                                          <p:val>
                                            <p:strVal val="#ppt_w"/>
                                          </p:val>
                                        </p:tav>
                                      </p:tavLst>
                                    </p:anim>
                                    <p:anim calcmode="lin" valueType="num">
                                      <p:cBhvr>
                                        <p:cTn id="24" dur="1000" fill="hold"/>
                                        <p:tgtEl>
                                          <p:spTgt spid="13"/>
                                        </p:tgtEl>
                                        <p:attrNameLst>
                                          <p:attrName>ppt_h</p:attrName>
                                        </p:attrNameLst>
                                      </p:cBhvr>
                                      <p:tavLst>
                                        <p:tav tm="0">
                                          <p:val>
                                            <p:fltVal val="0"/>
                                          </p:val>
                                        </p:tav>
                                        <p:tav tm="100000">
                                          <p:val>
                                            <p:strVal val="#ppt_h"/>
                                          </p:val>
                                        </p:tav>
                                      </p:tavLst>
                                    </p:anim>
                                    <p:anim calcmode="lin" valueType="num">
                                      <p:cBhvr>
                                        <p:cTn id="25" dur="1000" fill="hold"/>
                                        <p:tgtEl>
                                          <p:spTgt spid="13"/>
                                        </p:tgtEl>
                                        <p:attrNameLst>
                                          <p:attrName>style.rotation</p:attrName>
                                        </p:attrNameLst>
                                      </p:cBhvr>
                                      <p:tavLst>
                                        <p:tav tm="0">
                                          <p:val>
                                            <p:fltVal val="90"/>
                                          </p:val>
                                        </p:tav>
                                        <p:tav tm="100000">
                                          <p:val>
                                            <p:fltVal val="0"/>
                                          </p:val>
                                        </p:tav>
                                      </p:tavLst>
                                    </p:anim>
                                    <p:animEffect transition="in" filter="fade">
                                      <p:cBhvr>
                                        <p:cTn id="26" dur="1000"/>
                                        <p:tgtEl>
                                          <p:spTgt spid="1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p:cTn id="31" dur="1000" fill="hold"/>
                                        <p:tgtEl>
                                          <p:spTgt spid="19"/>
                                        </p:tgtEl>
                                        <p:attrNameLst>
                                          <p:attrName>ppt_w</p:attrName>
                                        </p:attrNameLst>
                                      </p:cBhvr>
                                      <p:tavLst>
                                        <p:tav tm="0">
                                          <p:val>
                                            <p:fltVal val="0"/>
                                          </p:val>
                                        </p:tav>
                                        <p:tav tm="100000">
                                          <p:val>
                                            <p:strVal val="#ppt_w"/>
                                          </p:val>
                                        </p:tav>
                                      </p:tavLst>
                                    </p:anim>
                                    <p:anim calcmode="lin" valueType="num">
                                      <p:cBhvr>
                                        <p:cTn id="32" dur="1000" fill="hold"/>
                                        <p:tgtEl>
                                          <p:spTgt spid="19"/>
                                        </p:tgtEl>
                                        <p:attrNameLst>
                                          <p:attrName>ppt_h</p:attrName>
                                        </p:attrNameLst>
                                      </p:cBhvr>
                                      <p:tavLst>
                                        <p:tav tm="0">
                                          <p:val>
                                            <p:fltVal val="0"/>
                                          </p:val>
                                        </p:tav>
                                        <p:tav tm="100000">
                                          <p:val>
                                            <p:strVal val="#ppt_h"/>
                                          </p:val>
                                        </p:tav>
                                      </p:tavLst>
                                    </p:anim>
                                    <p:anim calcmode="lin" valueType="num">
                                      <p:cBhvr>
                                        <p:cTn id="33" dur="1000" fill="hold"/>
                                        <p:tgtEl>
                                          <p:spTgt spid="19"/>
                                        </p:tgtEl>
                                        <p:attrNameLst>
                                          <p:attrName>style.rotation</p:attrName>
                                        </p:attrNameLst>
                                      </p:cBhvr>
                                      <p:tavLst>
                                        <p:tav tm="0">
                                          <p:val>
                                            <p:fltVal val="90"/>
                                          </p:val>
                                        </p:tav>
                                        <p:tav tm="100000">
                                          <p:val>
                                            <p:fltVal val="0"/>
                                          </p:val>
                                        </p:tav>
                                      </p:tavLst>
                                    </p:anim>
                                    <p:animEffect transition="in" filter="fade">
                                      <p:cBhvr>
                                        <p:cTn id="34" dur="1000"/>
                                        <p:tgtEl>
                                          <p:spTgt spid="1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1" presetClass="entr" presetSubtype="0" fill="hold" nodeType="click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p:cTn id="39" dur="1000" fill="hold"/>
                                        <p:tgtEl>
                                          <p:spTgt spid="22"/>
                                        </p:tgtEl>
                                        <p:attrNameLst>
                                          <p:attrName>ppt_w</p:attrName>
                                        </p:attrNameLst>
                                      </p:cBhvr>
                                      <p:tavLst>
                                        <p:tav tm="0">
                                          <p:val>
                                            <p:fltVal val="0"/>
                                          </p:val>
                                        </p:tav>
                                        <p:tav tm="100000">
                                          <p:val>
                                            <p:strVal val="#ppt_w"/>
                                          </p:val>
                                        </p:tav>
                                      </p:tavLst>
                                    </p:anim>
                                    <p:anim calcmode="lin" valueType="num">
                                      <p:cBhvr>
                                        <p:cTn id="40" dur="1000" fill="hold"/>
                                        <p:tgtEl>
                                          <p:spTgt spid="22"/>
                                        </p:tgtEl>
                                        <p:attrNameLst>
                                          <p:attrName>ppt_h</p:attrName>
                                        </p:attrNameLst>
                                      </p:cBhvr>
                                      <p:tavLst>
                                        <p:tav tm="0">
                                          <p:val>
                                            <p:fltVal val="0"/>
                                          </p:val>
                                        </p:tav>
                                        <p:tav tm="100000">
                                          <p:val>
                                            <p:strVal val="#ppt_h"/>
                                          </p:val>
                                        </p:tav>
                                      </p:tavLst>
                                    </p:anim>
                                    <p:anim calcmode="lin" valueType="num">
                                      <p:cBhvr>
                                        <p:cTn id="41" dur="1000" fill="hold"/>
                                        <p:tgtEl>
                                          <p:spTgt spid="22"/>
                                        </p:tgtEl>
                                        <p:attrNameLst>
                                          <p:attrName>style.rotation</p:attrName>
                                        </p:attrNameLst>
                                      </p:cBhvr>
                                      <p:tavLst>
                                        <p:tav tm="0">
                                          <p:val>
                                            <p:fltVal val="90"/>
                                          </p:val>
                                        </p:tav>
                                        <p:tav tm="100000">
                                          <p:val>
                                            <p:fltVal val="0"/>
                                          </p:val>
                                        </p:tav>
                                      </p:tavLst>
                                    </p:anim>
                                    <p:animEffect transition="in" filter="fade">
                                      <p:cBhvr>
                                        <p:cTn id="42" dur="1000"/>
                                        <p:tgtEl>
                                          <p:spTgt spid="2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6" presetClass="entr" presetSubtype="0" fill="hold" nodeType="clickEffect">
                                  <p:stCondLst>
                                    <p:cond delay="0"/>
                                  </p:stCondLst>
                                  <p:childTnLst>
                                    <p:set>
                                      <p:cBhvr>
                                        <p:cTn id="50" dur="1" fill="hold">
                                          <p:stCondLst>
                                            <p:cond delay="0"/>
                                          </p:stCondLst>
                                        </p:cTn>
                                        <p:tgtEl>
                                          <p:spTgt spid="5"/>
                                        </p:tgtEl>
                                        <p:attrNameLst>
                                          <p:attrName>style.visibility</p:attrName>
                                        </p:attrNameLst>
                                      </p:cBhvr>
                                      <p:to>
                                        <p:strVal val="visible"/>
                                      </p:to>
                                    </p:set>
                                    <p:animEffect transition="in" filter="wipe(down)">
                                      <p:cBhvr>
                                        <p:cTn id="51" dur="580">
                                          <p:stCondLst>
                                            <p:cond delay="0"/>
                                          </p:stCondLst>
                                        </p:cTn>
                                        <p:tgtEl>
                                          <p:spTgt spid="5"/>
                                        </p:tgtEl>
                                      </p:cBhvr>
                                    </p:animEffect>
                                    <p:anim calcmode="lin" valueType="num">
                                      <p:cBhvr>
                                        <p:cTn id="5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57" dur="26">
                                          <p:stCondLst>
                                            <p:cond delay="650"/>
                                          </p:stCondLst>
                                        </p:cTn>
                                        <p:tgtEl>
                                          <p:spTgt spid="5"/>
                                        </p:tgtEl>
                                      </p:cBhvr>
                                      <p:to x="100000" y="60000"/>
                                    </p:animScale>
                                    <p:animScale>
                                      <p:cBhvr>
                                        <p:cTn id="58" dur="166" decel="50000">
                                          <p:stCondLst>
                                            <p:cond delay="676"/>
                                          </p:stCondLst>
                                        </p:cTn>
                                        <p:tgtEl>
                                          <p:spTgt spid="5"/>
                                        </p:tgtEl>
                                      </p:cBhvr>
                                      <p:to x="100000" y="100000"/>
                                    </p:animScale>
                                    <p:animScale>
                                      <p:cBhvr>
                                        <p:cTn id="59" dur="26">
                                          <p:stCondLst>
                                            <p:cond delay="1312"/>
                                          </p:stCondLst>
                                        </p:cTn>
                                        <p:tgtEl>
                                          <p:spTgt spid="5"/>
                                        </p:tgtEl>
                                      </p:cBhvr>
                                      <p:to x="100000" y="80000"/>
                                    </p:animScale>
                                    <p:animScale>
                                      <p:cBhvr>
                                        <p:cTn id="60" dur="166" decel="50000">
                                          <p:stCondLst>
                                            <p:cond delay="1338"/>
                                          </p:stCondLst>
                                        </p:cTn>
                                        <p:tgtEl>
                                          <p:spTgt spid="5"/>
                                        </p:tgtEl>
                                      </p:cBhvr>
                                      <p:to x="100000" y="100000"/>
                                    </p:animScale>
                                    <p:animScale>
                                      <p:cBhvr>
                                        <p:cTn id="61" dur="26">
                                          <p:stCondLst>
                                            <p:cond delay="1642"/>
                                          </p:stCondLst>
                                        </p:cTn>
                                        <p:tgtEl>
                                          <p:spTgt spid="5"/>
                                        </p:tgtEl>
                                      </p:cBhvr>
                                      <p:to x="100000" y="90000"/>
                                    </p:animScale>
                                    <p:animScale>
                                      <p:cBhvr>
                                        <p:cTn id="62" dur="166" decel="50000">
                                          <p:stCondLst>
                                            <p:cond delay="1668"/>
                                          </p:stCondLst>
                                        </p:cTn>
                                        <p:tgtEl>
                                          <p:spTgt spid="5"/>
                                        </p:tgtEl>
                                      </p:cBhvr>
                                      <p:to x="100000" y="100000"/>
                                    </p:animScale>
                                    <p:animScale>
                                      <p:cBhvr>
                                        <p:cTn id="63" dur="26">
                                          <p:stCondLst>
                                            <p:cond delay="1808"/>
                                          </p:stCondLst>
                                        </p:cTn>
                                        <p:tgtEl>
                                          <p:spTgt spid="5"/>
                                        </p:tgtEl>
                                      </p:cBhvr>
                                      <p:to x="100000" y="95000"/>
                                    </p:animScale>
                                    <p:animScale>
                                      <p:cBhvr>
                                        <p:cTn id="64" dur="166" decel="50000">
                                          <p:stCondLst>
                                            <p:cond delay="1834"/>
                                          </p:stCondLst>
                                        </p:cTn>
                                        <p:tgtEl>
                                          <p:spTgt spid="5"/>
                                        </p:tgtEl>
                                      </p:cBhvr>
                                      <p:to x="100000" y="100000"/>
                                    </p:animScale>
                                  </p:childTnLst>
                                </p:cTn>
                              </p:par>
                            </p:childTnLst>
                          </p:cTn>
                        </p:par>
                      </p:childTnLst>
                    </p:cTn>
                  </p:par>
                  <p:par>
                    <p:cTn id="65" fill="hold" nodeType="clickPar">
                      <p:stCondLst>
                        <p:cond delay="indefinite"/>
                      </p:stCondLst>
                      <p:childTnLst>
                        <p:par>
                          <p:cTn id="66" fill="hold" nodeType="withGroup">
                            <p:stCondLst>
                              <p:cond delay="0"/>
                            </p:stCondLst>
                            <p:childTnLst>
                              <p:par>
                                <p:cTn id="67" presetID="53" presetClass="entr" presetSubtype="16" fill="hold" nodeType="clickEffect">
                                  <p:stCondLst>
                                    <p:cond delay="0"/>
                                  </p:stCondLst>
                                  <p:childTnLst>
                                    <p:set>
                                      <p:cBhvr>
                                        <p:cTn id="68" dur="1" fill="hold">
                                          <p:stCondLst>
                                            <p:cond delay="0"/>
                                          </p:stCondLst>
                                        </p:cTn>
                                        <p:tgtEl>
                                          <p:spTgt spid="26"/>
                                        </p:tgtEl>
                                        <p:attrNameLst>
                                          <p:attrName>style.visibility</p:attrName>
                                        </p:attrNameLst>
                                      </p:cBhvr>
                                      <p:to>
                                        <p:strVal val="visible"/>
                                      </p:to>
                                    </p:set>
                                    <p:anim calcmode="lin" valueType="num">
                                      <p:cBhvr>
                                        <p:cTn id="69" dur="500" fill="hold"/>
                                        <p:tgtEl>
                                          <p:spTgt spid="26"/>
                                        </p:tgtEl>
                                        <p:attrNameLst>
                                          <p:attrName>ppt_w</p:attrName>
                                        </p:attrNameLst>
                                      </p:cBhvr>
                                      <p:tavLst>
                                        <p:tav tm="0">
                                          <p:val>
                                            <p:fltVal val="0"/>
                                          </p:val>
                                        </p:tav>
                                        <p:tav tm="100000">
                                          <p:val>
                                            <p:strVal val="#ppt_w"/>
                                          </p:val>
                                        </p:tav>
                                      </p:tavLst>
                                    </p:anim>
                                    <p:anim calcmode="lin" valueType="num">
                                      <p:cBhvr>
                                        <p:cTn id="70" dur="500" fill="hold"/>
                                        <p:tgtEl>
                                          <p:spTgt spid="26"/>
                                        </p:tgtEl>
                                        <p:attrNameLst>
                                          <p:attrName>ppt_h</p:attrName>
                                        </p:attrNameLst>
                                      </p:cBhvr>
                                      <p:tavLst>
                                        <p:tav tm="0">
                                          <p:val>
                                            <p:fltVal val="0"/>
                                          </p:val>
                                        </p:tav>
                                        <p:tav tm="100000">
                                          <p:val>
                                            <p:strVal val="#ppt_h"/>
                                          </p:val>
                                        </p:tav>
                                      </p:tavLst>
                                    </p:anim>
                                    <p:animEffect transition="in" filter="fade">
                                      <p:cBhvr>
                                        <p:cTn id="7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2727325" y="4175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tr-TR" sz="1800"/>
          </a:p>
        </p:txBody>
      </p:sp>
      <p:sp>
        <p:nvSpPr>
          <p:cNvPr id="72707" name="Text Box 3"/>
          <p:cNvSpPr txBox="1">
            <a:spLocks noChangeArrowheads="1"/>
          </p:cNvSpPr>
          <p:nvPr/>
        </p:nvSpPr>
        <p:spPr bwMode="auto">
          <a:xfrm>
            <a:off x="-21371" y="658583"/>
            <a:ext cx="9253538" cy="6814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indent="0" eaLnBrk="1" hangingPunct="1">
              <a:lnSpc>
                <a:spcPct val="80000"/>
              </a:lnSpc>
              <a:spcBef>
                <a:spcPct val="0"/>
              </a:spcBef>
              <a:buNone/>
            </a:pPr>
            <a:r>
              <a:rPr lang="tr-TR" altLang="tr-TR" sz="2100" b="1" dirty="0" smtClean="0">
                <a:solidFill>
                  <a:srgbClr val="FF0000"/>
                </a:solidFill>
              </a:rPr>
              <a:t>Ülkemizdeki erişilebilirlik standartları</a:t>
            </a:r>
          </a:p>
          <a:p>
            <a:pPr marL="0" indent="0" eaLnBrk="1" hangingPunct="1">
              <a:lnSpc>
                <a:spcPct val="80000"/>
              </a:lnSpc>
              <a:spcBef>
                <a:spcPct val="0"/>
              </a:spcBef>
              <a:buNone/>
            </a:pPr>
            <a:endParaRPr lang="tr-TR" altLang="tr-TR" sz="2100" b="1" dirty="0" smtClean="0"/>
          </a:p>
          <a:p>
            <a:pPr eaLnBrk="1" hangingPunct="1">
              <a:lnSpc>
                <a:spcPct val="80000"/>
              </a:lnSpc>
              <a:spcBef>
                <a:spcPct val="0"/>
              </a:spcBef>
              <a:buFontTx/>
              <a:buAutoNum type="arabicPeriod"/>
            </a:pPr>
            <a:r>
              <a:rPr lang="tr-TR" altLang="tr-TR" sz="2100" b="1" dirty="0" smtClean="0"/>
              <a:t>TS </a:t>
            </a:r>
            <a:r>
              <a:rPr lang="tr-TR" altLang="tr-TR" sz="2100" b="1" dirty="0"/>
              <a:t>9111 “Özürlüler ve Hareket Kısıtlılığı Bulunan Bireyler İçin Binalarda Ulaşılabilirlik Gerekleri</a:t>
            </a:r>
            <a:r>
              <a:rPr lang="tr-TR" altLang="tr-TR" sz="2100" dirty="0"/>
              <a:t>”</a:t>
            </a:r>
            <a:endParaRPr lang="tr-TR" altLang="tr-TR" sz="2100" b="1" dirty="0"/>
          </a:p>
          <a:p>
            <a:pPr eaLnBrk="1" hangingPunct="1">
              <a:lnSpc>
                <a:spcPct val="80000"/>
              </a:lnSpc>
              <a:spcBef>
                <a:spcPct val="0"/>
              </a:spcBef>
              <a:buFontTx/>
              <a:buNone/>
            </a:pPr>
            <a:endParaRPr lang="tr-TR" altLang="tr-TR" sz="2100" b="1" dirty="0" smtClean="0"/>
          </a:p>
          <a:p>
            <a:pPr eaLnBrk="1" hangingPunct="1">
              <a:lnSpc>
                <a:spcPct val="80000"/>
              </a:lnSpc>
              <a:spcBef>
                <a:spcPct val="0"/>
              </a:spcBef>
              <a:buFontTx/>
              <a:buNone/>
            </a:pPr>
            <a:r>
              <a:rPr lang="tr-TR" altLang="tr-TR" sz="2100" b="1" dirty="0" smtClean="0"/>
              <a:t>2</a:t>
            </a:r>
            <a:r>
              <a:rPr lang="tr-TR" altLang="tr-TR" sz="2100" b="1" dirty="0"/>
              <a:t>.</a:t>
            </a:r>
            <a:r>
              <a:rPr lang="tr-TR" altLang="tr-TR" sz="2100" dirty="0"/>
              <a:t> </a:t>
            </a:r>
            <a:r>
              <a:rPr lang="tr-TR" altLang="tr-TR" sz="2100" b="1" dirty="0"/>
              <a:t>TS 12576 “Kaldırım ve Yaya Geçitlerinde Ulaşılabilirlik İçin Yapısal Önlemler ve İşaretlemelerin Tasarım Kuralları”</a:t>
            </a:r>
          </a:p>
          <a:p>
            <a:pPr eaLnBrk="1" hangingPunct="1">
              <a:lnSpc>
                <a:spcPct val="80000"/>
              </a:lnSpc>
              <a:spcBef>
                <a:spcPct val="0"/>
              </a:spcBef>
              <a:buFontTx/>
              <a:buNone/>
            </a:pPr>
            <a:endParaRPr lang="tr-TR" altLang="tr-TR" sz="2100" b="1" dirty="0" smtClean="0"/>
          </a:p>
          <a:p>
            <a:pPr eaLnBrk="1" hangingPunct="1">
              <a:lnSpc>
                <a:spcPct val="80000"/>
              </a:lnSpc>
              <a:spcBef>
                <a:spcPct val="0"/>
              </a:spcBef>
              <a:buFontTx/>
              <a:buNone/>
            </a:pPr>
            <a:r>
              <a:rPr lang="tr-TR" altLang="tr-TR" sz="2100" b="1" dirty="0" smtClean="0"/>
              <a:t>3</a:t>
            </a:r>
            <a:r>
              <a:rPr lang="tr-TR" altLang="tr-TR" sz="2100" b="1" dirty="0"/>
              <a:t>.</a:t>
            </a:r>
            <a:r>
              <a:rPr lang="tr-TR" altLang="tr-TR" sz="2100" dirty="0"/>
              <a:t> </a:t>
            </a:r>
            <a:r>
              <a:rPr lang="tr-TR" altLang="tr-TR" sz="2100" b="1" dirty="0"/>
              <a:t>TS 12460 “Raylı Taşıma Sistemleri Bölüm 5: Özürlü ve Yaşlılar</a:t>
            </a:r>
          </a:p>
          <a:p>
            <a:pPr eaLnBrk="1" hangingPunct="1">
              <a:lnSpc>
                <a:spcPct val="80000"/>
              </a:lnSpc>
              <a:spcBef>
                <a:spcPct val="0"/>
              </a:spcBef>
              <a:buFontTx/>
              <a:buNone/>
            </a:pPr>
            <a:r>
              <a:rPr lang="tr-TR" altLang="tr-TR" sz="2100" b="1" dirty="0"/>
              <a:t>     İçin Tesislerde Tasarım Kuralları”</a:t>
            </a:r>
            <a:r>
              <a:rPr lang="tr-TR" altLang="tr-TR" sz="2100" dirty="0"/>
              <a:t> </a:t>
            </a:r>
          </a:p>
          <a:p>
            <a:pPr eaLnBrk="1" hangingPunct="1">
              <a:lnSpc>
                <a:spcPct val="80000"/>
              </a:lnSpc>
              <a:spcBef>
                <a:spcPct val="0"/>
              </a:spcBef>
              <a:buFontTx/>
              <a:buNone/>
            </a:pPr>
            <a:endParaRPr lang="tr-TR" altLang="tr-TR" sz="2100" dirty="0" smtClean="0"/>
          </a:p>
          <a:p>
            <a:pPr eaLnBrk="1" hangingPunct="1">
              <a:lnSpc>
                <a:spcPct val="80000"/>
              </a:lnSpc>
              <a:spcBef>
                <a:spcPct val="0"/>
              </a:spcBef>
              <a:buFontTx/>
              <a:buNone/>
            </a:pPr>
            <a:r>
              <a:rPr lang="tr-TR" altLang="tr-TR" sz="2100" b="1" dirty="0" smtClean="0"/>
              <a:t>4</a:t>
            </a:r>
            <a:r>
              <a:rPr lang="tr-TR" altLang="tr-TR" sz="2100" b="1" dirty="0"/>
              <a:t>.</a:t>
            </a:r>
            <a:r>
              <a:rPr lang="tr-TR" altLang="tr-TR" sz="2100" dirty="0"/>
              <a:t> </a:t>
            </a:r>
            <a:r>
              <a:rPr lang="tr-TR" altLang="tr-TR" sz="2100" b="1" dirty="0"/>
              <a:t>TS ISO 23599 “Görme Özürlü veya Az Görenler İçin Yardımcı Mamuller- Hissedilebilir Yürüme Yüzeyi İşaretleri” </a:t>
            </a:r>
          </a:p>
          <a:p>
            <a:pPr eaLnBrk="1" hangingPunct="1">
              <a:lnSpc>
                <a:spcPct val="80000"/>
              </a:lnSpc>
              <a:spcBef>
                <a:spcPct val="0"/>
              </a:spcBef>
              <a:buFontTx/>
              <a:buNone/>
            </a:pPr>
            <a:endParaRPr lang="tr-TR" altLang="tr-TR" sz="2100" b="1" dirty="0" smtClean="0"/>
          </a:p>
          <a:p>
            <a:pPr eaLnBrk="1" hangingPunct="1">
              <a:lnSpc>
                <a:spcPct val="80000"/>
              </a:lnSpc>
              <a:spcBef>
                <a:spcPct val="0"/>
              </a:spcBef>
              <a:buNone/>
            </a:pPr>
            <a:r>
              <a:rPr lang="tr-TR" altLang="tr-TR" sz="2100" b="1" dirty="0" smtClean="0"/>
              <a:t>5</a:t>
            </a:r>
            <a:r>
              <a:rPr lang="tr-TR" altLang="tr-TR" sz="2100" b="1" dirty="0"/>
              <a:t>. TS 13536 “TS ISO 23599’un Uygulanmasına Yönelik tamamlayıcı </a:t>
            </a:r>
            <a:r>
              <a:rPr lang="tr-TR" altLang="tr-TR" sz="2100" b="1" dirty="0" err="1"/>
              <a:t>Standard</a:t>
            </a:r>
            <a:r>
              <a:rPr lang="tr-TR" altLang="tr-TR" sz="2100" b="1" dirty="0"/>
              <a:t>”</a:t>
            </a:r>
          </a:p>
          <a:p>
            <a:pPr eaLnBrk="1" hangingPunct="1">
              <a:lnSpc>
                <a:spcPct val="80000"/>
              </a:lnSpc>
              <a:spcBef>
                <a:spcPct val="0"/>
              </a:spcBef>
              <a:buFontTx/>
              <a:buNone/>
            </a:pPr>
            <a:endParaRPr lang="tr-TR" altLang="tr-TR" sz="2100" b="1" dirty="0" smtClean="0"/>
          </a:p>
          <a:p>
            <a:pPr eaLnBrk="1" hangingPunct="1">
              <a:lnSpc>
                <a:spcPct val="80000"/>
              </a:lnSpc>
              <a:spcBef>
                <a:spcPct val="0"/>
              </a:spcBef>
              <a:buFontTx/>
              <a:buNone/>
            </a:pPr>
            <a:r>
              <a:rPr lang="tr-TR" altLang="tr-TR" sz="2100" b="1" dirty="0" smtClean="0"/>
              <a:t>6. ISO </a:t>
            </a:r>
            <a:r>
              <a:rPr lang="tr-TR" altLang="tr-TR" sz="2100" b="1" dirty="0"/>
              <a:t>23600 “Görme ve işitme özürlüler için yardımcı mamuller- </a:t>
            </a:r>
          </a:p>
          <a:p>
            <a:pPr eaLnBrk="1" hangingPunct="1">
              <a:lnSpc>
                <a:spcPct val="80000"/>
              </a:lnSpc>
              <a:spcBef>
                <a:spcPct val="0"/>
              </a:spcBef>
              <a:buFontTx/>
              <a:buNone/>
            </a:pPr>
            <a:r>
              <a:rPr lang="tr-TR" altLang="tr-TR" sz="2100" b="1" dirty="0"/>
              <a:t>    Yaya trafik ışıkları- Sesli ikazlar ve hissedilebilir yüzeyler”</a:t>
            </a:r>
          </a:p>
          <a:p>
            <a:pPr eaLnBrk="1" hangingPunct="1">
              <a:lnSpc>
                <a:spcPct val="80000"/>
              </a:lnSpc>
              <a:spcBef>
                <a:spcPct val="0"/>
              </a:spcBef>
              <a:buFontTx/>
              <a:buNone/>
            </a:pPr>
            <a:r>
              <a:rPr lang="tr-TR" altLang="tr-TR" sz="2100" b="1" dirty="0"/>
              <a:t> </a:t>
            </a:r>
          </a:p>
          <a:p>
            <a:pPr eaLnBrk="1" hangingPunct="1">
              <a:lnSpc>
                <a:spcPct val="80000"/>
              </a:lnSpc>
              <a:spcBef>
                <a:spcPct val="0"/>
              </a:spcBef>
              <a:buFontTx/>
              <a:buNone/>
            </a:pPr>
            <a:r>
              <a:rPr lang="tr-TR" altLang="tr-TR" sz="2100" b="1" dirty="0"/>
              <a:t>7. TS 13622 “Engelliler ve Hareket Kısıtlılığı Bulunan Kişiler İçin Toplu Taşıma Sistemlerinde Erişilebilirlik Gerekleri ” </a:t>
            </a:r>
          </a:p>
          <a:p>
            <a:pPr eaLnBrk="1" hangingPunct="1">
              <a:lnSpc>
                <a:spcPct val="80000"/>
              </a:lnSpc>
              <a:spcBef>
                <a:spcPct val="0"/>
              </a:spcBef>
              <a:buFontTx/>
              <a:buNone/>
            </a:pPr>
            <a:r>
              <a:rPr lang="tr-TR" altLang="tr-TR" sz="2100" b="1" dirty="0" smtClean="0">
                <a:solidFill>
                  <a:srgbClr val="FF0000"/>
                </a:solidFill>
              </a:rPr>
              <a:t>    </a:t>
            </a:r>
            <a:r>
              <a:rPr lang="tr-TR" altLang="tr-TR" sz="2100" b="1" dirty="0" err="1" smtClean="0">
                <a:solidFill>
                  <a:srgbClr val="FF0000"/>
                </a:solidFill>
              </a:rPr>
              <a:t>Standardlar</a:t>
            </a:r>
            <a:r>
              <a:rPr lang="tr-TR" altLang="tr-TR" sz="2100" b="1" dirty="0" smtClean="0">
                <a:solidFill>
                  <a:srgbClr val="FF0000"/>
                </a:solidFill>
              </a:rPr>
              <a:t> </a:t>
            </a:r>
            <a:r>
              <a:rPr lang="tr-TR" altLang="tr-TR" sz="2100" b="1" dirty="0">
                <a:solidFill>
                  <a:srgbClr val="FF0000"/>
                </a:solidFill>
              </a:rPr>
              <a:t>Türk </a:t>
            </a:r>
            <a:r>
              <a:rPr lang="tr-TR" altLang="tr-TR" sz="2100" b="1" dirty="0" err="1">
                <a:solidFill>
                  <a:srgbClr val="FF0000"/>
                </a:solidFill>
              </a:rPr>
              <a:t>Standardları</a:t>
            </a:r>
            <a:r>
              <a:rPr lang="tr-TR" altLang="tr-TR" sz="2100" b="1" dirty="0">
                <a:solidFill>
                  <a:srgbClr val="FF0000"/>
                </a:solidFill>
              </a:rPr>
              <a:t> Enstitüsü’nden temin edilmektedir.</a:t>
            </a:r>
          </a:p>
          <a:p>
            <a:pPr eaLnBrk="1" hangingPunct="1">
              <a:lnSpc>
                <a:spcPct val="80000"/>
              </a:lnSpc>
              <a:spcBef>
                <a:spcPct val="0"/>
              </a:spcBef>
              <a:buFontTx/>
              <a:buNone/>
            </a:pPr>
            <a:endParaRPr lang="tr-TR" altLang="tr-TR" sz="2100" b="1" dirty="0"/>
          </a:p>
          <a:p>
            <a:pPr eaLnBrk="1" hangingPunct="1">
              <a:lnSpc>
                <a:spcPct val="80000"/>
              </a:lnSpc>
              <a:spcBef>
                <a:spcPct val="0"/>
              </a:spcBef>
              <a:buFontTx/>
              <a:buNone/>
            </a:pPr>
            <a:endParaRPr lang="en-GB" altLang="tr-TR" sz="2100" dirty="0"/>
          </a:p>
        </p:txBody>
      </p:sp>
      <p:sp>
        <p:nvSpPr>
          <p:cNvPr id="72708" name="AutoShape 4"/>
          <p:cNvSpPr>
            <a:spLocks noChangeArrowheads="1"/>
          </p:cNvSpPr>
          <p:nvPr/>
        </p:nvSpPr>
        <p:spPr bwMode="auto">
          <a:xfrm>
            <a:off x="6372200" y="315912"/>
            <a:ext cx="2087563" cy="936625"/>
          </a:xfrm>
          <a:prstGeom prst="diamond">
            <a:avLst/>
          </a:prstGeom>
          <a:solidFill>
            <a:schemeClr val="accent1"/>
          </a:solidFill>
          <a:ln w="12700">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tr-TR" altLang="tr-TR" sz="2400" b="1" dirty="0">
                <a:solidFill>
                  <a:srgbClr val="FF3300"/>
                </a:solidFill>
                <a:latin typeface="Tahoma" pitchFamily="34" charset="0"/>
              </a:rPr>
              <a:t>TSE</a:t>
            </a:r>
          </a:p>
        </p:txBody>
      </p:sp>
    </p:spTree>
    <p:extLst>
      <p:ext uri="{BB962C8B-B14F-4D97-AF65-F5344CB8AC3E}">
        <p14:creationId xmlns:p14="http://schemas.microsoft.com/office/powerpoint/2010/main" val="2691767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55285" y="2132856"/>
            <a:ext cx="7920880" cy="3939540"/>
          </a:xfrm>
          <a:prstGeom prst="rect">
            <a:avLst/>
          </a:prstGeom>
        </p:spPr>
        <p:txBody>
          <a:bodyPr wrap="square">
            <a:spAutoFit/>
          </a:bodyPr>
          <a:lstStyle/>
          <a:p>
            <a:r>
              <a:rPr lang="tr-TR" sz="2000" b="1" dirty="0" smtClean="0"/>
              <a:t>                        </a:t>
            </a:r>
          </a:p>
          <a:p>
            <a:pPr algn="ctr"/>
            <a:r>
              <a:rPr lang="tr-TR" sz="3600" b="1" dirty="0" smtClean="0"/>
              <a:t>ERİŞİLEBİLİRLİK İZLEME VE DENETLEME YÖNETMELİĞİ</a:t>
            </a:r>
          </a:p>
          <a:p>
            <a:pPr algn="ctr"/>
            <a:r>
              <a:rPr lang="tr-TR" sz="3600" b="1" dirty="0" smtClean="0"/>
              <a:t>REVİZYONU</a:t>
            </a:r>
          </a:p>
          <a:p>
            <a:pPr algn="ctr"/>
            <a:endParaRPr lang="tr-TR" sz="3200" b="1" dirty="0" smtClean="0"/>
          </a:p>
          <a:p>
            <a:endParaRPr lang="tr-TR" sz="3600" b="1" dirty="0" smtClean="0"/>
          </a:p>
          <a:p>
            <a:pPr algn="ctr"/>
            <a:r>
              <a:rPr lang="tr-TR" b="1" dirty="0"/>
              <a:t>ERİŞİLEBİLİRLİK İZLEME VE </a:t>
            </a:r>
            <a:r>
              <a:rPr lang="tr-TR" b="1" dirty="0" smtClean="0"/>
              <a:t>DENETLEME KOMİSYONLARI EĞİTİMİ</a:t>
            </a:r>
          </a:p>
          <a:p>
            <a:pPr algn="ctr"/>
            <a:r>
              <a:rPr lang="tr-TR" b="1" dirty="0" smtClean="0"/>
              <a:t>6-7-8 ARALIK 2016 </a:t>
            </a:r>
          </a:p>
          <a:p>
            <a:pPr algn="ctr"/>
            <a:r>
              <a:rPr lang="tr-TR" b="1" dirty="0" smtClean="0"/>
              <a:t>ANTALYA</a:t>
            </a:r>
            <a:endParaRPr lang="tr-TR" b="1" dirty="0"/>
          </a:p>
        </p:txBody>
      </p:sp>
    </p:spTree>
    <p:extLst>
      <p:ext uri="{BB962C8B-B14F-4D97-AF65-F5344CB8AC3E}">
        <p14:creationId xmlns:p14="http://schemas.microsoft.com/office/powerpoint/2010/main" val="184823921"/>
      </p:ext>
    </p:extLst>
  </p:cSld>
  <p:clrMapOvr>
    <a:masterClrMapping/>
  </p:clrMapOvr>
  <p:timing>
    <p:tnLst>
      <p:par>
        <p:cTn id="1" dur="indefinite" restart="never" nodeType="tmRoot"/>
      </p:par>
    </p:tnLst>
  </p:timing>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TotalTime>
  <Words>2861</Words>
  <Application>Microsoft Office PowerPoint</Application>
  <PresentationFormat>Ekran Gösterisi (4:3)</PresentationFormat>
  <Paragraphs>184</Paragraphs>
  <Slides>33</Slides>
  <Notes>0</Notes>
  <HiddenSlides>0</HiddenSlides>
  <MMClips>0</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Varsayılan Tasarım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Sibel Demirel</dc:creator>
  <cp:lastModifiedBy>Gamze Feyzioğlu</cp:lastModifiedBy>
  <cp:revision>54</cp:revision>
  <dcterms:created xsi:type="dcterms:W3CDTF">2016-12-02T11:59:30Z</dcterms:created>
  <dcterms:modified xsi:type="dcterms:W3CDTF">2017-01-04T08:26:13Z</dcterms:modified>
</cp:coreProperties>
</file>