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84" r:id="rId4"/>
    <p:sldId id="285" r:id="rId5"/>
    <p:sldId id="283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8" autoAdjust="0"/>
  </p:normalViewPr>
  <p:slideViewPr>
    <p:cSldViewPr>
      <p:cViewPr>
        <p:scale>
          <a:sx n="60" d="100"/>
          <a:sy n="60" d="100"/>
        </p:scale>
        <p:origin x="-979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7761D-F2CC-44AD-B77E-EA0AE50057D0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6D495-1177-43A5-815B-EB8D201A55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83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9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81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35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57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3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42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53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97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47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07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87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C99F-9BDC-49B4-B3C3-8463B55DAC5D}" type="datetimeFigureOut">
              <a:rPr lang="tr-TR" smtClean="0"/>
              <a:t>06.12.2016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B5EE-5FE7-407A-B82E-04A14B6F2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98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8313" y="306803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/>
              <a:t>EK </a:t>
            </a:r>
            <a:r>
              <a:rPr lang="tr-TR" sz="2000" b="1" dirty="0"/>
              <a:t>III: TOPLU TAŞIMA ARAÇLARI İÇİN ERİŞİLEBİLİRLİK İZLEME VE DENETLEME </a:t>
            </a:r>
            <a:r>
              <a:rPr lang="tr-TR" sz="2000" b="1" dirty="0" smtClean="0"/>
              <a:t>FORMU</a:t>
            </a:r>
            <a:endParaRPr lang="tr-TR" sz="2000" b="1" dirty="0"/>
          </a:p>
          <a:p>
            <a:r>
              <a:rPr lang="tr-TR" sz="2000" b="1" dirty="0"/>
              <a:t>II. RAYLI SİSTEM TAŞITLARI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94336" y="2420888"/>
            <a:ext cx="86764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/>
              <a:t>Bu form TS 12694 Demiryolu Taşıtları - Yolcu Vagonları - Özürlü Yolcuların Tekerlekli Sandalyeleri İle Seyahatine Uygun Vagon Düzenlemeleri ve TS 12460 Şehir İçi Yollar-Raylı Taşıma Sistemleri esas alınarak hazırlanmıştır.</a:t>
            </a:r>
          </a:p>
          <a:p>
            <a:pPr algn="just"/>
            <a:endParaRPr lang="tr-TR" sz="1600" dirty="0"/>
          </a:p>
          <a:p>
            <a:pPr algn="just"/>
            <a:r>
              <a:rPr lang="tr-TR" sz="1600" dirty="0"/>
              <a:t>"SORUNUN İDARİ PARA CEZASINA ESAS SORU OLMASINA İLİŞKİN İBARE'' sütununda yer alan "*" işareti bulunan sorular idari para cezası kapsamında değerlendirmeye alınmaktadır. Diğer sorular izlemeye esas olan veya sorular arasında geçiş yapılmasına yönelik sorulardır. </a:t>
            </a:r>
          </a:p>
          <a:p>
            <a:pPr algn="just"/>
            <a:endParaRPr lang="tr-TR" sz="1600" dirty="0"/>
          </a:p>
          <a:p>
            <a:pPr algn="just"/>
            <a:r>
              <a:rPr lang="tr-TR" sz="1600" dirty="0"/>
              <a:t>İki soru numarası arasında kullanılan "-" ibaresi, bu iki soru arasındaki tüm soruları kapsamaktadır. </a:t>
            </a:r>
          </a:p>
          <a:p>
            <a:pPr algn="just"/>
            <a:r>
              <a:rPr lang="tr-TR" sz="1600" dirty="0"/>
              <a:t>  </a:t>
            </a:r>
          </a:p>
          <a:p>
            <a:pPr algn="just"/>
            <a:r>
              <a:rPr lang="tr-TR" sz="1600" dirty="0"/>
              <a:t>İzleme ve denetleme formunun tamamlanmasından sonra denetime katılan tüm komisyon üyeleri tarafından her sayfanın paraflanması, son sayfanın imzalanması gerekmektedir.		</a:t>
            </a:r>
          </a:p>
          <a:p>
            <a:pPr algn="just"/>
            <a:endParaRPr lang="tr-TR" sz="1600" dirty="0">
              <a:solidFill>
                <a:srgbClr val="FF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80194" y="1808565"/>
            <a:ext cx="1327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/>
              <a:t>AÇIKLAMA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14341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496944" cy="5616624"/>
          </a:xfrm>
        </p:spPr>
        <p:txBody>
          <a:bodyPr>
            <a:noAutofit/>
          </a:bodyPr>
          <a:lstStyle/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  <a:p>
            <a:pPr algn="just"/>
            <a:endParaRPr lang="tr-TR" sz="2000" dirty="0" smtClean="0">
              <a:solidFill>
                <a:schemeClr val="tx1"/>
              </a:solidFill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611560" y="1485872"/>
            <a:ext cx="388620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b="1" dirty="0" smtClean="0"/>
              <a:t>KAPSAM</a:t>
            </a:r>
            <a:endParaRPr lang="tr-TR" sz="2400" b="1" dirty="0"/>
          </a:p>
        </p:txBody>
      </p:sp>
      <p:sp>
        <p:nvSpPr>
          <p:cNvPr id="8" name="Dikdörtgen 7"/>
          <p:cNvSpPr/>
          <p:nvPr/>
        </p:nvSpPr>
        <p:spPr>
          <a:xfrm>
            <a:off x="611560" y="256490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srgbClr val="FF0000"/>
                </a:solidFill>
              </a:rPr>
              <a:t>Bu form 5378 sayılı Engelliler Hakkında Kanunun Geçici 3 üncü maddesi kapsamında yer alan ve  Büyükşehir belediyeleri ve belediyelerin, şehir içinde kendilerince sunulan ya da denetimlerinde olan toplu taşıma hizmetlerinin erişilebilirliğinin izlenmesi ve denetlenmesine yöneliktir. </a:t>
            </a:r>
            <a:r>
              <a:rPr lang="tr-TR" sz="1600" dirty="0" smtClean="0"/>
              <a:t>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05675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59632" y="836712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A. TEKERLEKLİ SANDALYELİ YOLCULARIN SEYAHATİNE UYGUN YOLCU VAGONLARININ TASARIM VE DONANIMI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23725"/>
              </p:ext>
            </p:extLst>
          </p:nvPr>
        </p:nvGraphicFramePr>
        <p:xfrm>
          <a:off x="395536" y="2492896"/>
          <a:ext cx="8208911" cy="1823811"/>
        </p:xfrm>
        <a:graphic>
          <a:graphicData uri="http://schemas.openxmlformats.org/drawingml/2006/table">
            <a:tbl>
              <a:tblPr/>
              <a:tblGrid>
                <a:gridCol w="1545788"/>
                <a:gridCol w="1545788"/>
                <a:gridCol w="2025758"/>
                <a:gridCol w="3091577"/>
              </a:tblGrid>
              <a:tr h="18238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</a:p>
                  </a:txBody>
                  <a:tcPr marL="7086" marR="7086" marT="70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A.1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Vagonlarda engelli yolcuların seyahati için  düzenlenen alan var mıdır?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Evet              /            Hayır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395536" y="2492896"/>
            <a:ext cx="8208912" cy="1800200"/>
          </a:xfrm>
          <a:prstGeom prst="rect">
            <a:avLst/>
          </a:prstGeom>
          <a:solidFill>
            <a:srgbClr val="92D05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1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35696" y="1210609"/>
            <a:ext cx="34474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B. VAGON GİRİŞİ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0831"/>
              </p:ext>
            </p:extLst>
          </p:nvPr>
        </p:nvGraphicFramePr>
        <p:xfrm>
          <a:off x="323528" y="2708920"/>
          <a:ext cx="8363272" cy="1440160"/>
        </p:xfrm>
        <a:graphic>
          <a:graphicData uri="http://schemas.openxmlformats.org/drawingml/2006/table">
            <a:tbl>
              <a:tblPr/>
              <a:tblGrid>
                <a:gridCol w="1574855"/>
                <a:gridCol w="1574855"/>
                <a:gridCol w="2063851"/>
                <a:gridCol w="3149711"/>
              </a:tblGrid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086" marR="7086" marT="70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B.1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Engelli yolcuların seyahati için düzenlenen vagonun girişi düzayak mıdır? </a:t>
                      </a:r>
                      <a:b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Cevabınız 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evetse C.1'e geçiniz.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Evet              /            Hayır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ikdörtgen 6"/>
          <p:cNvSpPr/>
          <p:nvPr/>
        </p:nvSpPr>
        <p:spPr>
          <a:xfrm>
            <a:off x="323528" y="2684693"/>
            <a:ext cx="8352928" cy="1464387"/>
          </a:xfrm>
          <a:prstGeom prst="rect">
            <a:avLst/>
          </a:prstGeom>
          <a:solidFill>
            <a:srgbClr val="92D05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Düz Bağlayıcı 3"/>
          <p:cNvCxnSpPr/>
          <p:nvPr/>
        </p:nvCxnSpPr>
        <p:spPr>
          <a:xfrm flipH="1" flipV="1">
            <a:off x="649052" y="3323376"/>
            <a:ext cx="538326" cy="50003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 flipH="1">
            <a:off x="649052" y="3297162"/>
            <a:ext cx="540060" cy="5524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740711" y="3284984"/>
            <a:ext cx="124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547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086262"/>
              </p:ext>
            </p:extLst>
          </p:nvPr>
        </p:nvGraphicFramePr>
        <p:xfrm>
          <a:off x="395536" y="2564904"/>
          <a:ext cx="8291264" cy="1897073"/>
        </p:xfrm>
        <a:graphic>
          <a:graphicData uri="http://schemas.openxmlformats.org/drawingml/2006/table">
            <a:tbl>
              <a:tblPr/>
              <a:tblGrid>
                <a:gridCol w="1561296"/>
                <a:gridCol w="1561296"/>
                <a:gridCol w="2046081"/>
                <a:gridCol w="3122591"/>
              </a:tblGrid>
              <a:tr h="18970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</a:p>
                  </a:txBody>
                  <a:tcPr marL="7086" marR="7086" marT="70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B.4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Engelli yolcuların seyahati için düzenlenen vagonun girişi düzayak değilse engellilerin kullanacağı kapılarda rampa bulunmakta mıdır?</a:t>
                      </a:r>
                      <a:b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tr-TR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Cevabınız </a:t>
                      </a:r>
                      <a:r>
                        <a:rPr lang="tr-TR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hayırsa B.7'y</a:t>
                      </a:r>
                      <a:r>
                        <a:rPr lang="tr-TR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 geçiniz.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Evet              /            Hayır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95536" y="2564904"/>
            <a:ext cx="8280920" cy="1872208"/>
          </a:xfrm>
          <a:prstGeom prst="rect">
            <a:avLst/>
          </a:prstGeom>
          <a:solidFill>
            <a:srgbClr val="92D05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35696" y="1210609"/>
            <a:ext cx="34474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B. VAGON GİRİŞİ</a:t>
            </a:r>
          </a:p>
        </p:txBody>
      </p:sp>
    </p:spTree>
    <p:extLst>
      <p:ext uri="{BB962C8B-B14F-4D97-AF65-F5344CB8AC3E}">
        <p14:creationId xmlns:p14="http://schemas.microsoft.com/office/powerpoint/2010/main" val="29923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67744" y="1396807"/>
            <a:ext cx="3465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C. VAGON İÇİ DÜZENLEMELERİ 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417222"/>
              </p:ext>
            </p:extLst>
          </p:nvPr>
        </p:nvGraphicFramePr>
        <p:xfrm>
          <a:off x="313183" y="2492896"/>
          <a:ext cx="8435281" cy="1584176"/>
        </p:xfrm>
        <a:graphic>
          <a:graphicData uri="http://schemas.openxmlformats.org/drawingml/2006/table">
            <a:tbl>
              <a:tblPr/>
              <a:tblGrid>
                <a:gridCol w="1588415"/>
                <a:gridCol w="1588415"/>
                <a:gridCol w="2081621"/>
                <a:gridCol w="3176830"/>
              </a:tblGrid>
              <a:tr h="158417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</a:p>
                  </a:txBody>
                  <a:tcPr marL="7086" marR="7086" marT="70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C.7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Yolcu vagonu içindeki yükseklikler için </a:t>
                      </a:r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en fazla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eğim 1/6 mıdır?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Evet              /            Hayır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323528" y="2492896"/>
            <a:ext cx="8424936" cy="1569914"/>
          </a:xfrm>
          <a:prstGeom prst="rect">
            <a:avLst/>
          </a:prstGeom>
          <a:solidFill>
            <a:srgbClr val="92D05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85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05763"/>
              </p:ext>
            </p:extLst>
          </p:nvPr>
        </p:nvGraphicFramePr>
        <p:xfrm>
          <a:off x="395536" y="2708920"/>
          <a:ext cx="8291264" cy="1475272"/>
        </p:xfrm>
        <a:graphic>
          <a:graphicData uri="http://schemas.openxmlformats.org/drawingml/2006/table">
            <a:tbl>
              <a:tblPr/>
              <a:tblGrid>
                <a:gridCol w="1561296"/>
                <a:gridCol w="1561296"/>
                <a:gridCol w="2046081"/>
                <a:gridCol w="3122591"/>
              </a:tblGrid>
              <a:tr h="14752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tr-TR" sz="2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86" marR="7086" marT="70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C.11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Tekerlekli sandalyeli yolcular için vagon içinde düzenlenen alan yandaki şekilde belirtildiği gibi, piktogram ile işaretlenmiş midir?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Evet              /            Hayır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95536" y="2708920"/>
            <a:ext cx="8280920" cy="1497906"/>
          </a:xfrm>
          <a:prstGeom prst="rect">
            <a:avLst/>
          </a:prstGeom>
          <a:solidFill>
            <a:srgbClr val="92D05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267744" y="1396807"/>
            <a:ext cx="3465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C. VAGON İÇİ DÜZENLEMELERİ </a:t>
            </a:r>
          </a:p>
        </p:txBody>
      </p:sp>
    </p:spTree>
    <p:extLst>
      <p:ext uri="{BB962C8B-B14F-4D97-AF65-F5344CB8AC3E}">
        <p14:creationId xmlns:p14="http://schemas.microsoft.com/office/powerpoint/2010/main" val="160473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23728" y="1139775"/>
            <a:ext cx="3656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</a:rPr>
              <a:t>D. İŞARETLEME VE </a:t>
            </a:r>
            <a:r>
              <a:rPr lang="tr-TR" sz="2000" b="1" dirty="0">
                <a:solidFill>
                  <a:srgbClr val="0070C0"/>
                </a:solidFill>
              </a:rPr>
              <a:t>BİLGİLENDİRME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01567"/>
              </p:ext>
            </p:extLst>
          </p:nvPr>
        </p:nvGraphicFramePr>
        <p:xfrm>
          <a:off x="323528" y="2780928"/>
          <a:ext cx="8363272" cy="1561998"/>
        </p:xfrm>
        <a:graphic>
          <a:graphicData uri="http://schemas.openxmlformats.org/drawingml/2006/table">
            <a:tbl>
              <a:tblPr/>
              <a:tblGrid>
                <a:gridCol w="1574855"/>
                <a:gridCol w="1574855"/>
                <a:gridCol w="2063851"/>
                <a:gridCol w="3149711"/>
              </a:tblGrid>
              <a:tr h="15619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</a:p>
                  </a:txBody>
                  <a:tcPr marL="7086" marR="7086" marT="70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D.2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Güzergahtaki istasyonların </a:t>
                      </a:r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gösterildiği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levha vagon kapı dış kenarına, vagon içinde kapısı üstünde ve ayrıca tavan altında olmak üzere iki tarafta birer pencere atlanarak yerleştirilmiş midir?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Evet              /            Hayır</a:t>
                      </a:r>
                    </a:p>
                  </a:txBody>
                  <a:tcPr marL="7086" marR="7086" marT="7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346108" y="2780928"/>
            <a:ext cx="8330347" cy="1569914"/>
          </a:xfrm>
          <a:prstGeom prst="rect">
            <a:avLst/>
          </a:prstGeom>
          <a:solidFill>
            <a:srgbClr val="92D05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9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321</Words>
  <Application>Microsoft Office PowerPoint</Application>
  <PresentationFormat>Ekran Gösterisi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 Ateş</dc:creator>
  <cp:lastModifiedBy>pc</cp:lastModifiedBy>
  <cp:revision>49</cp:revision>
  <dcterms:created xsi:type="dcterms:W3CDTF">2016-11-24T07:34:25Z</dcterms:created>
  <dcterms:modified xsi:type="dcterms:W3CDTF">2016-12-05T22:11:17Z</dcterms:modified>
</cp:coreProperties>
</file>