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7" r:id="rId5"/>
  </p:sldMasterIdLst>
  <p:notesMasterIdLst>
    <p:notesMasterId r:id="rId20"/>
  </p:notesMasterIdLst>
  <p:sldIdLst>
    <p:sldId id="616" r:id="rId6"/>
    <p:sldId id="659" r:id="rId7"/>
    <p:sldId id="652" r:id="rId8"/>
    <p:sldId id="654" r:id="rId9"/>
    <p:sldId id="655" r:id="rId10"/>
    <p:sldId id="656" r:id="rId11"/>
    <p:sldId id="626" r:id="rId12"/>
    <p:sldId id="628" r:id="rId13"/>
    <p:sldId id="649" r:id="rId14"/>
    <p:sldId id="658" r:id="rId15"/>
    <p:sldId id="657" r:id="rId16"/>
    <p:sldId id="661" r:id="rId17"/>
    <p:sldId id="660" r:id="rId18"/>
    <p:sldId id="559" r:id="rId19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BF3FC23-F1AD-4121-9DD2-DCDBB7D829D0}">
          <p14:sldIdLst>
            <p14:sldId id="616"/>
            <p14:sldId id="659"/>
          </p14:sldIdLst>
        </p14:section>
        <p14:section name="Başlıksız Bölüm" id="{89985544-BC55-4476-8A9D-38AAD342E118}">
          <p14:sldIdLst>
            <p14:sldId id="652"/>
            <p14:sldId id="654"/>
            <p14:sldId id="655"/>
            <p14:sldId id="656"/>
            <p14:sldId id="626"/>
            <p14:sldId id="628"/>
            <p14:sldId id="649"/>
            <p14:sldId id="658"/>
            <p14:sldId id="657"/>
            <p14:sldId id="661"/>
            <p14:sldId id="660"/>
            <p14:sldId id="5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41A"/>
    <a:srgbClr val="DC0B15"/>
    <a:srgbClr val="ED7D31"/>
    <a:srgbClr val="D90A14"/>
    <a:srgbClr val="D8111B"/>
    <a:srgbClr val="DFB058"/>
    <a:srgbClr val="0A4356"/>
    <a:srgbClr val="E0AF56"/>
    <a:srgbClr val="FBDD9D"/>
    <a:srgbClr val="9D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0" d="100"/>
          <a:sy n="130" d="100"/>
        </p:scale>
        <p:origin x="2946" y="-14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FA7CF-C998-4078-800F-4BA99DB5064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2670A2A-A697-4354-BA6F-92ED8A0B7656}">
      <dgm:prSet phldrT="[Metin]"/>
      <dgm:spPr/>
      <dgm:t>
        <a:bodyPr/>
        <a:lstStyle/>
        <a:p>
          <a:r>
            <a:rPr lang="tr-TR" dirty="0" smtClean="0"/>
            <a:t>Sistem Denetimi</a:t>
          </a:r>
          <a:endParaRPr lang="tr-TR" dirty="0"/>
        </a:p>
      </dgm:t>
    </dgm:pt>
    <dgm:pt modelId="{74FC9C8B-C385-42D7-BAAF-891D8B58AC10}" type="parTrans" cxnId="{153E208B-E722-433C-81A1-2EF31EE874A8}">
      <dgm:prSet/>
      <dgm:spPr/>
      <dgm:t>
        <a:bodyPr/>
        <a:lstStyle/>
        <a:p>
          <a:endParaRPr lang="tr-TR"/>
        </a:p>
      </dgm:t>
    </dgm:pt>
    <dgm:pt modelId="{AA6D5E73-B8D8-448B-8C65-330419B65F9A}" type="sibTrans" cxnId="{153E208B-E722-433C-81A1-2EF31EE874A8}">
      <dgm:prSet/>
      <dgm:spPr/>
      <dgm:t>
        <a:bodyPr/>
        <a:lstStyle/>
        <a:p>
          <a:endParaRPr lang="tr-TR"/>
        </a:p>
      </dgm:t>
    </dgm:pt>
    <dgm:pt modelId="{C1757B7D-4443-4789-BC8E-158FAD5C82C6}">
      <dgm:prSet phldrT="[Metin]"/>
      <dgm:spPr/>
      <dgm:t>
        <a:bodyPr/>
        <a:lstStyle/>
        <a:p>
          <a:r>
            <a:rPr lang="tr-TR" dirty="0" smtClean="0"/>
            <a:t>Performans Denetimi</a:t>
          </a:r>
          <a:endParaRPr lang="tr-TR" dirty="0"/>
        </a:p>
      </dgm:t>
    </dgm:pt>
    <dgm:pt modelId="{7F6405B1-A51B-48D8-A2A0-64625890CE25}" type="parTrans" cxnId="{6085FAE3-4F7E-4977-B53B-1370942E7A06}">
      <dgm:prSet/>
      <dgm:spPr/>
      <dgm:t>
        <a:bodyPr/>
        <a:lstStyle/>
        <a:p>
          <a:endParaRPr lang="tr-TR"/>
        </a:p>
      </dgm:t>
    </dgm:pt>
    <dgm:pt modelId="{BC72C3D5-4904-4E5D-9434-AD29D7019FD7}" type="sibTrans" cxnId="{6085FAE3-4F7E-4977-B53B-1370942E7A06}">
      <dgm:prSet/>
      <dgm:spPr/>
      <dgm:t>
        <a:bodyPr/>
        <a:lstStyle/>
        <a:p>
          <a:endParaRPr lang="tr-TR"/>
        </a:p>
      </dgm:t>
    </dgm:pt>
    <dgm:pt modelId="{D97D4E05-85AD-418A-95F7-9DFD6DA9A4E3}">
      <dgm:prSet phldrT="[Metin]"/>
      <dgm:spPr/>
      <dgm:t>
        <a:bodyPr/>
        <a:lstStyle/>
        <a:p>
          <a:r>
            <a:rPr lang="tr-TR" dirty="0" smtClean="0"/>
            <a:t>BT Denetimi</a:t>
          </a:r>
          <a:endParaRPr lang="tr-TR" dirty="0"/>
        </a:p>
      </dgm:t>
    </dgm:pt>
    <dgm:pt modelId="{DE47D355-5115-4802-A1B1-2070366A12D9}" type="parTrans" cxnId="{5A29D293-E98E-4974-B04A-B3E55B6A2047}">
      <dgm:prSet/>
      <dgm:spPr/>
      <dgm:t>
        <a:bodyPr/>
        <a:lstStyle/>
        <a:p>
          <a:endParaRPr lang="tr-TR"/>
        </a:p>
      </dgm:t>
    </dgm:pt>
    <dgm:pt modelId="{0242CBD9-B9C9-456F-B221-5E52C7145D58}" type="sibTrans" cxnId="{5A29D293-E98E-4974-B04A-B3E55B6A2047}">
      <dgm:prSet/>
      <dgm:spPr/>
      <dgm:t>
        <a:bodyPr/>
        <a:lstStyle/>
        <a:p>
          <a:endParaRPr lang="tr-TR"/>
        </a:p>
      </dgm:t>
    </dgm:pt>
    <dgm:pt modelId="{F6FE613D-E810-4FB7-8EC5-2ADA3D029EE2}">
      <dgm:prSet/>
      <dgm:spPr/>
      <dgm:t>
        <a:bodyPr/>
        <a:lstStyle/>
        <a:p>
          <a:r>
            <a:rPr lang="tr-TR" dirty="0" smtClean="0"/>
            <a:t>Mali Denetim</a:t>
          </a:r>
          <a:endParaRPr lang="tr-TR" dirty="0"/>
        </a:p>
      </dgm:t>
    </dgm:pt>
    <dgm:pt modelId="{9572BDA2-652B-4452-B11E-CD8A416624F2}" type="parTrans" cxnId="{45614070-1F7F-42CB-B3A0-3708CADEEE10}">
      <dgm:prSet/>
      <dgm:spPr/>
      <dgm:t>
        <a:bodyPr/>
        <a:lstStyle/>
        <a:p>
          <a:endParaRPr lang="tr-TR"/>
        </a:p>
      </dgm:t>
    </dgm:pt>
    <dgm:pt modelId="{09F28D12-868D-42EC-8D18-316D3E9ED113}" type="sibTrans" cxnId="{45614070-1F7F-42CB-B3A0-3708CADEEE10}">
      <dgm:prSet/>
      <dgm:spPr/>
      <dgm:t>
        <a:bodyPr/>
        <a:lstStyle/>
        <a:p>
          <a:endParaRPr lang="tr-TR"/>
        </a:p>
      </dgm:t>
    </dgm:pt>
    <dgm:pt modelId="{32B2594B-5F04-4210-BEEE-CEBC47C864D9}">
      <dgm:prSet/>
      <dgm:spPr/>
      <dgm:t>
        <a:bodyPr/>
        <a:lstStyle/>
        <a:p>
          <a:r>
            <a:rPr lang="tr-TR" dirty="0" smtClean="0"/>
            <a:t>Uygunluk Denetimi</a:t>
          </a:r>
          <a:endParaRPr lang="tr-TR" dirty="0"/>
        </a:p>
      </dgm:t>
    </dgm:pt>
    <dgm:pt modelId="{BE0D0347-6A9E-4CB7-A301-7EA1110981E3}" type="parTrans" cxnId="{8AE014EB-BC12-4219-AE7F-9D77B1E4AE08}">
      <dgm:prSet/>
      <dgm:spPr/>
      <dgm:t>
        <a:bodyPr/>
        <a:lstStyle/>
        <a:p>
          <a:endParaRPr lang="tr-TR"/>
        </a:p>
      </dgm:t>
    </dgm:pt>
    <dgm:pt modelId="{0A5D65A7-210E-4C4A-AA9A-EA421FEEF8C7}" type="sibTrans" cxnId="{8AE014EB-BC12-4219-AE7F-9D77B1E4AE08}">
      <dgm:prSet/>
      <dgm:spPr/>
      <dgm:t>
        <a:bodyPr/>
        <a:lstStyle/>
        <a:p>
          <a:endParaRPr lang="tr-TR"/>
        </a:p>
      </dgm:t>
    </dgm:pt>
    <dgm:pt modelId="{DCE4CFF3-FBDF-406C-8D8A-9D8221FFE301}" type="pres">
      <dgm:prSet presAssocID="{914FA7CF-C998-4078-800F-4BA99DB506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E97B87-CB1F-498C-A189-FBEBF76B7018}" type="pres">
      <dgm:prSet presAssocID="{52670A2A-A697-4354-BA6F-92ED8A0B76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495806-7483-46C4-90DE-14B86712DB94}" type="pres">
      <dgm:prSet presAssocID="{AA6D5E73-B8D8-448B-8C65-330419B65F9A}" presName="sibTrans" presStyleCnt="0"/>
      <dgm:spPr/>
    </dgm:pt>
    <dgm:pt modelId="{2DBC7AE3-016E-450E-AF86-89395EF71D74}" type="pres">
      <dgm:prSet presAssocID="{C1757B7D-4443-4789-BC8E-158FAD5C82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0B304A-BBCA-4820-9B9A-0013997517C5}" type="pres">
      <dgm:prSet presAssocID="{BC72C3D5-4904-4E5D-9434-AD29D7019FD7}" presName="sibTrans" presStyleCnt="0"/>
      <dgm:spPr/>
    </dgm:pt>
    <dgm:pt modelId="{27A3E12B-BC36-48F6-ABC0-31655674E580}" type="pres">
      <dgm:prSet presAssocID="{D97D4E05-85AD-418A-95F7-9DFD6DA9A4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952030-9090-4AB3-B9B2-BF52B6AD1697}" type="pres">
      <dgm:prSet presAssocID="{0242CBD9-B9C9-456F-B221-5E52C7145D58}" presName="sibTrans" presStyleCnt="0"/>
      <dgm:spPr/>
    </dgm:pt>
    <dgm:pt modelId="{1370BE75-4545-46A5-95E1-8869177AB7D2}" type="pres">
      <dgm:prSet presAssocID="{F6FE613D-E810-4FB7-8EC5-2ADA3D029E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9669CA-D557-4CE2-8FB4-2EC86B6FA65A}" type="pres">
      <dgm:prSet presAssocID="{09F28D12-868D-42EC-8D18-316D3E9ED113}" presName="sibTrans" presStyleCnt="0"/>
      <dgm:spPr/>
    </dgm:pt>
    <dgm:pt modelId="{FE6114DD-4C13-4B7F-B729-3FE5CE122181}" type="pres">
      <dgm:prSet presAssocID="{32B2594B-5F04-4210-BEEE-CEBC47C864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9FEA97C-4677-4D5D-B28A-429149980C03}" type="presOf" srcId="{52670A2A-A697-4354-BA6F-92ED8A0B7656}" destId="{63E97B87-CB1F-498C-A189-FBEBF76B7018}" srcOrd="0" destOrd="0" presId="urn:microsoft.com/office/officeart/2005/8/layout/default"/>
    <dgm:cxn modelId="{6085FAE3-4F7E-4977-B53B-1370942E7A06}" srcId="{914FA7CF-C998-4078-800F-4BA99DB5064B}" destId="{C1757B7D-4443-4789-BC8E-158FAD5C82C6}" srcOrd="1" destOrd="0" parTransId="{7F6405B1-A51B-48D8-A2A0-64625890CE25}" sibTransId="{BC72C3D5-4904-4E5D-9434-AD29D7019FD7}"/>
    <dgm:cxn modelId="{031A9C76-66C5-4C83-8CFC-420F9866C830}" type="presOf" srcId="{914FA7CF-C998-4078-800F-4BA99DB5064B}" destId="{DCE4CFF3-FBDF-406C-8D8A-9D8221FFE301}" srcOrd="0" destOrd="0" presId="urn:microsoft.com/office/officeart/2005/8/layout/default"/>
    <dgm:cxn modelId="{ACC555AB-560C-4F5A-9D1C-02F62121FD2E}" type="presOf" srcId="{C1757B7D-4443-4789-BC8E-158FAD5C82C6}" destId="{2DBC7AE3-016E-450E-AF86-89395EF71D74}" srcOrd="0" destOrd="0" presId="urn:microsoft.com/office/officeart/2005/8/layout/default"/>
    <dgm:cxn modelId="{153E208B-E722-433C-81A1-2EF31EE874A8}" srcId="{914FA7CF-C998-4078-800F-4BA99DB5064B}" destId="{52670A2A-A697-4354-BA6F-92ED8A0B7656}" srcOrd="0" destOrd="0" parTransId="{74FC9C8B-C385-42D7-BAAF-891D8B58AC10}" sibTransId="{AA6D5E73-B8D8-448B-8C65-330419B65F9A}"/>
    <dgm:cxn modelId="{75509780-35AC-45F1-9294-463E081E67AC}" type="presOf" srcId="{F6FE613D-E810-4FB7-8EC5-2ADA3D029EE2}" destId="{1370BE75-4545-46A5-95E1-8869177AB7D2}" srcOrd="0" destOrd="0" presId="urn:microsoft.com/office/officeart/2005/8/layout/default"/>
    <dgm:cxn modelId="{DCD5A3E6-3101-42A1-A4B0-4EE0D20002DA}" type="presOf" srcId="{32B2594B-5F04-4210-BEEE-CEBC47C864D9}" destId="{FE6114DD-4C13-4B7F-B729-3FE5CE122181}" srcOrd="0" destOrd="0" presId="urn:microsoft.com/office/officeart/2005/8/layout/default"/>
    <dgm:cxn modelId="{8AE014EB-BC12-4219-AE7F-9D77B1E4AE08}" srcId="{914FA7CF-C998-4078-800F-4BA99DB5064B}" destId="{32B2594B-5F04-4210-BEEE-CEBC47C864D9}" srcOrd="4" destOrd="0" parTransId="{BE0D0347-6A9E-4CB7-A301-7EA1110981E3}" sibTransId="{0A5D65A7-210E-4C4A-AA9A-EA421FEEF8C7}"/>
    <dgm:cxn modelId="{5A29D293-E98E-4974-B04A-B3E55B6A2047}" srcId="{914FA7CF-C998-4078-800F-4BA99DB5064B}" destId="{D97D4E05-85AD-418A-95F7-9DFD6DA9A4E3}" srcOrd="2" destOrd="0" parTransId="{DE47D355-5115-4802-A1B1-2070366A12D9}" sibTransId="{0242CBD9-B9C9-456F-B221-5E52C7145D58}"/>
    <dgm:cxn modelId="{C167EF0A-2495-4613-859A-02BDF0F7D748}" type="presOf" srcId="{D97D4E05-85AD-418A-95F7-9DFD6DA9A4E3}" destId="{27A3E12B-BC36-48F6-ABC0-31655674E580}" srcOrd="0" destOrd="0" presId="urn:microsoft.com/office/officeart/2005/8/layout/default"/>
    <dgm:cxn modelId="{45614070-1F7F-42CB-B3A0-3708CADEEE10}" srcId="{914FA7CF-C998-4078-800F-4BA99DB5064B}" destId="{F6FE613D-E810-4FB7-8EC5-2ADA3D029EE2}" srcOrd="3" destOrd="0" parTransId="{9572BDA2-652B-4452-B11E-CD8A416624F2}" sibTransId="{09F28D12-868D-42EC-8D18-316D3E9ED113}"/>
    <dgm:cxn modelId="{5B89A6CA-5C7C-44D4-AF5B-E6264909890C}" type="presParOf" srcId="{DCE4CFF3-FBDF-406C-8D8A-9D8221FFE301}" destId="{63E97B87-CB1F-498C-A189-FBEBF76B7018}" srcOrd="0" destOrd="0" presId="urn:microsoft.com/office/officeart/2005/8/layout/default"/>
    <dgm:cxn modelId="{90DE616D-6D15-415E-B507-6A36AB649A72}" type="presParOf" srcId="{DCE4CFF3-FBDF-406C-8D8A-9D8221FFE301}" destId="{FC495806-7483-46C4-90DE-14B86712DB94}" srcOrd="1" destOrd="0" presId="urn:microsoft.com/office/officeart/2005/8/layout/default"/>
    <dgm:cxn modelId="{5B2FBA16-DCFD-49ED-A665-5C5E4BB180F0}" type="presParOf" srcId="{DCE4CFF3-FBDF-406C-8D8A-9D8221FFE301}" destId="{2DBC7AE3-016E-450E-AF86-89395EF71D74}" srcOrd="2" destOrd="0" presId="urn:microsoft.com/office/officeart/2005/8/layout/default"/>
    <dgm:cxn modelId="{B645EC18-DE47-408E-A83B-34888E18207B}" type="presParOf" srcId="{DCE4CFF3-FBDF-406C-8D8A-9D8221FFE301}" destId="{4D0B304A-BBCA-4820-9B9A-0013997517C5}" srcOrd="3" destOrd="0" presId="urn:microsoft.com/office/officeart/2005/8/layout/default"/>
    <dgm:cxn modelId="{2E94DCF2-7513-4CCE-8366-7E6FDF3CFE79}" type="presParOf" srcId="{DCE4CFF3-FBDF-406C-8D8A-9D8221FFE301}" destId="{27A3E12B-BC36-48F6-ABC0-31655674E580}" srcOrd="4" destOrd="0" presId="urn:microsoft.com/office/officeart/2005/8/layout/default"/>
    <dgm:cxn modelId="{B1EEE2E4-67FA-4219-9B09-AEB51DE46FDF}" type="presParOf" srcId="{DCE4CFF3-FBDF-406C-8D8A-9D8221FFE301}" destId="{E9952030-9090-4AB3-B9B2-BF52B6AD1697}" srcOrd="5" destOrd="0" presId="urn:microsoft.com/office/officeart/2005/8/layout/default"/>
    <dgm:cxn modelId="{173ACD89-4B18-45C6-B712-C742477C16C2}" type="presParOf" srcId="{DCE4CFF3-FBDF-406C-8D8A-9D8221FFE301}" destId="{1370BE75-4545-46A5-95E1-8869177AB7D2}" srcOrd="6" destOrd="0" presId="urn:microsoft.com/office/officeart/2005/8/layout/default"/>
    <dgm:cxn modelId="{A3279CBF-158C-4FE5-B5F5-11864B95B274}" type="presParOf" srcId="{DCE4CFF3-FBDF-406C-8D8A-9D8221FFE301}" destId="{779669CA-D557-4CE2-8FB4-2EC86B6FA65A}" srcOrd="7" destOrd="0" presId="urn:microsoft.com/office/officeart/2005/8/layout/default"/>
    <dgm:cxn modelId="{D2FF038E-DF82-4906-92C9-497FF98BE9FB}" type="presParOf" srcId="{DCE4CFF3-FBDF-406C-8D8A-9D8221FFE301}" destId="{FE6114DD-4C13-4B7F-B729-3FE5CE1221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97B87-CB1F-498C-A189-FBEBF76B7018}">
      <dsp:nvSpPr>
        <dsp:cNvPr id="0" name=""/>
        <dsp:cNvSpPr/>
      </dsp:nvSpPr>
      <dsp:spPr>
        <a:xfrm>
          <a:off x="0" y="573682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Sistem Denetimi</a:t>
          </a:r>
          <a:endParaRPr lang="tr-TR" sz="3600" kern="1200" dirty="0"/>
        </a:p>
      </dsp:txBody>
      <dsp:txXfrm>
        <a:off x="0" y="573682"/>
        <a:ext cx="2464593" cy="1478756"/>
      </dsp:txXfrm>
    </dsp:sp>
    <dsp:sp modelId="{2DBC7AE3-016E-450E-AF86-89395EF71D74}">
      <dsp:nvSpPr>
        <dsp:cNvPr id="0" name=""/>
        <dsp:cNvSpPr/>
      </dsp:nvSpPr>
      <dsp:spPr>
        <a:xfrm>
          <a:off x="2711053" y="573682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Performans Denetimi</a:t>
          </a:r>
          <a:endParaRPr lang="tr-TR" sz="3600" kern="1200" dirty="0"/>
        </a:p>
      </dsp:txBody>
      <dsp:txXfrm>
        <a:off x="2711053" y="573682"/>
        <a:ext cx="2464593" cy="1478756"/>
      </dsp:txXfrm>
    </dsp:sp>
    <dsp:sp modelId="{27A3E12B-BC36-48F6-ABC0-31655674E580}">
      <dsp:nvSpPr>
        <dsp:cNvPr id="0" name=""/>
        <dsp:cNvSpPr/>
      </dsp:nvSpPr>
      <dsp:spPr>
        <a:xfrm>
          <a:off x="5422106" y="573682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BT Denetimi</a:t>
          </a:r>
          <a:endParaRPr lang="tr-TR" sz="3600" kern="1200" dirty="0"/>
        </a:p>
      </dsp:txBody>
      <dsp:txXfrm>
        <a:off x="5422106" y="573682"/>
        <a:ext cx="2464593" cy="1478756"/>
      </dsp:txXfrm>
    </dsp:sp>
    <dsp:sp modelId="{1370BE75-4545-46A5-95E1-8869177AB7D2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Mali Denetim</a:t>
          </a:r>
          <a:endParaRPr lang="tr-TR" sz="3600" kern="1200" dirty="0"/>
        </a:p>
      </dsp:txBody>
      <dsp:txXfrm>
        <a:off x="1355526" y="2298898"/>
        <a:ext cx="2464593" cy="1478756"/>
      </dsp:txXfrm>
    </dsp:sp>
    <dsp:sp modelId="{FE6114DD-4C13-4B7F-B729-3FE5CE122181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Uygunluk Denetimi</a:t>
          </a:r>
          <a:endParaRPr lang="tr-TR" sz="3600" kern="1200" dirty="0"/>
        </a:p>
      </dsp:txBody>
      <dsp:txXfrm>
        <a:off x="4066579" y="2298898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D77834AF-457A-482D-A859-38A56BD02D4C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3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87B3C15C-C27C-4FF5-B429-995D138FC1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4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50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Sistem Denetimleri, denetlenen süreç/birimin iç kontrol sisteminin bir bütün olarak değerlendirilmesini içerir.</a:t>
            </a:r>
          </a:p>
          <a:p>
            <a:r>
              <a:rPr lang="tr-TR" dirty="0" smtClean="0"/>
              <a:t>Performans Denetimi, Etkililik, ekonomiklik ve verimliliği değerlendirir. Etkililik, amaca uygunluk, ekonomiklik , aynı çıktının daha düşük maliyetle elde edilmesi verimlilik aynı girdi ile daha fazla çıktı elde edilmesi anlamında kullanılmaktadır.</a:t>
            </a:r>
          </a:p>
          <a:p>
            <a:r>
              <a:rPr lang="tr-TR" dirty="0" smtClean="0"/>
              <a:t>BT Denetimi, Elektronik bilgi sistemlerinin sürekliliği, güvenilirliği ve bilginin güvenliğinin değerlendirilmesidir.</a:t>
            </a:r>
          </a:p>
          <a:p>
            <a:pPr algn="just"/>
            <a:r>
              <a:rPr lang="tr-TR" dirty="0" smtClean="0"/>
              <a:t>Gizlilik</a:t>
            </a:r>
            <a:r>
              <a:rPr lang="tr-TR" dirty="0"/>
              <a:t> : Bilginin yetkisiz kişilerin </a:t>
            </a:r>
            <a:r>
              <a:rPr lang="tr-TR" dirty="0" smtClean="0"/>
              <a:t>eline geçmemesidir</a:t>
            </a:r>
            <a:r>
              <a:rPr lang="tr-TR" dirty="0"/>
              <a:t>. </a:t>
            </a:r>
            <a:endParaRPr lang="tr-TR" dirty="0" smtClean="0"/>
          </a:p>
          <a:p>
            <a:pPr algn="just"/>
            <a:r>
              <a:rPr lang="tr-TR" dirty="0" smtClean="0"/>
              <a:t>Bütünlük: Bilginin</a:t>
            </a:r>
            <a:r>
              <a:rPr lang="tr-TR" dirty="0"/>
              <a:t> yetkisiz kişiler tarafından değiştirilmemesidir. </a:t>
            </a:r>
            <a:endParaRPr lang="tr-TR" dirty="0" smtClean="0"/>
          </a:p>
          <a:p>
            <a:pPr algn="just"/>
            <a:r>
              <a:rPr lang="tr-TR" dirty="0" smtClean="0"/>
              <a:t>Erişilebilirlik</a:t>
            </a:r>
            <a:r>
              <a:rPr lang="tr-TR" dirty="0"/>
              <a:t> : Bilginin ilgili ya da yetkili kişilerce ulaşılabilir ve kullanılabilir durumda olmasıdır. </a:t>
            </a:r>
            <a:endParaRPr lang="tr-TR" dirty="0" smtClean="0"/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altLang="tr-TR" sz="1200" b="1" dirty="0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Uygunluk denetimi: </a:t>
            </a:r>
            <a:r>
              <a:rPr lang="tr-TR" altLang="tr-TR" sz="1200" dirty="0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İşlem ve harcama sonrası gerçekleştirilen hukuka uygunluk denetimini ifade etmektedir. Faaliyet ve işlemlerin ilgili </a:t>
            </a:r>
            <a:r>
              <a:rPr lang="tr-TR" altLang="tr-TR" sz="1200" dirty="0" err="1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kanun,tüzük</a:t>
            </a:r>
            <a:r>
              <a:rPr lang="tr-TR" altLang="tr-TR" sz="1200" dirty="0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yönetmelik ve diğer mevzuata uygunluğunun denetlenmesidir.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altLang="tr-TR" sz="1200" b="1" dirty="0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Mali denetim: </a:t>
            </a:r>
            <a:r>
              <a:rPr lang="tr-TR" altLang="tr-TR" sz="1200" dirty="0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Gelir, gider, varlık ve yükümlülüklere ilişkin hesap ve işlemlerin doğruluğunun; mali sistem ve tabloların güvenilirliğinin değerlendirilmesidir.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53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25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Yönerge: Kararname ile verilen görevlerin yerine getirilmesi, uygulamaların izlenmesi ile çalışmaların rasyonel olarak ve eşgüdüm içerisinde sürdürülmesini sağlanmasına yönelik çalışma usul ve esaslarını düzenler.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69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48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90185"/>
          <a:stretch/>
        </p:blipFill>
        <p:spPr>
          <a:xfrm>
            <a:off x="0" y="330200"/>
            <a:ext cx="9144000" cy="4826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6" b="36481"/>
          <a:stretch/>
        </p:blipFill>
        <p:spPr>
          <a:xfrm>
            <a:off x="0" y="1092200"/>
            <a:ext cx="9144000" cy="5461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90185"/>
          <a:stretch/>
        </p:blipFill>
        <p:spPr>
          <a:xfrm>
            <a:off x="0" y="1917700"/>
            <a:ext cx="9144000" cy="4826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6" b="36481"/>
          <a:stretch/>
        </p:blipFill>
        <p:spPr>
          <a:xfrm>
            <a:off x="0" y="2679700"/>
            <a:ext cx="9144000" cy="5461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90185"/>
          <a:stretch/>
        </p:blipFill>
        <p:spPr>
          <a:xfrm>
            <a:off x="0" y="3505200"/>
            <a:ext cx="9144000" cy="4826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6" b="36481"/>
          <a:stretch/>
        </p:blipFill>
        <p:spPr>
          <a:xfrm>
            <a:off x="0" y="4267200"/>
            <a:ext cx="9144000" cy="5461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90185"/>
          <a:stretch/>
        </p:blipFill>
        <p:spPr>
          <a:xfrm>
            <a:off x="0" y="5092700"/>
            <a:ext cx="9144000" cy="4826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6" b="36481"/>
          <a:stretch/>
        </p:blipFill>
        <p:spPr>
          <a:xfrm>
            <a:off x="0" y="5854700"/>
            <a:ext cx="9144000" cy="5461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5709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165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3"/>
          <a:srcRect l="8014" r="6147"/>
          <a:stretch/>
        </p:blipFill>
        <p:spPr>
          <a:xfrm>
            <a:off x="3327399" y="1182123"/>
            <a:ext cx="2603501" cy="21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1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294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29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8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21381"/>
            <a:ext cx="9144000" cy="1238302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0" y="416211"/>
            <a:ext cx="9144000" cy="811011"/>
          </a:xfrm>
          <a:prstGeom prst="rect">
            <a:avLst/>
          </a:prstGeom>
          <a:gradFill>
            <a:gsLst>
              <a:gs pos="0">
                <a:srgbClr val="C5141A"/>
              </a:gs>
              <a:gs pos="49600">
                <a:srgbClr val="D90A14"/>
              </a:gs>
              <a:gs pos="100000">
                <a:srgbClr val="C5141A"/>
              </a:gs>
            </a:gsLst>
            <a:lin ang="5400000" scaled="1"/>
          </a:gradFill>
          <a:ln>
            <a:solidFill>
              <a:srgbClr val="C51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 userDrawn="1"/>
        </p:nvSpPr>
        <p:spPr>
          <a:xfrm>
            <a:off x="7835900" y="6400800"/>
            <a:ext cx="679450" cy="318387"/>
          </a:xfrm>
          <a:prstGeom prst="rect">
            <a:avLst/>
          </a:prstGeom>
          <a:gradFill>
            <a:gsLst>
              <a:gs pos="0">
                <a:srgbClr val="C5141A"/>
              </a:gs>
              <a:gs pos="49600">
                <a:srgbClr val="D90A14"/>
              </a:gs>
              <a:gs pos="100000">
                <a:srgbClr val="C5141A"/>
              </a:gs>
            </a:gsLst>
            <a:lin ang="5400000" scaled="1"/>
          </a:gradFill>
          <a:ln>
            <a:solidFill>
              <a:srgbClr val="C51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406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297026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20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1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9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47932" y="6396037"/>
            <a:ext cx="2057400" cy="365125"/>
          </a:xfrm>
        </p:spPr>
        <p:txBody>
          <a:bodyPr/>
          <a:lstStyle>
            <a:lvl1pPr>
              <a:defRPr sz="1400" b="1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467" y="221381"/>
            <a:ext cx="8415866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341783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84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7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645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14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29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3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85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5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44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69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59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7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3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33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8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4"/>
          <a:stretch/>
        </p:blipFill>
        <p:spPr>
          <a:xfrm>
            <a:off x="0" y="-10612"/>
            <a:ext cx="9144000" cy="68686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909643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5155225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 marL="0" indent="0">
              <a:buClr>
                <a:srgbClr val="0A4356"/>
              </a:buClr>
              <a:buNone/>
              <a:defRPr>
                <a:solidFill>
                  <a:srgbClr val="0A4356"/>
                </a:solidFill>
              </a:defRPr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72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47"/>
          <a:stretch/>
        </p:blipFill>
        <p:spPr>
          <a:xfrm>
            <a:off x="0" y="-2124"/>
            <a:ext cx="9144000" cy="68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4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66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528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721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2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7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9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17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68823" y="3308463"/>
            <a:ext cx="8583986" cy="137160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T.C.  </a:t>
            </a:r>
            <a:br>
              <a:rPr lang="tr-TR" sz="3200" b="1" dirty="0" smtClean="0"/>
            </a:br>
            <a:r>
              <a:rPr lang="tr-TR" sz="3200" b="1" dirty="0" smtClean="0"/>
              <a:t>AİLE VE SOSYAL HİZMETLER BAKANLIĞI</a:t>
            </a:r>
            <a:br>
              <a:rPr lang="tr-TR" sz="3200" b="1" dirty="0" smtClean="0"/>
            </a:br>
            <a:r>
              <a:rPr lang="tr-TR" sz="3200" b="1" dirty="0" smtClean="0"/>
              <a:t>İÇ DENETİM BAŞKANLIĞI</a:t>
            </a:r>
            <a:endParaRPr lang="tr-TR" sz="3200" b="1" dirty="0"/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5967663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Garamond" panose="02020404030301010803" pitchFamily="18" charset="0"/>
              </a:rPr>
              <a:t>03 OCAK 2023</a:t>
            </a:r>
            <a:endParaRPr lang="tr-T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ÇALIŞMA YÖNTEMİ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alt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Denetimler, süreç bazlı ve risk esaslı olarak yürütülmektedir. Süreçle ilgili her şey değil, önemli </a:t>
            </a:r>
            <a:r>
              <a:rPr lang="tr-TR" alt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riskler kapsama alınmaktadır.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Denetim konusunun, il müdürlükleri ve kuruluşlarda yürütülmekte olan bir süreç olması durumunda, iç </a:t>
            </a:r>
            <a:r>
              <a:rPr lang="tr-TR" alt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d</a:t>
            </a:r>
            <a:r>
              <a:rPr lang="tr-TR" alt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enetçiler tarafından, Türkiye genelini temsil edebilecek bir örneklem oluşturulmaktadır. Denetim testlerinin uygulanacağı il müdürlükleri ve kuruluşlar bu doğrultuda belirlenmektedir.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İllerde ve kuruluşlarda uygulanan test sonuçları değerlendirilerek «sürece ilişkin genel bir kanaat» oluşturulmaktadır.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Ulaşılan sonuçlar ‘Bulgu’ haline getirilmekte ve süreç sahipleri ile paylaşılmaktadır.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10</a:t>
            </a:fld>
            <a:r>
              <a:rPr lang="tr-TR" dirty="0" smtClean="0"/>
              <a:t>/14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4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ÇALIŞMA YÖNTEMİ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Denetim sonuçları doğrultusunda alınması 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gereken aksiyonlar, süreç </a:t>
            </a:r>
            <a:r>
              <a:rPr 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sorumluları (merkez teşkilatı) 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tarafından </a:t>
            </a:r>
            <a:r>
              <a:rPr 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belirlenmektedir.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Denetlenen 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alana ilişkin tespit ve </a:t>
            </a:r>
            <a:r>
              <a:rPr 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öneriler ve yönetimin 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aksiyon planını da içeren İç Denetim Raporları, </a:t>
            </a:r>
            <a:r>
              <a:rPr 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Makamın Onayına sunulmaktadır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Aksiyon planlarının gerçekleşmeleri, 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6 aylık dönemler halinde izlenmekte ve sonuçlar </a:t>
            </a:r>
            <a:r>
              <a:rPr lang="tr-TR" sz="2400" dirty="0" smtClean="0">
                <a:latin typeface="Garamond" panose="02020404030301010803" pitchFamily="18" charset="0"/>
                <a:cs typeface="Arial" panose="020B0604020202020204" pitchFamily="34" charset="0"/>
              </a:rPr>
              <a:t>Makama arz edilmektedir.  </a:t>
            </a:r>
            <a:endParaRPr lang="tr-TR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altLang="tr-TR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11</a:t>
            </a:fld>
            <a:r>
              <a:rPr lang="tr-TR" dirty="0" smtClean="0"/>
              <a:t>/14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057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 DENETİMİN KALİTESİ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İç denetim faaliyetleri, sürekli izleme ve değerlendirmeye tabidir.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Sürekli izleme kapsamında,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her görev </a:t>
            </a:r>
            <a:r>
              <a:rPr lang="tr-TR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özelinde, denetim gözetim sorumluları ve Başkanlık tarafından, Standartlara uyum gözden geçirilmektedir. 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Yıl sonlarında, görevlendirilen iç denetçiler tarafından dönemsel gözden geçirme faaliyetleri yürütülmekte, Standartlara, Meslek Ahlak Kurallarına ve İç Denetim Yönergesine uyum düzeyi belirlenmektedir.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En az beş yılda bir kez, İç Denetim Koordinasyon Kurulu tarafından, iç denetim faaliyetlerinin, Standartlara ve Meslek Ahlak Kurallarına uyum düzeyi ve etkinliğinin değerlendirilmesi gerekmektedir.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12</a:t>
            </a:fld>
            <a:r>
              <a:rPr lang="tr-TR" dirty="0" smtClean="0"/>
              <a:t>/14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494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1380"/>
            <a:ext cx="9144000" cy="1191783"/>
          </a:xfrm>
        </p:spPr>
        <p:txBody>
          <a:bodyPr/>
          <a:lstStyle/>
          <a:p>
            <a:r>
              <a:rPr lang="tr-TR" dirty="0"/>
              <a:t>Denetim ve Danışmanlık Görevleri</a:t>
            </a:r>
            <a:br>
              <a:rPr lang="tr-TR" dirty="0"/>
            </a:br>
            <a:r>
              <a:rPr lang="tr-TR" dirty="0"/>
              <a:t>(2013-2022)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204896"/>
              </p:ext>
            </p:extLst>
          </p:nvPr>
        </p:nvGraphicFramePr>
        <p:xfrm>
          <a:off x="658784" y="1338343"/>
          <a:ext cx="7130241" cy="5430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15737">
                  <a:extLst>
                    <a:ext uri="{9D8B030D-6E8A-4147-A177-3AD203B41FA5}">
                      <a16:colId xmlns:a16="http://schemas.microsoft.com/office/drawing/2014/main" val="4067606228"/>
                    </a:ext>
                  </a:extLst>
                </a:gridCol>
                <a:gridCol w="4037757">
                  <a:extLst>
                    <a:ext uri="{9D8B030D-6E8A-4147-A177-3AD203B41FA5}">
                      <a16:colId xmlns:a16="http://schemas.microsoft.com/office/drawing/2014/main" val="3495624429"/>
                    </a:ext>
                  </a:extLst>
                </a:gridCol>
                <a:gridCol w="2376747">
                  <a:extLst>
                    <a:ext uri="{9D8B030D-6E8A-4147-A177-3AD203B41FA5}">
                      <a16:colId xmlns:a16="http://schemas.microsoft.com/office/drawing/2014/main" val="1225551939"/>
                    </a:ext>
                  </a:extLst>
                </a:gridCol>
              </a:tblGrid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</a:t>
                      </a:r>
                      <a:r>
                        <a:rPr lang="tr-TR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DENETLENEN BİRİM ADI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SAYI</a:t>
                      </a:r>
                      <a:endParaRPr lang="tr-TR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5091563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</a:t>
                      </a:r>
                      <a:endParaRPr lang="tr-TR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tr-T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AİLE VE TOPLUM HİZMETLERİ GENEL MÜDÜRLÜĞÜ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9800078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ÇOCUK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HİZMETLERİ GENEL MÜDÜRLÜĞÜ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0487296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ENGELLİ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YAŞLI HİZMETLERİ GENEL MÜDÜRLÜĞÜ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9298342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KADININ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STATÜSÜ GENEL MÜDÜRLÜĞÜ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0949243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SOSYAL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YARDIMLAR GENEL MÜDÜRLÜĞÜ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3450179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STRATEJİ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GELİŞTİRME BAŞKANLIĞI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4648694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DESTEK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HİZMETLERİ DAİRE BAŞKANLIĞI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6979893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BİLGİ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TEKNOLOJİLERİ GENEL MÜDÜRLÜĞÜ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5464470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BASIN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HALKLA İLİŞKİLER MÜŞAVİRLİĞİ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6734425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PERSONEL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GENEL MÜDÜRLÜĞÜ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92555874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DÖNER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SERMAYE MERKEZ SAYMANLIĞI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22753728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EĞİTİM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YAYIN DAİRESİ BAŞKANLIĞI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87652225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 DIŞ İLİŞKİLER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5630418"/>
                  </a:ext>
                </a:extLst>
              </a:tr>
              <a:tr h="36204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02489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967864" y="6354062"/>
            <a:ext cx="577620" cy="365125"/>
          </a:xfrm>
        </p:spPr>
        <p:txBody>
          <a:bodyPr/>
          <a:lstStyle/>
          <a:p>
            <a:fld id="{885776FF-AC16-4B72-9C8A-C6C7B834E379}" type="slidenum">
              <a:rPr lang="tr-TR" sz="1100" smtClean="0"/>
              <a:pPr/>
              <a:t>13</a:t>
            </a:fld>
            <a:r>
              <a:rPr lang="tr-TR" sz="1100" dirty="0" smtClean="0"/>
              <a:t>/14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12933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35323" y="3624349"/>
            <a:ext cx="8450981" cy="1795549"/>
          </a:xfrm>
        </p:spPr>
        <p:txBody>
          <a:bodyPr>
            <a:noAutofit/>
          </a:bodyPr>
          <a:lstStyle/>
          <a:p>
            <a:r>
              <a:rPr lang="tr-TR" sz="4800" b="1" dirty="0" smtClean="0"/>
              <a:t/>
            </a:r>
            <a:br>
              <a:rPr lang="tr-TR" sz="4800" b="1" dirty="0" smtClean="0"/>
            </a:br>
            <a:r>
              <a:rPr lang="tr-TR" sz="4800" b="1" dirty="0"/>
              <a:t/>
            </a:r>
            <a:br>
              <a:rPr lang="tr-TR" sz="4800" b="1" dirty="0"/>
            </a:br>
            <a:r>
              <a:rPr lang="tr-TR" sz="4800" b="1" dirty="0" smtClean="0"/>
              <a:t>ARZ EDERİM </a:t>
            </a:r>
            <a:br>
              <a:rPr lang="tr-TR" sz="4800" b="1" dirty="0" smtClean="0"/>
            </a:br>
            <a:r>
              <a:rPr lang="tr-TR" sz="4800" b="1" dirty="0" smtClean="0"/>
              <a:t> </a:t>
            </a:r>
            <a:br>
              <a:rPr lang="tr-TR" sz="4800" b="1" dirty="0" smtClean="0"/>
            </a:br>
            <a:r>
              <a:rPr lang="tr-TR" sz="3200" b="1" dirty="0" smtClean="0"/>
              <a:t>İÇ DENETİM BAŞKANLIĞI</a:t>
            </a:r>
            <a:endParaRPr lang="tr-TR" sz="4800" b="1" dirty="0"/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5967663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Garamond" panose="02020404030301010803" pitchFamily="18" charset="0"/>
              </a:rPr>
              <a:t>OCAK 2023</a:t>
            </a:r>
            <a:endParaRPr lang="tr-T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MİSYON ve VİZYON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</a:t>
            </a:fld>
            <a:r>
              <a:rPr lang="tr-TR" dirty="0" smtClean="0"/>
              <a:t>/14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Garamond" panose="02020404030301010803" pitchFamily="18" charset="0"/>
              </a:rPr>
              <a:t>Misyonumuz, Bakanlığımızın </a:t>
            </a:r>
            <a:r>
              <a:rPr lang="tr-TR" sz="2400" dirty="0">
                <a:latin typeface="Garamond" panose="02020404030301010803" pitchFamily="18" charset="0"/>
              </a:rPr>
              <a:t>iç kontrol, risk yönetimi ve kurumsal yönetim süreçlerinin etkinliğini değerlendirmek ve geliştirmek suretiyle kurumsal hedeflerin gerçekleştirilmesine yardımcı olmaktır. </a:t>
            </a:r>
            <a:endParaRPr lang="tr-TR" sz="2400" dirty="0" smtClean="0">
              <a:latin typeface="Garamond" panose="02020404030301010803" pitchFamily="18" charset="0"/>
            </a:endParaRP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Garamond" panose="02020404030301010803" pitchFamily="18" charset="0"/>
              </a:rPr>
              <a:t>Vizyonumuz, Standartlar ve Meslek Ahlak Kurallarına tam uyumlu, Bakanlığımız hizmetlerine değer katan ve iç denetimin iyi uygulamalarına öncülük eden iç denetim faaliyetleri sunmaktır. 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Garamond" panose="02020404030301010803" pitchFamily="18" charset="0"/>
              </a:rPr>
              <a:t>Bakanlığımız faaliyetlerinin, </a:t>
            </a:r>
            <a:r>
              <a:rPr lang="tr-TR" sz="2400" dirty="0">
                <a:latin typeface="Garamond" panose="02020404030301010803" pitchFamily="18" charset="0"/>
              </a:rPr>
              <a:t>amaç ve politikalara, </a:t>
            </a:r>
            <a:r>
              <a:rPr lang="tr-TR" sz="2400" dirty="0" smtClean="0">
                <a:latin typeface="Garamond" panose="02020404030301010803" pitchFamily="18" charset="0"/>
              </a:rPr>
              <a:t>plan ve programlara </a:t>
            </a:r>
            <a:r>
              <a:rPr lang="tr-TR" sz="2400" dirty="0">
                <a:latin typeface="Garamond" panose="02020404030301010803" pitchFamily="18" charset="0"/>
              </a:rPr>
              <a:t>ve mevzuata uygun olarak </a:t>
            </a:r>
            <a:r>
              <a:rPr lang="tr-TR" sz="2400" dirty="0" smtClean="0">
                <a:latin typeface="Garamond" panose="02020404030301010803" pitchFamily="18" charset="0"/>
              </a:rPr>
              <a:t>planlanması </a:t>
            </a:r>
            <a:r>
              <a:rPr lang="tr-TR" sz="2400" dirty="0">
                <a:latin typeface="Garamond" panose="02020404030301010803" pitchFamily="18" charset="0"/>
              </a:rPr>
              <a:t>ve </a:t>
            </a:r>
            <a:r>
              <a:rPr lang="tr-TR" sz="2400" dirty="0" smtClean="0">
                <a:latin typeface="Garamond" panose="02020404030301010803" pitchFamily="18" charset="0"/>
              </a:rPr>
              <a:t>yürütülmesi,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Garamond" panose="02020404030301010803" pitchFamily="18" charset="0"/>
              </a:rPr>
              <a:t>Kaynakların </a:t>
            </a:r>
            <a:r>
              <a:rPr lang="tr-TR" sz="2400" dirty="0">
                <a:latin typeface="Garamond" panose="02020404030301010803" pitchFamily="18" charset="0"/>
              </a:rPr>
              <a:t>etkili, ekonomik ve verimli </a:t>
            </a:r>
            <a:r>
              <a:rPr lang="tr-TR" sz="2400" dirty="0" smtClean="0">
                <a:latin typeface="Garamond" panose="02020404030301010803" pitchFamily="18" charset="0"/>
              </a:rPr>
              <a:t>kullanılması,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Garamond" panose="02020404030301010803" pitchFamily="18" charset="0"/>
              </a:rPr>
              <a:t>B</a:t>
            </a:r>
            <a:r>
              <a:rPr lang="tr-TR" sz="2400" dirty="0" smtClean="0">
                <a:latin typeface="Garamond" panose="02020404030301010803" pitchFamily="18" charset="0"/>
              </a:rPr>
              <a:t>ilgilerin güvenilirliği, bütünlüğü </a:t>
            </a:r>
            <a:r>
              <a:rPr lang="tr-TR" sz="2400" dirty="0">
                <a:latin typeface="Garamond" panose="02020404030301010803" pitchFamily="18" charset="0"/>
              </a:rPr>
              <a:t>ve zamanında elde edilebilirliğini </a:t>
            </a:r>
            <a:r>
              <a:rPr lang="tr-TR" sz="2400" dirty="0" smtClean="0">
                <a:latin typeface="Garamond" panose="02020404030301010803" pitchFamily="18" charset="0"/>
              </a:rPr>
              <a:t>sağlama,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Garamond" panose="02020404030301010803" pitchFamily="18" charset="0"/>
              </a:rPr>
              <a:t>Konularında yönetime yardımcı olmaktır. </a:t>
            </a:r>
          </a:p>
          <a:p>
            <a:pPr algn="just"/>
            <a:endParaRPr lang="tr-TR" dirty="0" smtClean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</a:t>
            </a:fld>
            <a:r>
              <a:rPr lang="tr-TR" dirty="0" smtClean="0"/>
              <a:t>/14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84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GÖREVLERİMİZ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Denetim </a:t>
            </a: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ve </a:t>
            </a:r>
            <a:r>
              <a:rPr lang="tr-TR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danışmanlık </a:t>
            </a: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görevleri yürütülmektedir.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Bu görevler sonucunda, Bakanlığımız varlıklarının korunması, iç kontrol sisteminin etkinliği ve risklerin </a:t>
            </a:r>
            <a:r>
              <a:rPr lang="tr-TR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olumsuz etkilerinin asgarîye </a:t>
            </a: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indirilmesi için önerilerde bulunulmaktadır.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Bakanlığımızın yurt dışı ve taşra dahil tüm birimlerinin, işlem ve faaliyetleri, iç denetime tabidir. 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İç denetim görevleri </a:t>
            </a:r>
            <a:r>
              <a:rPr lang="tr-TR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süreç </a:t>
            </a: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bazlı </a:t>
            </a:r>
            <a:r>
              <a:rPr lang="tr-TR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yürütülmektedir. </a:t>
            </a:r>
            <a:endParaRPr lang="tr-TR" sz="2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4</a:t>
            </a:fld>
            <a:r>
              <a:rPr lang="tr-TR" dirty="0" smtClean="0"/>
              <a:t>/14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73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DENETİM TÜRLERİ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226908"/>
              </p:ext>
            </p:extLst>
          </p:nvPr>
        </p:nvGraphicFramePr>
        <p:xfrm>
          <a:off x="463550" y="1681163"/>
          <a:ext cx="78867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5</a:t>
            </a:fld>
            <a:r>
              <a:rPr lang="tr-TR" dirty="0" smtClean="0"/>
              <a:t>/14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383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DANIŞMANLIK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  <a:defRPr/>
            </a:pP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Bakanlık </a:t>
            </a:r>
            <a:r>
              <a:rPr lang="tr-TR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Makamı, Üst Yöneticiler ve </a:t>
            </a: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denetlenen birimlerin talepleri doğrultusunda, Bakanlığımızın hizmet ve süreçlerini geliştirmek amacıyla, öneri ve tavsiyeler sunmak üzere danışmanlık görevleri </a:t>
            </a:r>
            <a:r>
              <a:rPr lang="tr-TR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yürütülmektedir</a:t>
            </a: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  <a:defRPr/>
            </a:pPr>
            <a:r>
              <a:rPr lang="tr-TR" sz="2600" dirty="0">
                <a:latin typeface="Garamond" panose="02020404030301010803" pitchFamily="18" charset="0"/>
                <a:cs typeface="Arial" panose="020B0604020202020204" pitchFamily="34" charset="0"/>
              </a:rPr>
              <a:t>Danışmanlık görevleri kapsamında yürütülen faaliyetlere örnekler:</a:t>
            </a:r>
          </a:p>
          <a:p>
            <a:pPr lvl="1" algn="just">
              <a:buClr>
                <a:srgbClr val="C5141A"/>
              </a:buClr>
              <a:buFont typeface="Wingdings" panose="05000000000000000000" pitchFamily="2" charset="2"/>
              <a:buChar char="v"/>
              <a:defRPr/>
            </a:pPr>
            <a:r>
              <a:rPr lang="tr-TR" sz="2300" dirty="0" smtClean="0">
                <a:latin typeface="Garamond" panose="02020404030301010803" pitchFamily="18" charset="0"/>
                <a:cs typeface="Arial" panose="020B0604020202020204" pitchFamily="34" charset="0"/>
              </a:rPr>
              <a:t>Eğitim</a:t>
            </a:r>
            <a:endParaRPr lang="tr-TR" sz="23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buClr>
                <a:srgbClr val="C5141A"/>
              </a:buClr>
              <a:buFont typeface="Wingdings" panose="05000000000000000000" pitchFamily="2" charset="2"/>
              <a:buChar char="v"/>
              <a:defRPr/>
            </a:pPr>
            <a:r>
              <a:rPr lang="tr-TR" sz="2300" dirty="0">
                <a:latin typeface="Garamond" panose="02020404030301010803" pitchFamily="18" charset="0"/>
                <a:cs typeface="Arial" panose="020B0604020202020204" pitchFamily="34" charset="0"/>
              </a:rPr>
              <a:t>Proje </a:t>
            </a:r>
            <a:r>
              <a:rPr lang="tr-TR" sz="2300" dirty="0" smtClean="0">
                <a:latin typeface="Garamond" panose="02020404030301010803" pitchFamily="18" charset="0"/>
                <a:cs typeface="Arial" panose="020B0604020202020204" pitchFamily="34" charset="0"/>
              </a:rPr>
              <a:t>ekiplerine/çalışma gruplarına </a:t>
            </a:r>
            <a:r>
              <a:rPr lang="tr-TR" sz="2300" dirty="0">
                <a:latin typeface="Garamond" panose="02020404030301010803" pitchFamily="18" charset="0"/>
                <a:cs typeface="Arial" panose="020B0604020202020204" pitchFamily="34" charset="0"/>
              </a:rPr>
              <a:t>katılım</a:t>
            </a:r>
          </a:p>
          <a:p>
            <a:pPr lvl="1" algn="just">
              <a:buClr>
                <a:srgbClr val="C5141A"/>
              </a:buClr>
              <a:buFont typeface="Wingdings" panose="05000000000000000000" pitchFamily="2" charset="2"/>
              <a:buChar char="v"/>
              <a:defRPr/>
            </a:pPr>
            <a:r>
              <a:rPr lang="tr-TR" sz="2300" dirty="0">
                <a:latin typeface="Garamond" panose="02020404030301010803" pitchFamily="18" charset="0"/>
                <a:cs typeface="Arial" panose="020B0604020202020204" pitchFamily="34" charset="0"/>
              </a:rPr>
              <a:t>İnceleme/Araştırma</a:t>
            </a:r>
          </a:p>
          <a:p>
            <a:pPr lvl="1" algn="just">
              <a:buClr>
                <a:srgbClr val="C5141A"/>
              </a:buClr>
              <a:buFont typeface="Wingdings" panose="05000000000000000000" pitchFamily="2" charset="2"/>
              <a:buChar char="v"/>
              <a:defRPr/>
            </a:pPr>
            <a:r>
              <a:rPr lang="tr-TR" sz="2300" dirty="0" smtClean="0">
                <a:latin typeface="Garamond" panose="02020404030301010803" pitchFamily="18" charset="0"/>
                <a:cs typeface="Arial" panose="020B0604020202020204" pitchFamily="34" charset="0"/>
              </a:rPr>
              <a:t>Kolaylaştırıcılık</a:t>
            </a:r>
          </a:p>
          <a:p>
            <a:pPr lvl="1" algn="just">
              <a:buClr>
                <a:srgbClr val="C5141A"/>
              </a:buClr>
              <a:buFont typeface="Wingdings" panose="05000000000000000000" pitchFamily="2" charset="2"/>
              <a:buChar char="v"/>
              <a:defRPr/>
            </a:pPr>
            <a:r>
              <a:rPr lang="tr-TR" sz="2300" dirty="0" smtClean="0">
                <a:latin typeface="Garamond" panose="02020404030301010803" pitchFamily="18" charset="0"/>
                <a:cs typeface="Arial" panose="020B0604020202020204" pitchFamily="34" charset="0"/>
              </a:rPr>
              <a:t>Mevzuat ve düzenleme taslaklarına görüş verilmesi gibi.</a:t>
            </a:r>
            <a:endParaRPr lang="tr-TR" sz="23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6</a:t>
            </a:fld>
            <a:r>
              <a:rPr lang="tr-TR" dirty="0" smtClean="0"/>
              <a:t>/14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886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sz="2800" dirty="0" smtClean="0">
                <a:latin typeface="Times New Roman" panose="02020603050405020304" pitchFamily="18" charset="0"/>
              </a:rPr>
              <a:t>TEŞKİLAT ŞEMASI</a:t>
            </a:r>
            <a:endParaRPr lang="tr-TR" sz="2800" b="0" kern="0" dirty="0">
              <a:latin typeface="Calibri"/>
            </a:endParaRPr>
          </a:p>
        </p:txBody>
      </p:sp>
      <p:grpSp>
        <p:nvGrpSpPr>
          <p:cNvPr id="28" name="Grup 27"/>
          <p:cNvGrpSpPr/>
          <p:nvPr/>
        </p:nvGrpSpPr>
        <p:grpSpPr>
          <a:xfrm>
            <a:off x="1539912" y="2136995"/>
            <a:ext cx="7134823" cy="3752705"/>
            <a:chOff x="855571" y="547376"/>
            <a:chExt cx="5701552" cy="3074294"/>
          </a:xfrm>
        </p:grpSpPr>
        <p:sp>
          <p:nvSpPr>
            <p:cNvPr id="29" name="Dikdörtgen 28"/>
            <p:cNvSpPr>
              <a:spLocks noChangeArrowheads="1"/>
            </p:cNvSpPr>
            <p:nvPr/>
          </p:nvSpPr>
          <p:spPr bwMode="auto">
            <a:xfrm>
              <a:off x="2537954" y="547376"/>
              <a:ext cx="1481138" cy="375604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 w="19050" cmpd="dbl">
              <a:solidFill>
                <a:sysClr val="windowText" lastClr="000000">
                  <a:lumMod val="100000"/>
                  <a:lumOff val="0"/>
                </a:sys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square" anchor="ctr" upright="1"/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tr-TR" sz="1600" b="1" kern="12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BAKAN </a:t>
              </a:r>
              <a:endParaRPr lang="tr-T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Dikdörtgen 29"/>
            <p:cNvSpPr>
              <a:spLocks noChangeArrowheads="1"/>
            </p:cNvSpPr>
            <p:nvPr/>
          </p:nvSpPr>
          <p:spPr bwMode="auto">
            <a:xfrm>
              <a:off x="2502644" y="1757107"/>
              <a:ext cx="1438006" cy="403329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 w="19050" cmpd="dbl">
              <a:solidFill>
                <a:sysClr val="windowText" lastClr="000000">
                  <a:lumMod val="100000"/>
                  <a:lumOff val="0"/>
                </a:sys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square" anchor="ctr" upright="1"/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tr-TR" sz="1200" b="1" kern="12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İç Denetim Başkanı</a:t>
              </a:r>
              <a:endParaRPr lang="tr-T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Dikdörtgen 30"/>
            <p:cNvSpPr>
              <a:spLocks noChangeArrowheads="1"/>
            </p:cNvSpPr>
            <p:nvPr/>
          </p:nvSpPr>
          <p:spPr bwMode="auto">
            <a:xfrm>
              <a:off x="2647916" y="3340682"/>
              <a:ext cx="1142768" cy="280988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 w="19050" cmpd="dbl">
              <a:solidFill>
                <a:sysClr val="windowText" lastClr="000000">
                  <a:lumMod val="100000"/>
                  <a:lumOff val="0"/>
                </a:sys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square" anchor="ctr" upright="1"/>
            <a:lstStyle/>
            <a:p>
              <a:pPr algn="ctr">
                <a:spcAft>
                  <a:spcPts val="0"/>
                </a:spcAft>
              </a:pPr>
              <a:r>
                <a:rPr lang="tr-TR" sz="1200" b="1" kern="120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Büro</a:t>
              </a:r>
              <a:endParaRPr lang="tr-T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Dikdörtgen 31"/>
            <p:cNvSpPr>
              <a:spLocks noChangeArrowheads="1"/>
            </p:cNvSpPr>
            <p:nvPr/>
          </p:nvSpPr>
          <p:spPr bwMode="auto">
            <a:xfrm>
              <a:off x="855571" y="2503052"/>
              <a:ext cx="1255268" cy="277881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 w="19050" cmpd="dbl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square" anchor="ctr"/>
            <a:lstStyle/>
            <a:p>
              <a:pPr algn="ctr">
                <a:spcAft>
                  <a:spcPts val="0"/>
                </a:spcAft>
              </a:pPr>
              <a:r>
                <a:rPr lang="tr-TR" sz="1200" b="1" kern="120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İç Denetçiler</a:t>
              </a:r>
              <a:endParaRPr lang="tr-T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Düz Bağlayıcı 32"/>
            <p:cNvCxnSpPr/>
            <p:nvPr/>
          </p:nvCxnSpPr>
          <p:spPr bwMode="auto">
            <a:xfrm>
              <a:off x="1464707" y="2342352"/>
              <a:ext cx="3350252" cy="35177"/>
            </a:xfrm>
            <a:prstGeom prst="line">
              <a:avLst/>
            </a:prstGeom>
            <a:noFill/>
            <a:ln w="25400">
              <a:solidFill>
                <a:sysClr val="windowText" lastClr="000000">
                  <a:lumMod val="100000"/>
                  <a:lumOff val="0"/>
                </a:sys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Dikdörtgen 33"/>
            <p:cNvSpPr>
              <a:spLocks noChangeArrowheads="1"/>
            </p:cNvSpPr>
            <p:nvPr/>
          </p:nvSpPr>
          <p:spPr bwMode="auto">
            <a:xfrm>
              <a:off x="4502818" y="1404065"/>
              <a:ext cx="2054305" cy="328054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 w="19050" cmpd="dbl">
              <a:solidFill>
                <a:sysClr val="windowText" lastClr="000000">
                  <a:lumMod val="100000"/>
                  <a:lumOff val="0"/>
                </a:sys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square" anchor="ctr" upright="1"/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tr-TR" sz="1200" b="1" kern="120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İç Denetim Koordinasyon Kurulu</a:t>
              </a:r>
              <a:endParaRPr lang="tr-T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" name="AutoShape 41"/>
            <p:cNvCxnSpPr>
              <a:cxnSpLocks noChangeShapeType="1"/>
            </p:cNvCxnSpPr>
            <p:nvPr/>
          </p:nvCxnSpPr>
          <p:spPr bwMode="auto">
            <a:xfrm flipV="1">
              <a:off x="3217329" y="1591778"/>
              <a:ext cx="1295400" cy="9525"/>
            </a:xfrm>
            <a:prstGeom prst="straightConnector1">
              <a:avLst/>
            </a:prstGeom>
            <a:noFill/>
            <a:ln w="38100">
              <a:solidFill>
                <a:sysClr val="windowText" lastClr="000000">
                  <a:lumMod val="100000"/>
                  <a:lumOff val="0"/>
                </a:sys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Dikdörtgen 35"/>
            <p:cNvSpPr>
              <a:spLocks noChangeArrowheads="1"/>
            </p:cNvSpPr>
            <p:nvPr/>
          </p:nvSpPr>
          <p:spPr bwMode="auto">
            <a:xfrm>
              <a:off x="4265297" y="2516559"/>
              <a:ext cx="1124212" cy="264374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 w="19050" cmpd="dbl">
              <a:solidFill>
                <a:sysClr val="windowText" lastClr="000000">
                  <a:lumMod val="100000"/>
                  <a:lumOff val="0"/>
                </a:sys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square" anchor="ctr" upright="1"/>
            <a:lstStyle/>
            <a:p>
              <a:pPr algn="ctr">
                <a:spcAft>
                  <a:spcPts val="0"/>
                </a:spcAft>
              </a:pPr>
              <a:r>
                <a:rPr lang="tr-TR" sz="1200" b="1" kern="12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Başkan </a:t>
              </a:r>
              <a:r>
                <a:rPr lang="tr-TR" sz="1200" b="1" kern="1200" dirty="0" smtClean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Yardımcıları</a:t>
              </a:r>
              <a:endParaRPr lang="tr-T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7" name="Düz Bağlayıcı 36"/>
            <p:cNvCxnSpPr/>
            <p:nvPr/>
          </p:nvCxnSpPr>
          <p:spPr bwMode="auto">
            <a:xfrm flipH="1">
              <a:off x="3217285" y="1435357"/>
              <a:ext cx="2381" cy="327558"/>
            </a:xfrm>
            <a:prstGeom prst="line">
              <a:avLst/>
            </a:prstGeom>
            <a:noFill/>
            <a:ln w="25400">
              <a:solidFill>
                <a:sysClr val="windowText" lastClr="000000">
                  <a:lumMod val="100000"/>
                  <a:lumOff val="0"/>
                </a:sys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Düz Bağlayıcı 37"/>
            <p:cNvCxnSpPr>
              <a:cxnSpLocks noChangeShapeType="1"/>
            </p:cNvCxnSpPr>
            <p:nvPr/>
          </p:nvCxnSpPr>
          <p:spPr bwMode="auto">
            <a:xfrm>
              <a:off x="4813672" y="2360830"/>
              <a:ext cx="0" cy="1603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Düz Bağlayıcı 38"/>
            <p:cNvCxnSpPr>
              <a:cxnSpLocks noChangeShapeType="1"/>
            </p:cNvCxnSpPr>
            <p:nvPr/>
          </p:nvCxnSpPr>
          <p:spPr bwMode="auto">
            <a:xfrm>
              <a:off x="3223803" y="2332037"/>
              <a:ext cx="2194" cy="9819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Düz Bağlayıcı 39"/>
            <p:cNvCxnSpPr>
              <a:cxnSpLocks noChangeShapeType="1"/>
            </p:cNvCxnSpPr>
            <p:nvPr/>
          </p:nvCxnSpPr>
          <p:spPr bwMode="auto">
            <a:xfrm>
              <a:off x="3212875" y="2160338"/>
              <a:ext cx="6636" cy="2170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Düz Bağlayıcı 40"/>
            <p:cNvCxnSpPr>
              <a:cxnSpLocks noChangeShapeType="1"/>
            </p:cNvCxnSpPr>
            <p:nvPr/>
          </p:nvCxnSpPr>
          <p:spPr bwMode="auto">
            <a:xfrm>
              <a:off x="1470201" y="2341577"/>
              <a:ext cx="0" cy="1603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Dikdörtgen 41"/>
          <p:cNvSpPr>
            <a:spLocks noChangeArrowheads="1"/>
          </p:cNvSpPr>
          <p:nvPr/>
        </p:nvSpPr>
        <p:spPr bwMode="auto">
          <a:xfrm>
            <a:off x="3645217" y="2795965"/>
            <a:ext cx="1853565" cy="51625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19050" cmpd="dbl">
            <a:solidFill>
              <a:sysClr val="windowText" lastClr="000000">
                <a:lumMod val="100000"/>
                <a:lumOff val="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 anchor="ctr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tr-TR" sz="1400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BAKAN YARDIMCISI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3" name="Düz Bağlayıcı 42"/>
          <p:cNvCxnSpPr/>
          <p:nvPr/>
        </p:nvCxnSpPr>
        <p:spPr bwMode="auto">
          <a:xfrm flipH="1" flipV="1">
            <a:off x="4494068" y="2578823"/>
            <a:ext cx="0" cy="190500"/>
          </a:xfrm>
          <a:prstGeom prst="line">
            <a:avLst/>
          </a:prstGeom>
          <a:noFill/>
          <a:ln w="25400">
            <a:solidFill>
              <a:sysClr val="windowText" lastClr="000000">
                <a:lumMod val="100000"/>
                <a:lumOff val="0"/>
              </a:sys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7</a:t>
            </a:fld>
            <a:r>
              <a:rPr lang="tr-TR" dirty="0" smtClean="0"/>
              <a:t>/14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5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sz="2800" dirty="0" smtClean="0">
                <a:latin typeface="Times New Roman" panose="02020603050405020304" pitchFamily="18" charset="0"/>
              </a:rPr>
              <a:t>İÇ DENETÇİLERİMİZ</a:t>
            </a:r>
            <a:endParaRPr lang="tr-TR" sz="2800" b="0" kern="0" dirty="0">
              <a:latin typeface="Calibri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8/14</a:t>
            </a:r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394905" y="1840980"/>
            <a:ext cx="8462768" cy="3512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90000"/>
              </a:lnSpc>
              <a:spcBef>
                <a:spcPts val="750"/>
              </a:spcBef>
              <a:buClr>
                <a:srgbClr val="9D1D1D"/>
              </a:buClr>
            </a:pPr>
            <a:r>
              <a:rPr lang="tr-TR" altLang="tr-TR" sz="28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Başkanlığımızda</a:t>
            </a:r>
            <a:r>
              <a:rPr lang="tr-TR" altLang="tr-TR" sz="28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tr-TR" altLang="tr-TR" sz="28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5’i kadın olmak üzere 15 </a:t>
            </a:r>
            <a:r>
              <a:rPr lang="tr-TR" altLang="tr-TR" sz="28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İç </a:t>
            </a:r>
            <a:r>
              <a:rPr lang="tr-TR" altLang="tr-TR" sz="28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Denetçi </a:t>
            </a:r>
            <a:r>
              <a:rPr lang="tr-TR" altLang="tr-TR" sz="28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görev yapmaktadır. </a:t>
            </a:r>
          </a:p>
          <a:p>
            <a:endParaRPr lang="tr-TR" sz="2800" b="1" dirty="0" smtClean="0">
              <a:solidFill>
                <a:prstClr val="black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tr-TR" sz="2800" b="1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İç </a:t>
            </a:r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Denetçilik Öncesinde Mesleki Deneyimler</a:t>
            </a:r>
          </a:p>
          <a:p>
            <a:pPr marL="457200" indent="-457200"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9 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İç Denetçi Müfettiş ve Denetmen</a:t>
            </a:r>
          </a:p>
          <a:p>
            <a:pPr marL="457200" indent="-457200"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 İç Denetçi Kariyer Uzman</a:t>
            </a:r>
          </a:p>
          <a:p>
            <a:pPr marL="457200" indent="-457200"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 İç Denetçi Müşavir Hazine Avukatı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  <a:buClr>
                <a:srgbClr val="9D1D1D"/>
              </a:buClr>
            </a:pPr>
            <a:endParaRPr lang="tr-TR" altLang="tr-TR" sz="2800" dirty="0" smtClean="0">
              <a:solidFill>
                <a:prstClr val="black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ÇALIŞMA YÖNTEMİ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732" y="1731203"/>
            <a:ext cx="7886700" cy="4351338"/>
          </a:xfrm>
        </p:spPr>
        <p:txBody>
          <a:bodyPr/>
          <a:lstStyle/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İç Denetim faaliyetleri, </a:t>
            </a:r>
            <a:r>
              <a:rPr lang="tr-TR" sz="26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Bakanlık Makamı tarafından onaylanan 3 </a:t>
            </a:r>
            <a:r>
              <a:rPr lang="tr-TR" sz="26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yıllık Plan ve Yıllık Programlar doğrultusunda yürütülmektedir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Denetim Planı hazırlık </a:t>
            </a:r>
            <a:r>
              <a:rPr lang="tr-TR" sz="26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sürecinde, Bakanlığın </a:t>
            </a:r>
            <a:r>
              <a:rPr lang="tr-TR" sz="26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tüm </a:t>
            </a:r>
            <a:r>
              <a:rPr lang="tr-TR" sz="26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süreçleri iç </a:t>
            </a:r>
            <a:r>
              <a:rPr lang="tr-TR" sz="26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denetçiler tarafından risk faktörleri doğrultusunda </a:t>
            </a:r>
            <a:r>
              <a:rPr lang="tr-TR" sz="26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değerlendirilmektedir. </a:t>
            </a:r>
          </a:p>
          <a:p>
            <a:pPr algn="just">
              <a:buClr>
                <a:srgbClr val="C5141A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Ö</a:t>
            </a:r>
            <a:r>
              <a:rPr lang="tr-TR" sz="26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ncelikle </a:t>
            </a:r>
            <a:r>
              <a:rPr lang="tr-TR" sz="26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denetlenmesi gereken alanlar </a:t>
            </a:r>
            <a:r>
              <a:rPr lang="tr-TR" sz="2600" dirty="0" smtClean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risk değerlendirmesi yanında, Üst Yöneticilerin ve denetlenen birimlerin değerlendirmeleri de alınarak belirlenmektedir. </a:t>
            </a:r>
            <a:endParaRPr lang="tr-TR" sz="2600" dirty="0">
              <a:solidFill>
                <a:prstClr val="black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9</a:t>
            </a:fld>
            <a:r>
              <a:rPr lang="tr-TR" dirty="0" smtClean="0"/>
              <a:t>/14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14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8188</TotalTime>
  <Words>879</Words>
  <Application>Microsoft Office PowerPoint</Application>
  <PresentationFormat>Ekran Gösterisi (4:3)</PresentationFormat>
  <Paragraphs>136</Paragraphs>
  <Slides>14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Times New Roman</vt:lpstr>
      <vt:lpstr>Wingdings</vt:lpstr>
      <vt:lpstr>Office Teması</vt:lpstr>
      <vt:lpstr>Özel Tasarım</vt:lpstr>
      <vt:lpstr>1_Özel Tasarım</vt:lpstr>
      <vt:lpstr>2_Özel Tasarım</vt:lpstr>
      <vt:lpstr>3_Özel Tasarım</vt:lpstr>
      <vt:lpstr>T.C.   AİLE VE SOSYAL HİZMETLER BAKANLIĞI İÇ DENETİM BAŞKANLIĞI</vt:lpstr>
      <vt:lpstr>MİSYON ve VİZYON</vt:lpstr>
      <vt:lpstr>AMAÇLARIMIZ</vt:lpstr>
      <vt:lpstr>GÖREVLERİMİZ</vt:lpstr>
      <vt:lpstr>DENETİM TÜRLERİ</vt:lpstr>
      <vt:lpstr>DANIŞMANLIK</vt:lpstr>
      <vt:lpstr>TEŞKİLAT ŞEMASI</vt:lpstr>
      <vt:lpstr>İÇ DENETÇİLERİMİZ</vt:lpstr>
      <vt:lpstr>ÇALIŞMA YÖNTEMİ</vt:lpstr>
      <vt:lpstr>ÇALIŞMA YÖNTEMİ</vt:lpstr>
      <vt:lpstr>ÇALIŞMA YÖNTEMİ</vt:lpstr>
      <vt:lpstr>İÇ DENETİMİN KALİTESİ</vt:lpstr>
      <vt:lpstr>Denetim ve Danışmanlık Görevleri (2013-2022)</vt:lpstr>
      <vt:lpstr>  ARZ EDERİM    İÇ DENETİM BAŞKANLIĞI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HP</dc:creator>
  <cp:lastModifiedBy>Evren Güncel Ermisket</cp:lastModifiedBy>
  <cp:revision>943</cp:revision>
  <cp:lastPrinted>2022-10-25T06:27:16Z</cp:lastPrinted>
  <dcterms:created xsi:type="dcterms:W3CDTF">2019-04-01T08:33:12Z</dcterms:created>
  <dcterms:modified xsi:type="dcterms:W3CDTF">2023-01-03T11:36:14Z</dcterms:modified>
</cp:coreProperties>
</file>